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88"/>
  </p:notesMasterIdLst>
  <p:sldIdLst>
    <p:sldId id="729" r:id="rId3"/>
    <p:sldId id="2138" r:id="rId4"/>
    <p:sldId id="2139" r:id="rId5"/>
    <p:sldId id="2140" r:id="rId6"/>
    <p:sldId id="2141" r:id="rId7"/>
    <p:sldId id="2142" r:id="rId8"/>
    <p:sldId id="2180" r:id="rId9"/>
    <p:sldId id="2181" r:id="rId10"/>
    <p:sldId id="552" r:id="rId11"/>
    <p:sldId id="728" r:id="rId12"/>
    <p:sldId id="553" r:id="rId13"/>
    <p:sldId id="2143" r:id="rId14"/>
    <p:sldId id="606" r:id="rId15"/>
    <p:sldId id="607" r:id="rId16"/>
    <p:sldId id="609" r:id="rId17"/>
    <p:sldId id="608" r:id="rId18"/>
    <p:sldId id="610" r:id="rId19"/>
    <p:sldId id="554" r:id="rId20"/>
    <p:sldId id="662" r:id="rId21"/>
    <p:sldId id="655" r:id="rId22"/>
    <p:sldId id="566" r:id="rId23"/>
    <p:sldId id="2145" r:id="rId24"/>
    <p:sldId id="594" r:id="rId25"/>
    <p:sldId id="2148" r:id="rId26"/>
    <p:sldId id="2149" r:id="rId27"/>
    <p:sldId id="2150" r:id="rId28"/>
    <p:sldId id="2151" r:id="rId29"/>
    <p:sldId id="2153" r:id="rId30"/>
    <p:sldId id="567" r:id="rId31"/>
    <p:sldId id="568" r:id="rId32"/>
    <p:sldId id="582" r:id="rId33"/>
    <p:sldId id="575" r:id="rId34"/>
    <p:sldId id="576" r:id="rId35"/>
    <p:sldId id="577" r:id="rId36"/>
    <p:sldId id="569" r:id="rId37"/>
    <p:sldId id="578" r:id="rId38"/>
    <p:sldId id="2152" r:id="rId39"/>
    <p:sldId id="2155" r:id="rId40"/>
    <p:sldId id="2156" r:id="rId41"/>
    <p:sldId id="2157" r:id="rId42"/>
    <p:sldId id="2158" r:id="rId43"/>
    <p:sldId id="2159" r:id="rId44"/>
    <p:sldId id="2160" r:id="rId45"/>
    <p:sldId id="2161" r:id="rId46"/>
    <p:sldId id="2162" r:id="rId47"/>
    <p:sldId id="2163" r:id="rId48"/>
    <p:sldId id="2164" r:id="rId49"/>
    <p:sldId id="2165" r:id="rId50"/>
    <p:sldId id="2166" r:id="rId51"/>
    <p:sldId id="2167" r:id="rId52"/>
    <p:sldId id="2171" r:id="rId53"/>
    <p:sldId id="2172" r:id="rId54"/>
    <p:sldId id="2173" r:id="rId55"/>
    <p:sldId id="2174" r:id="rId56"/>
    <p:sldId id="2175" r:id="rId57"/>
    <p:sldId id="598" r:id="rId58"/>
    <p:sldId id="384" r:id="rId59"/>
    <p:sldId id="599" r:id="rId60"/>
    <p:sldId id="611" r:id="rId61"/>
    <p:sldId id="595" r:id="rId62"/>
    <p:sldId id="596" r:id="rId63"/>
    <p:sldId id="411" r:id="rId64"/>
    <p:sldId id="2182" r:id="rId65"/>
    <p:sldId id="2183" r:id="rId66"/>
    <p:sldId id="2184" r:id="rId67"/>
    <p:sldId id="2185" r:id="rId68"/>
    <p:sldId id="2186" r:id="rId69"/>
    <p:sldId id="2187" r:id="rId70"/>
    <p:sldId id="2188" r:id="rId71"/>
    <p:sldId id="410" r:id="rId72"/>
    <p:sldId id="344" r:id="rId73"/>
    <p:sldId id="345" r:id="rId74"/>
    <p:sldId id="346" r:id="rId75"/>
    <p:sldId id="347" r:id="rId76"/>
    <p:sldId id="348" r:id="rId77"/>
    <p:sldId id="622" r:id="rId78"/>
    <p:sldId id="597" r:id="rId79"/>
    <p:sldId id="2179" r:id="rId80"/>
    <p:sldId id="600" r:id="rId81"/>
    <p:sldId id="601" r:id="rId82"/>
    <p:sldId id="2189" r:id="rId83"/>
    <p:sldId id="602" r:id="rId84"/>
    <p:sldId id="603" r:id="rId85"/>
    <p:sldId id="604" r:id="rId86"/>
    <p:sldId id="605" r:id="rId8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>
        <p:scale>
          <a:sx n="93" d="100"/>
          <a:sy n="93" d="100"/>
        </p:scale>
        <p:origin x="33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viewProps" Target="viewProps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39B9-A0DF-477A-A2BA-86D84525EFA4}" type="datetimeFigureOut">
              <a:rPr lang="en-GB" smtClean="0"/>
              <a:t>10/10/2022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4803D-1B6A-4EC9-BE16-5335717FB2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56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" name="Google Shape;4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97A1B7-71E0-4D38-8BA1-559B94532CB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26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861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97A1B7-71E0-4D38-8BA1-559B94532CB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4642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97A1B7-71E0-4D38-8BA1-559B94532CB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9038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where we got to last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70887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is where we got to last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3749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f6c363f45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f6c363f45c_2_6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3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gf6c363f45c_2_6:notes"/>
          <p:cNvSpPr txBox="1">
            <a:spLocks noGrp="1"/>
          </p:cNvSpPr>
          <p:nvPr>
            <p:ph type="sldNum" idx="12"/>
          </p:nvPr>
        </p:nvSpPr>
        <p:spPr>
          <a:xfrm>
            <a:off x="4022725" y="9721850"/>
            <a:ext cx="30783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71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f6c363f45c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f6c363f45c_2_12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3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gf6c363f45c_2_12:notes"/>
          <p:cNvSpPr txBox="1">
            <a:spLocks noGrp="1"/>
          </p:cNvSpPr>
          <p:nvPr>
            <p:ph type="sldNum" idx="12"/>
          </p:nvPr>
        </p:nvSpPr>
        <p:spPr>
          <a:xfrm>
            <a:off x="4022725" y="9721850"/>
            <a:ext cx="30783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72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f6c363f45c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f6c363f45c_2_28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3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f6c363f45c_2_28:notes"/>
          <p:cNvSpPr txBox="1">
            <a:spLocks noGrp="1"/>
          </p:cNvSpPr>
          <p:nvPr>
            <p:ph type="sldNum" idx="12"/>
          </p:nvPr>
        </p:nvSpPr>
        <p:spPr>
          <a:xfrm>
            <a:off x="4022725" y="9721850"/>
            <a:ext cx="30783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73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f6c363f45c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f6c363f45c_2_44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3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gf6c363f45c_2_44:notes"/>
          <p:cNvSpPr txBox="1">
            <a:spLocks noGrp="1"/>
          </p:cNvSpPr>
          <p:nvPr>
            <p:ph type="sldNum" idx="12"/>
          </p:nvPr>
        </p:nvSpPr>
        <p:spPr>
          <a:xfrm>
            <a:off x="4022725" y="9721850"/>
            <a:ext cx="30783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74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6c363f45c_2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5000" cy="383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f6c363f45c_2_35:notes"/>
          <p:cNvSpPr txBox="1">
            <a:spLocks noGrp="1"/>
          </p:cNvSpPr>
          <p:nvPr>
            <p:ph type="body" idx="1"/>
          </p:nvPr>
        </p:nvSpPr>
        <p:spPr>
          <a:xfrm>
            <a:off x="709613" y="4860925"/>
            <a:ext cx="5683200" cy="4605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f6c363f45c_2_35:notes"/>
          <p:cNvSpPr txBox="1">
            <a:spLocks noGrp="1"/>
          </p:cNvSpPr>
          <p:nvPr>
            <p:ph type="sldNum" idx="12"/>
          </p:nvPr>
        </p:nvSpPr>
        <p:spPr>
          <a:xfrm>
            <a:off x="4022725" y="9721850"/>
            <a:ext cx="3078300" cy="51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Schein question model diagram</a:t>
            </a:r>
          </a:p>
          <a:p>
            <a:r>
              <a:rPr lang="en-GB" dirty="0"/>
              <a:t>Some sample questions for use within </a:t>
            </a:r>
            <a:r>
              <a:rPr lang="en-GB" dirty="0" err="1"/>
              <a:t>deaprtments</a:t>
            </a:r>
            <a:endParaRPr lang="en-GB" dirty="0"/>
          </a:p>
          <a:p>
            <a:r>
              <a:rPr lang="en-GB" dirty="0"/>
              <a:t>Starting point – Which strategies and techniques are most widely/consistently used in this subject and why are they favoured? By implication – which are not used that might be and why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8DF51-8038-4CC0-8E4E-CB76238F04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20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Schein question model diagram</a:t>
            </a:r>
          </a:p>
          <a:p>
            <a:r>
              <a:rPr lang="en-GB" dirty="0"/>
              <a:t>Some sample questions for use within </a:t>
            </a:r>
            <a:r>
              <a:rPr lang="en-GB" dirty="0" err="1"/>
              <a:t>deaprtments</a:t>
            </a:r>
            <a:endParaRPr lang="en-GB" dirty="0"/>
          </a:p>
          <a:p>
            <a:r>
              <a:rPr lang="en-GB" dirty="0"/>
              <a:t>Starting point – Which strategies and techniques are most widely/consistently used in this subject and why are they favoured? By implication – which are not used that might be and why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8DF51-8038-4CC0-8E4E-CB76238F04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5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Schein question model diagram</a:t>
            </a:r>
          </a:p>
          <a:p>
            <a:r>
              <a:rPr lang="en-GB" dirty="0"/>
              <a:t>Some sample questions for use within </a:t>
            </a:r>
            <a:r>
              <a:rPr lang="en-GB" dirty="0" err="1"/>
              <a:t>deaprtments</a:t>
            </a:r>
            <a:endParaRPr lang="en-GB" dirty="0"/>
          </a:p>
          <a:p>
            <a:r>
              <a:rPr lang="en-GB" dirty="0"/>
              <a:t>Starting point – Which strategies and techniques are most widely/consistently used in this subject and why are they favoured? By implication – which are not used that might be and why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8DF51-8038-4CC0-8E4E-CB76238F04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186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Schein question model diagram</a:t>
            </a:r>
          </a:p>
          <a:p>
            <a:r>
              <a:rPr lang="en-GB" dirty="0"/>
              <a:t>Some sample questions for use within </a:t>
            </a:r>
            <a:r>
              <a:rPr lang="en-GB" dirty="0" err="1"/>
              <a:t>deaprtments</a:t>
            </a:r>
            <a:endParaRPr lang="en-GB" dirty="0"/>
          </a:p>
          <a:p>
            <a:r>
              <a:rPr lang="en-GB" dirty="0"/>
              <a:t>Starting point – Which strategies and techniques are most widely/consistently used in this subject and why are they favoured? By implication – which are not used that might be and why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8DF51-8038-4CC0-8E4E-CB76238F04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709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Schein question model diagram</a:t>
            </a:r>
          </a:p>
          <a:p>
            <a:r>
              <a:rPr lang="en-GB" dirty="0"/>
              <a:t>Some sample questions for use within </a:t>
            </a:r>
            <a:r>
              <a:rPr lang="en-GB" dirty="0" err="1"/>
              <a:t>deaprtments</a:t>
            </a:r>
            <a:endParaRPr lang="en-GB" dirty="0"/>
          </a:p>
          <a:p>
            <a:r>
              <a:rPr lang="en-GB" dirty="0"/>
              <a:t>Starting point – Which strategies and techniques are most widely/consistently used in this subject and why are they favoured? By implication – which are not used that might be and why is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78DF51-8038-4CC0-8E4E-CB76238F04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1565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highly scientific evidence informed process of teaching is often absent in most teacher training programmes.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30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highly scientific evidence informed process of teaching is often absent in most teacher training programmes.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772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97A1B7-71E0-4D38-8BA1-559B94532CBE}" type="slidenum">
              <a:rPr kumimoji="0" lang="en-GB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25</a:t>
            </a:fld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118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211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sz="4000" b="1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5973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7670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09600" y="1916832"/>
            <a:ext cx="109728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71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09600" y="1916832"/>
            <a:ext cx="53848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6197600" y="1916832"/>
            <a:ext cx="53848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074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70080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09600" y="2348880"/>
            <a:ext cx="5386917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3"/>
          </p:nvPr>
        </p:nvSpPr>
        <p:spPr>
          <a:xfrm>
            <a:off x="6193368" y="1709118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4"/>
          </p:nvPr>
        </p:nvSpPr>
        <p:spPr>
          <a:xfrm>
            <a:off x="6193368" y="2348880"/>
            <a:ext cx="5389033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5582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9634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350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766733" y="1916832"/>
            <a:ext cx="6815667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609601" y="1916833"/>
            <a:ext cx="4011084" cy="40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5498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>
            <a:spLocks noGrp="1"/>
          </p:cNvSpPr>
          <p:nvPr>
            <p:ph type="pic" idx="2"/>
          </p:nvPr>
        </p:nvSpPr>
        <p:spPr>
          <a:xfrm>
            <a:off x="605003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05003" y="5367338"/>
            <a:ext cx="7315200" cy="50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54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1"/>
          </p:nvPr>
        </p:nvSpPr>
        <p:spPr>
          <a:xfrm>
            <a:off x="609600" y="1916832"/>
            <a:ext cx="109728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048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609600" y="1916832"/>
            <a:ext cx="53848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6197600" y="1916832"/>
            <a:ext cx="5384800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71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09600" y="1700808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09600" y="2348880"/>
            <a:ext cx="5386917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3"/>
          </p:nvPr>
        </p:nvSpPr>
        <p:spPr>
          <a:xfrm>
            <a:off x="6193368" y="1709118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4"/>
          </p:nvPr>
        </p:nvSpPr>
        <p:spPr>
          <a:xfrm>
            <a:off x="6193368" y="2348880"/>
            <a:ext cx="5389033" cy="36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22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2850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75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4766733" y="1916832"/>
            <a:ext cx="6815667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2"/>
          </p:nvPr>
        </p:nvSpPr>
        <p:spPr>
          <a:xfrm>
            <a:off x="609601" y="1916833"/>
            <a:ext cx="4011084" cy="4030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4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2"/>
          <p:cNvSpPr txBox="1"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>
            <a:spLocks noGrp="1"/>
          </p:cNvSpPr>
          <p:nvPr>
            <p:ph type="pic" idx="2"/>
          </p:nvPr>
        </p:nvSpPr>
        <p:spPr>
          <a:xfrm>
            <a:off x="605003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2"/>
          <p:cNvSpPr txBox="1">
            <a:spLocks noGrp="1"/>
          </p:cNvSpPr>
          <p:nvPr>
            <p:ph type="body" idx="1"/>
          </p:nvPr>
        </p:nvSpPr>
        <p:spPr>
          <a:xfrm>
            <a:off x="605003" y="5367338"/>
            <a:ext cx="7315200" cy="509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5264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025"/>
              <a:t>Body Level One</a:t>
            </a:r>
          </a:p>
          <a:p>
            <a:pPr lvl="1">
              <a:defRPr sz="1800"/>
            </a:pPr>
            <a:r>
              <a:rPr sz="2025"/>
              <a:t>Body Level Two</a:t>
            </a:r>
          </a:p>
          <a:p>
            <a:pPr lvl="2">
              <a:defRPr sz="1800"/>
            </a:pPr>
            <a:r>
              <a:rPr sz="2025"/>
              <a:t>Body Level Three</a:t>
            </a:r>
          </a:p>
          <a:p>
            <a:pPr lvl="3">
              <a:defRPr sz="1800"/>
            </a:pPr>
            <a:r>
              <a:rPr sz="2025"/>
              <a:t>Body Level Four</a:t>
            </a:r>
          </a:p>
          <a:p>
            <a:pPr lvl="4">
              <a:defRPr sz="1800"/>
            </a:pPr>
            <a:r>
              <a:rPr sz="2025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1536170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Relationship Id="rId1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09600" y="1916832"/>
            <a:ext cx="109728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 r="81208" b="43192"/>
          <a:stretch/>
        </p:blipFill>
        <p:spPr>
          <a:xfrm>
            <a:off x="9914853" y="4653136"/>
            <a:ext cx="2517852" cy="221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16640" y="260648"/>
            <a:ext cx="2640000" cy="76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28000" y="6062400"/>
            <a:ext cx="2548800" cy="5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599723" y="6021288"/>
            <a:ext cx="2548800" cy="601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08410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11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817469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609600" y="1916832"/>
            <a:ext cx="10972800" cy="4032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1">
            <a:alphaModFix/>
          </a:blip>
          <a:srcRect r="81208" b="43192"/>
          <a:stretch/>
        </p:blipFill>
        <p:spPr>
          <a:xfrm>
            <a:off x="9914853" y="4653136"/>
            <a:ext cx="2517852" cy="2218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216640" y="260648"/>
            <a:ext cx="2640000" cy="769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8000" y="6062400"/>
            <a:ext cx="2548800" cy="5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599723" y="6021288"/>
            <a:ext cx="2548800" cy="601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15229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_4U73xozWk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"/>
          <p:cNvSpPr txBox="1">
            <a:spLocks noGrp="1"/>
          </p:cNvSpPr>
          <p:nvPr>
            <p:ph type="ctrTitle"/>
          </p:nvPr>
        </p:nvSpPr>
        <p:spPr>
          <a:xfrm>
            <a:off x="1958900" y="1847825"/>
            <a:ext cx="83409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GB" sz="3900" dirty="0"/>
              <a:t>SENK Project </a:t>
            </a:r>
            <a:br>
              <a:rPr lang="en-GB" sz="3900" dirty="0"/>
            </a:br>
            <a:r>
              <a:rPr lang="en-GB" sz="3900" dirty="0"/>
              <a:t>Science</a:t>
            </a:r>
            <a:br>
              <a:rPr lang="en-GB" sz="3900" dirty="0"/>
            </a:br>
            <a:br>
              <a:rPr lang="en-GB" sz="3900" dirty="0"/>
            </a:br>
            <a:endParaRPr dirty="0"/>
          </a:p>
        </p:txBody>
      </p:sp>
      <p:sp>
        <p:nvSpPr>
          <p:cNvPr id="51" name="Google Shape;51;p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GB" dirty="0"/>
              <a:t>Autumn  2022 </a:t>
            </a:r>
            <a:br>
              <a:rPr lang="en-GB" dirty="0"/>
            </a:br>
            <a:r>
              <a:rPr lang="en-GB" dirty="0"/>
              <a:t>Session 1</a:t>
            </a:r>
            <a:endParaRPr dirty="0"/>
          </a:p>
          <a:p>
            <a:pPr marL="0" indent="0">
              <a:spcBef>
                <a:spcPts val="0"/>
              </a:spcBef>
            </a:pPr>
            <a:endParaRPr sz="1683" dirty="0"/>
          </a:p>
          <a:p>
            <a:pPr marL="0" indent="0">
              <a:spcBef>
                <a:spcPts val="0"/>
              </a:spcBef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7D746-9D82-0266-EC23-65AA4939B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E927B-E2A1-3558-A6AB-C4CDCCF60B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B8880D-73E5-C3CA-2562-17830AF0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673" y="428603"/>
            <a:ext cx="10696653" cy="6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39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D40389-8F29-48BC-8FBD-F0B0EC484182}"/>
              </a:ext>
            </a:extLst>
          </p:cNvPr>
          <p:cNvSpPr/>
          <p:nvPr/>
        </p:nvSpPr>
        <p:spPr>
          <a:xfrm>
            <a:off x="2793243" y="2051714"/>
            <a:ext cx="6605516" cy="4667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D2E8-F552-4964-AD20-E80E878A1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111"/>
          <a:stretch/>
        </p:blipFill>
        <p:spPr>
          <a:xfrm>
            <a:off x="1489133" y="1813242"/>
            <a:ext cx="9213734" cy="314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50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6FD40-E81E-F9FF-975A-64791D07A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B73D6-485C-D9D7-247B-1FC2E412C2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Online Media 3" title="High quality teaching: The 'five-a- day' principle">
            <a:hlinkClick r:id="" action="ppaction://media"/>
            <a:extLst>
              <a:ext uri="{FF2B5EF4-FFF2-40B4-BE49-F238E27FC236}">
                <a16:creationId xmlns:a16="http://schemas.microsoft.com/office/drawing/2014/main" id="{45AF2384-8E47-75DB-11F0-AFA51367F0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0288" y="501084"/>
            <a:ext cx="10364301" cy="585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D2E8-F552-4964-AD20-E80E878A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91" y="41803"/>
            <a:ext cx="5896018" cy="67246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D40389-8F29-48BC-8FBD-F0B0EC484182}"/>
              </a:ext>
            </a:extLst>
          </p:cNvPr>
          <p:cNvSpPr/>
          <p:nvPr/>
        </p:nvSpPr>
        <p:spPr>
          <a:xfrm>
            <a:off x="2793243" y="3002508"/>
            <a:ext cx="6605516" cy="371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28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D2E8-F552-4964-AD20-E80E878A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91" y="41803"/>
            <a:ext cx="5896018" cy="67246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D40389-8F29-48BC-8FBD-F0B0EC484182}"/>
              </a:ext>
            </a:extLst>
          </p:cNvPr>
          <p:cNvSpPr/>
          <p:nvPr/>
        </p:nvSpPr>
        <p:spPr>
          <a:xfrm>
            <a:off x="2793243" y="3944204"/>
            <a:ext cx="6605516" cy="27750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44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D2E8-F552-4964-AD20-E80E878A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91" y="41803"/>
            <a:ext cx="5896018" cy="67246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D40389-8F29-48BC-8FBD-F0B0EC484182}"/>
              </a:ext>
            </a:extLst>
          </p:cNvPr>
          <p:cNvSpPr/>
          <p:nvPr/>
        </p:nvSpPr>
        <p:spPr>
          <a:xfrm>
            <a:off x="2793243" y="4872252"/>
            <a:ext cx="6605516" cy="18469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335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D2E8-F552-4964-AD20-E80E878A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91" y="41803"/>
            <a:ext cx="5896018" cy="672469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2D40389-8F29-48BC-8FBD-F0B0EC484182}"/>
              </a:ext>
            </a:extLst>
          </p:cNvPr>
          <p:cNvSpPr/>
          <p:nvPr/>
        </p:nvSpPr>
        <p:spPr>
          <a:xfrm>
            <a:off x="2793243" y="5832144"/>
            <a:ext cx="6605516" cy="8871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51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6D2E8-F552-4964-AD20-E80E878A1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991" y="1"/>
            <a:ext cx="5896018" cy="672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8C2D-89AC-4FC2-AAAD-7B60626B3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FAD35-03D7-4D4C-96C5-B796B20C1C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F9E7B1-C520-404F-8DEC-0618488A5D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259" b="56774"/>
          <a:stretch/>
        </p:blipFill>
        <p:spPr>
          <a:xfrm>
            <a:off x="1524001" y="2092132"/>
            <a:ext cx="9140727" cy="145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482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DCF-B38E-4845-91E2-173ADC0A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579B5-D303-4BC1-8FD8-F91041E0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76571"/>
            <a:ext cx="8229600" cy="457271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Evidence dating back over 60 years shows that DI is the most effective teaching methodology.</a:t>
            </a:r>
          </a:p>
          <a:p>
            <a:endParaRPr lang="en-GB" dirty="0"/>
          </a:p>
          <a:p>
            <a:r>
              <a:rPr lang="en-GB" dirty="0"/>
              <a:t>However, new teachers are often indoctrinated that DI bad and constructivism good, even though the evidence doesn’t support this.</a:t>
            </a:r>
          </a:p>
          <a:p>
            <a:endParaRPr lang="en-GB" dirty="0"/>
          </a:p>
          <a:p>
            <a:r>
              <a:rPr lang="en-GB" dirty="0"/>
              <a:t>DI is often confused with didactic teaching, which it is not. </a:t>
            </a:r>
          </a:p>
          <a:p>
            <a:endParaRPr lang="en-GB" dirty="0"/>
          </a:p>
          <a:p>
            <a:r>
              <a:rPr lang="en-GB" dirty="0"/>
              <a:t>DI, when followed correctly lowers cognitive load, avoids split attention and redundancy effect.</a:t>
            </a:r>
          </a:p>
          <a:p>
            <a:r>
              <a:rPr lang="en-GB" dirty="0"/>
              <a:t>It incorporates, retrieval, dual coding etc.</a:t>
            </a:r>
          </a:p>
        </p:txBody>
      </p:sp>
    </p:spTree>
    <p:extLst>
      <p:ext uri="{BB962C8B-B14F-4D97-AF65-F5344CB8AC3E}">
        <p14:creationId xmlns:p14="http://schemas.microsoft.com/office/powerpoint/2010/main" val="203098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ED0-F8CA-4F39-9AC1-7C2479FE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219"/>
            <a:ext cx="8174699" cy="1143000"/>
          </a:xfrm>
        </p:spPr>
        <p:txBody>
          <a:bodyPr/>
          <a:lstStyle/>
          <a:p>
            <a:r>
              <a:rPr lang="en-GB" dirty="0"/>
              <a:t>Rational for this project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54F2-9B36-40EA-B5C0-0D0FDB38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422"/>
            <a:ext cx="10972800" cy="45318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This project is a continuation of two previous projects: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SENK Project 2021-22 led by Beverly Murtagh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Improving Exam Outcomes with Cognitive Science Approaches Project led by Kev Neil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1914710"/>
      </p:ext>
    </p:extLst>
  </p:cSld>
  <p:clrMapOvr>
    <a:masterClrMapping/>
  </p:clrMapOvr>
  <p:transition spd="med" advTm="168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4DDCF-B38E-4845-91E2-173ADC0A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Direct Instruction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579B5-D303-4BC1-8FD8-F91041E05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31504" y="1163179"/>
            <a:ext cx="8229600" cy="4531642"/>
          </a:xfrm>
        </p:spPr>
        <p:txBody>
          <a:bodyPr>
            <a:normAutofit fontScale="47500" lnSpcReduction="20000"/>
          </a:bodyPr>
          <a:lstStyle/>
          <a:p>
            <a:pPr marL="50800" indent="0" fontAlgn="base">
              <a:buNone/>
            </a:pPr>
            <a:r>
              <a:rPr lang="en-GB" sz="4400" dirty="0"/>
              <a:t>The Direct Instruction method is based on </a:t>
            </a:r>
            <a:r>
              <a:rPr lang="en-GB" sz="4400" b="1" dirty="0"/>
              <a:t>two</a:t>
            </a:r>
            <a:r>
              <a:rPr lang="en-GB" sz="4400" dirty="0"/>
              <a:t> core principles:</a:t>
            </a:r>
          </a:p>
          <a:p>
            <a:pPr marL="50800" indent="0" fontAlgn="base">
              <a:buNone/>
            </a:pPr>
            <a:endParaRPr lang="en-GB" dirty="0"/>
          </a:p>
          <a:p>
            <a:pPr marL="50800" indent="0" fontAlgn="base">
              <a:buNone/>
            </a:pPr>
            <a:r>
              <a:rPr lang="en-GB" sz="3800" dirty="0"/>
              <a:t>1.   </a:t>
            </a:r>
            <a:r>
              <a:rPr lang="en-GB" sz="3800" b="1" dirty="0"/>
              <a:t>All students </a:t>
            </a:r>
            <a:r>
              <a:rPr lang="en-GB" sz="3800" dirty="0"/>
              <a:t>can learn when taught correctly, regardless of past history and background.</a:t>
            </a:r>
            <a:br>
              <a:rPr lang="en-GB" sz="3800" dirty="0"/>
            </a:br>
            <a:endParaRPr lang="en-GB" sz="3800" dirty="0"/>
          </a:p>
          <a:p>
            <a:pPr marL="50800" indent="0" fontAlgn="base">
              <a:buNone/>
            </a:pPr>
            <a:r>
              <a:rPr lang="en-GB" sz="3800" dirty="0"/>
              <a:t>2. All teachers can be successful, given effective teaching materials and presentation techniques.</a:t>
            </a:r>
          </a:p>
          <a:p>
            <a:pPr marL="50800" indent="0" fontAlgn="base">
              <a:buNone/>
            </a:pPr>
            <a:br>
              <a:rPr lang="en-GB" dirty="0"/>
            </a:br>
            <a:endParaRPr lang="en-GB" dirty="0"/>
          </a:p>
          <a:p>
            <a:pPr marL="50800" indent="0" fontAlgn="base">
              <a:buNone/>
            </a:pPr>
            <a:r>
              <a:rPr lang="en-GB" dirty="0"/>
              <a:t>​</a:t>
            </a:r>
            <a:endParaRPr lang="en-GB" sz="3300" dirty="0"/>
          </a:p>
          <a:p>
            <a:pPr fontAlgn="base"/>
            <a:r>
              <a:rPr lang="en-GB" sz="3300" dirty="0"/>
              <a:t>Lessons are:</a:t>
            </a:r>
          </a:p>
          <a:p>
            <a:pPr fontAlgn="base"/>
            <a:r>
              <a:rPr lang="en-GB" sz="3300" dirty="0"/>
              <a:t>Explicit, with purposeful instruction designed to develop skilled and confident learners.</a:t>
            </a:r>
          </a:p>
          <a:p>
            <a:pPr fontAlgn="base"/>
            <a:r>
              <a:rPr lang="en-GB" sz="3300" dirty="0"/>
              <a:t>Consistent, allowing students to focus on the material they are learning.</a:t>
            </a:r>
          </a:p>
          <a:p>
            <a:pPr fontAlgn="base"/>
            <a:r>
              <a:rPr lang="en-GB" sz="3300" dirty="0"/>
              <a:t>Interactive, with quick pacing and group responses that keep all students engaged to tackle new challenges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20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52698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65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127850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B9044-E4B7-4870-8505-D8666451B7C9}"/>
              </a:ext>
            </a:extLst>
          </p:cNvPr>
          <p:cNvSpPr/>
          <p:nvPr/>
        </p:nvSpPr>
        <p:spPr>
          <a:xfrm>
            <a:off x="3162556" y="1916831"/>
            <a:ext cx="2227700" cy="15219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45318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3AE3B-F73F-4867-8B6C-35FFF5AC0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Introduction/ 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FB98E-59F5-40C5-A58A-C339453970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short set of questions which test the memory of what was taught in the last lesson. </a:t>
            </a:r>
          </a:p>
          <a:p>
            <a:endParaRPr lang="en-GB" dirty="0"/>
          </a:p>
          <a:p>
            <a:r>
              <a:rPr lang="en-GB" dirty="0"/>
              <a:t>This activates prior knowledge (or allows the teacher to close gaps in that knowledge before beginning new learning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34159-632A-498E-935A-E63C611269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150" r="-343"/>
          <a:stretch/>
        </p:blipFill>
        <p:spPr>
          <a:xfrm>
            <a:off x="3723531" y="1417638"/>
            <a:ext cx="4498357" cy="434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0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00" y="442015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B9044-E4B7-4870-8505-D8666451B7C9}"/>
              </a:ext>
            </a:extLst>
          </p:cNvPr>
          <p:cNvSpPr/>
          <p:nvPr/>
        </p:nvSpPr>
        <p:spPr>
          <a:xfrm>
            <a:off x="3162556" y="1916831"/>
            <a:ext cx="2227700" cy="15219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244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CFF78C-B671-0E77-2617-6EA47344DB6A}"/>
              </a:ext>
            </a:extLst>
          </p:cNvPr>
          <p:cNvSpPr txBox="1"/>
          <p:nvPr/>
        </p:nvSpPr>
        <p:spPr>
          <a:xfrm>
            <a:off x="2141640" y="1442653"/>
            <a:ext cx="81009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z="27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Within a classroom there is a spectrum of existing prior knowledge when approaching any new concept.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F9434E8-1010-72E6-6806-53B68E7F08B9}"/>
              </a:ext>
            </a:extLst>
          </p:cNvPr>
          <p:cNvSpPr/>
          <p:nvPr/>
        </p:nvSpPr>
        <p:spPr>
          <a:xfrm>
            <a:off x="2585610" y="3807043"/>
            <a:ext cx="7398822" cy="46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7FC83-EF4B-0421-49AB-D7A7DBAE8B01}"/>
              </a:ext>
            </a:extLst>
          </p:cNvPr>
          <p:cNvSpPr txBox="1"/>
          <p:nvPr/>
        </p:nvSpPr>
        <p:spPr>
          <a:xfrm>
            <a:off x="9486456" y="3471030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C3398-64E8-297F-8E59-0B7ED044C125}"/>
              </a:ext>
            </a:extLst>
          </p:cNvPr>
          <p:cNvSpPr txBox="1"/>
          <p:nvPr/>
        </p:nvSpPr>
        <p:spPr>
          <a:xfrm>
            <a:off x="2261574" y="3529321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Novice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F94BE2-AC60-1BB4-1DAC-31FBABCB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7" y="3085516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FEDE2200-525B-A1D5-C326-0AF9CC8B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41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71E29011-B2C0-CB6A-3477-575F246B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53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7613D15-41A7-3968-82D7-ECFE806E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277" y="2862959"/>
            <a:ext cx="906180" cy="99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C9CD48-CB1A-5DAD-9EAB-600945B68230}"/>
              </a:ext>
            </a:extLst>
          </p:cNvPr>
          <p:cNvSpPr txBox="1"/>
          <p:nvPr/>
        </p:nvSpPr>
        <p:spPr>
          <a:xfrm>
            <a:off x="2465676" y="4462021"/>
            <a:ext cx="7452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High quality explanations take advantage of prior knowledge and use it to lead them towards mastery of new knowledge</a:t>
            </a: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58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5F9434E8-1010-72E6-6806-53B68E7F08B9}"/>
              </a:ext>
            </a:extLst>
          </p:cNvPr>
          <p:cNvSpPr/>
          <p:nvPr/>
        </p:nvSpPr>
        <p:spPr>
          <a:xfrm>
            <a:off x="2585610" y="3807043"/>
            <a:ext cx="7398822" cy="46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7FC83-EF4B-0421-49AB-D7A7DBAE8B01}"/>
              </a:ext>
            </a:extLst>
          </p:cNvPr>
          <p:cNvSpPr txBox="1"/>
          <p:nvPr/>
        </p:nvSpPr>
        <p:spPr>
          <a:xfrm>
            <a:off x="9497369" y="2364546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C3398-64E8-297F-8E59-0B7ED044C125}"/>
              </a:ext>
            </a:extLst>
          </p:cNvPr>
          <p:cNvSpPr txBox="1"/>
          <p:nvPr/>
        </p:nvSpPr>
        <p:spPr>
          <a:xfrm>
            <a:off x="2261574" y="3529321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Novice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F94BE2-AC60-1BB4-1DAC-31FBABCB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7" y="3085516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FEDE2200-525B-A1D5-C326-0AF9CC8B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41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71E29011-B2C0-CB6A-3477-575F246B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53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7613D15-41A7-3968-82D7-ECFE806E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63" y="1740809"/>
            <a:ext cx="1932295" cy="21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475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5F9434E8-1010-72E6-6806-53B68E7F08B9}"/>
              </a:ext>
            </a:extLst>
          </p:cNvPr>
          <p:cNvSpPr/>
          <p:nvPr/>
        </p:nvSpPr>
        <p:spPr>
          <a:xfrm>
            <a:off x="2585610" y="3807043"/>
            <a:ext cx="7398822" cy="46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7FC83-EF4B-0421-49AB-D7A7DBAE8B01}"/>
              </a:ext>
            </a:extLst>
          </p:cNvPr>
          <p:cNvSpPr txBox="1"/>
          <p:nvPr/>
        </p:nvSpPr>
        <p:spPr>
          <a:xfrm>
            <a:off x="9497369" y="2364546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C3398-64E8-297F-8E59-0B7ED044C125}"/>
              </a:ext>
            </a:extLst>
          </p:cNvPr>
          <p:cNvSpPr txBox="1"/>
          <p:nvPr/>
        </p:nvSpPr>
        <p:spPr>
          <a:xfrm>
            <a:off x="2261574" y="3529321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Novice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F94BE2-AC60-1BB4-1DAC-31FBABCB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7" y="3085516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FEDE2200-525B-A1D5-C326-0AF9CC8B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41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71E29011-B2C0-CB6A-3477-575F246B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53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7613D15-41A7-3968-82D7-ECFE806E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63" y="1740809"/>
            <a:ext cx="1932295" cy="21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0549AE1-4890-AF2D-FA71-C50BF9063229}"/>
              </a:ext>
            </a:extLst>
          </p:cNvPr>
          <p:cNvSpPr/>
          <p:nvPr/>
        </p:nvSpPr>
        <p:spPr>
          <a:xfrm>
            <a:off x="2786270" y="561562"/>
            <a:ext cx="4443856" cy="2306810"/>
          </a:xfrm>
          <a:prstGeom prst="wedgeRoundRectCallout">
            <a:avLst>
              <a:gd name="adj1" fmla="val 64999"/>
              <a:gd name="adj2" fmla="val 310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FFFF"/>
                </a:solidFill>
                <a:latin typeface="Arial"/>
                <a:sym typeface="Arial"/>
              </a:rPr>
              <a:t>Osmosis is the movement of water molecules from an area of high concentration to low concentration across a partially permeable membrane</a:t>
            </a:r>
          </a:p>
          <a:p>
            <a:pPr algn="ctr">
              <a:buClr>
                <a:srgbClr val="000000"/>
              </a:buClr>
            </a:pPr>
            <a:endParaRPr lang="en-GB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FFFF"/>
                </a:solidFill>
                <a:latin typeface="Arial"/>
                <a:sym typeface="Arial"/>
              </a:rPr>
              <a:t>Okay, write that down.</a:t>
            </a:r>
          </a:p>
          <a:p>
            <a:pPr algn="ctr">
              <a:buClr>
                <a:srgbClr val="000000"/>
              </a:buClr>
            </a:pPr>
            <a:endParaRPr lang="en-GB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GB" sz="1400" kern="0" dirty="0">
                <a:solidFill>
                  <a:srgbClr val="FFFFFF"/>
                </a:solidFill>
                <a:latin typeface="Arial"/>
                <a:sym typeface="Arial"/>
              </a:rPr>
              <a:t>Right who can give me some examples of where this might happen?</a:t>
            </a:r>
          </a:p>
        </p:txBody>
      </p:sp>
    </p:spTree>
    <p:extLst>
      <p:ext uri="{BB962C8B-B14F-4D97-AF65-F5344CB8AC3E}">
        <p14:creationId xmlns:p14="http://schemas.microsoft.com/office/powerpoint/2010/main" val="270010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5F9434E8-1010-72E6-6806-53B68E7F08B9}"/>
              </a:ext>
            </a:extLst>
          </p:cNvPr>
          <p:cNvSpPr/>
          <p:nvPr/>
        </p:nvSpPr>
        <p:spPr>
          <a:xfrm>
            <a:off x="2585610" y="3807043"/>
            <a:ext cx="7398822" cy="4652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05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E7FC83-EF4B-0421-49AB-D7A7DBAE8B01}"/>
              </a:ext>
            </a:extLst>
          </p:cNvPr>
          <p:cNvSpPr txBox="1"/>
          <p:nvPr/>
        </p:nvSpPr>
        <p:spPr>
          <a:xfrm>
            <a:off x="9497369" y="2364546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8C3398-64E8-297F-8E59-0B7ED044C125}"/>
              </a:ext>
            </a:extLst>
          </p:cNvPr>
          <p:cNvSpPr txBox="1"/>
          <p:nvPr/>
        </p:nvSpPr>
        <p:spPr>
          <a:xfrm>
            <a:off x="2261574" y="3529321"/>
            <a:ext cx="864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15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Novice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B9F94BE2-AC60-1BB4-1DAC-31FBABCB6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7" y="3085516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FEDE2200-525B-A1D5-C326-0AF9CC8B6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41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ee the source image">
            <a:extLst>
              <a:ext uri="{FF2B5EF4-FFF2-40B4-BE49-F238E27FC236}">
                <a16:creationId xmlns:a16="http://schemas.microsoft.com/office/drawing/2014/main" id="{71E29011-B2C0-CB6A-3477-575F246BB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53" y="3098867"/>
            <a:ext cx="773739" cy="81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57613D15-41A7-3968-82D7-ECFE806EF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163" y="1740809"/>
            <a:ext cx="1932295" cy="21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2C9CD48-CB1A-5DAD-9EAB-600945B68230}"/>
              </a:ext>
            </a:extLst>
          </p:cNvPr>
          <p:cNvSpPr txBox="1"/>
          <p:nvPr/>
        </p:nvSpPr>
        <p:spPr>
          <a:xfrm>
            <a:off x="2465676" y="4237496"/>
            <a:ext cx="7452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</a:pPr>
            <a:r>
              <a:rPr lang="en-GB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problem with having mastery as a teacher is it can lead to “expert blindness”. </a:t>
            </a:r>
            <a:endParaRPr lang="en-GB"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0549AE1-4890-AF2D-FA71-C50BF9063229}"/>
              </a:ext>
            </a:extLst>
          </p:cNvPr>
          <p:cNvSpPr/>
          <p:nvPr/>
        </p:nvSpPr>
        <p:spPr>
          <a:xfrm>
            <a:off x="3611724" y="1184798"/>
            <a:ext cx="3618402" cy="1390343"/>
          </a:xfrm>
          <a:prstGeom prst="wedgeRoundRectCallout">
            <a:avLst>
              <a:gd name="adj1" fmla="val 68917"/>
              <a:gd name="adj2" fmla="val 434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FFFFFF"/>
                </a:solidFill>
                <a:latin typeface="Arial"/>
                <a:sym typeface="Arial"/>
              </a:rPr>
              <a:t>Osmosis is the movement of water molecules from an area of high concentration to low concentration across a partially permeable membrane</a:t>
            </a:r>
          </a:p>
          <a:p>
            <a:pPr algn="ctr">
              <a:buClr>
                <a:srgbClr val="000000"/>
              </a:buClr>
            </a:pPr>
            <a:endParaRPr lang="en-GB" sz="105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FFFFFF"/>
                </a:solidFill>
                <a:latin typeface="Arial"/>
                <a:sym typeface="Arial"/>
              </a:rPr>
              <a:t>Okay, write that down.</a:t>
            </a:r>
          </a:p>
          <a:p>
            <a:pPr algn="ctr">
              <a:buClr>
                <a:srgbClr val="000000"/>
              </a:buClr>
            </a:pPr>
            <a:endParaRPr lang="en-GB" sz="105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algn="ctr">
              <a:buClr>
                <a:srgbClr val="000000"/>
              </a:buClr>
            </a:pPr>
            <a:r>
              <a:rPr lang="en-GB" sz="1050" kern="0" dirty="0">
                <a:solidFill>
                  <a:srgbClr val="FFFFFF"/>
                </a:solidFill>
                <a:latin typeface="Arial"/>
                <a:sym typeface="Arial"/>
              </a:rPr>
              <a:t>Right who can give me some examples of where this might happen?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51F3D463-2F63-486F-7721-FD9E864D9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389" y="303395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See the source image">
            <a:extLst>
              <a:ext uri="{FF2B5EF4-FFF2-40B4-BE49-F238E27FC236}">
                <a16:creationId xmlns:a16="http://schemas.microsoft.com/office/drawing/2014/main" id="{E94A4787-2138-2590-95B9-6AA9193D8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512" y="3002804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ee the source image">
            <a:extLst>
              <a:ext uri="{FF2B5EF4-FFF2-40B4-BE49-F238E27FC236}">
                <a16:creationId xmlns:a16="http://schemas.microsoft.com/office/drawing/2014/main" id="{417641AD-5B5A-49DF-7F7A-231F594E3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329" y="264998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ee the source image">
            <a:extLst>
              <a:ext uri="{FF2B5EF4-FFF2-40B4-BE49-F238E27FC236}">
                <a16:creationId xmlns:a16="http://schemas.microsoft.com/office/drawing/2014/main" id="{673AFD12-FFCA-0186-FA41-2EDA8D2FE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56" y="2996095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See the source image">
            <a:extLst>
              <a:ext uri="{FF2B5EF4-FFF2-40B4-BE49-F238E27FC236}">
                <a16:creationId xmlns:a16="http://schemas.microsoft.com/office/drawing/2014/main" id="{CBDF081F-CCF0-3CF8-857D-BE5DA6DDA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45" y="2930069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See the source image">
            <a:extLst>
              <a:ext uri="{FF2B5EF4-FFF2-40B4-BE49-F238E27FC236}">
                <a16:creationId xmlns:a16="http://schemas.microsoft.com/office/drawing/2014/main" id="{54405F9C-09AD-2857-A38B-F1B5A294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31" y="2929228"/>
            <a:ext cx="432048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8BA4B5-DACA-0D26-D22A-4CB47154D4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9255" y="1045463"/>
            <a:ext cx="10037673" cy="476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2ECE9-1F1E-4D94-9611-6AA1B918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4E7F5-C751-40BA-9DE0-6AFB445E2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17639"/>
            <a:ext cx="8229600" cy="4531642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222222"/>
                </a:solidFill>
                <a:latin typeface="+mn-lt"/>
              </a:rPr>
              <a:t>I</a:t>
            </a:r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n 1971, Canadian researcher, Allan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+mn-lt"/>
              </a:rPr>
              <a:t>Paivio</a:t>
            </a:r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, formulated his dual coding theory. </a:t>
            </a:r>
          </a:p>
          <a:p>
            <a:endParaRPr lang="en-GB" dirty="0">
              <a:solidFill>
                <a:srgbClr val="222222"/>
              </a:solidFill>
              <a:latin typeface="+mn-lt"/>
            </a:endParaRP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He then spent the next four decades researching it, trying to ‘break it’</a:t>
            </a:r>
          </a:p>
          <a:p>
            <a:endParaRPr lang="en-GB" dirty="0">
              <a:solidFill>
                <a:srgbClr val="222222"/>
              </a:solidFill>
              <a:latin typeface="+mn-lt"/>
            </a:endParaRPr>
          </a:p>
          <a:p>
            <a:r>
              <a:rPr lang="en-GB" dirty="0">
                <a:solidFill>
                  <a:srgbClr val="222222"/>
                </a:solidFill>
                <a:latin typeface="+mn-lt"/>
              </a:rPr>
              <a:t>He was unsuccessful. </a:t>
            </a:r>
          </a:p>
          <a:p>
            <a:endParaRPr lang="en-GB" dirty="0">
              <a:solidFill>
                <a:srgbClr val="222222"/>
              </a:solidFill>
              <a:latin typeface="+mn-lt"/>
            </a:endParaRPr>
          </a:p>
          <a:p>
            <a:r>
              <a:rPr lang="en-GB" dirty="0">
                <a:solidFill>
                  <a:srgbClr val="222222"/>
                </a:solidFill>
                <a:latin typeface="+mn-lt"/>
              </a:rPr>
              <a:t>It stands as one of the strongest evidence supported learning theories today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881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ED0-F8CA-4F39-9AC1-7C2479FE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219"/>
            <a:ext cx="8174699" cy="1143000"/>
          </a:xfrm>
        </p:spPr>
        <p:txBody>
          <a:bodyPr/>
          <a:lstStyle/>
          <a:p>
            <a:r>
              <a:rPr lang="en-GB" dirty="0"/>
              <a:t>Aims of this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54F2-9B36-40EA-B5C0-0D0FDB38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422"/>
            <a:ext cx="10972800" cy="4531859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improve understanding, engagement, and outcomes for SEN pupils through cognitive science approaches.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use the </a:t>
            </a:r>
            <a:r>
              <a:rPr lang="en-GB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EEF SEN 5-a-day </a:t>
            </a: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guidance as the foundation to deepen teachers understanding of working and long-term memory and curricular/pedagogical techniques to aid SEN in science.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develop teacher expertise in delivery of focused and effective practical work to SEN pupils.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6685039"/>
      </p:ext>
    </p:extLst>
  </p:cSld>
  <p:clrMapOvr>
    <a:masterClrMapping/>
  </p:clrMapOvr>
  <p:transition spd="med" advTm="168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887BB-BC0F-4D75-8AEE-344B1D5AF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94A67-13C2-4426-B327-DA59211007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 err="1">
                <a:solidFill>
                  <a:srgbClr val="222222"/>
                </a:solidFill>
                <a:effectLst/>
                <a:latin typeface="+mn-lt"/>
              </a:rPr>
              <a:t>Paivio</a:t>
            </a:r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 discovered that when new information is being encoded into the brain, there ar</a:t>
            </a:r>
            <a:r>
              <a:rPr lang="en-GB" dirty="0">
                <a:solidFill>
                  <a:srgbClr val="222222"/>
                </a:solidFill>
                <a:latin typeface="+mn-lt"/>
              </a:rPr>
              <a:t>e two channels that deal with different stimuli</a:t>
            </a:r>
          </a:p>
          <a:p>
            <a:endParaRPr lang="en-GB" b="0" i="0" dirty="0">
              <a:solidFill>
                <a:srgbClr val="222222"/>
              </a:solidFill>
              <a:effectLst/>
              <a:latin typeface="+mn-lt"/>
            </a:endParaRPr>
          </a:p>
          <a:p>
            <a:r>
              <a:rPr lang="en-GB" dirty="0">
                <a:solidFill>
                  <a:srgbClr val="222222"/>
                </a:solidFill>
                <a:latin typeface="+mn-lt"/>
              </a:rPr>
              <a:t>The</a:t>
            </a:r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 verbal stimuli channel </a:t>
            </a:r>
          </a:p>
          <a:p>
            <a:endParaRPr lang="en-GB" dirty="0">
              <a:solidFill>
                <a:srgbClr val="222222"/>
              </a:solidFill>
              <a:latin typeface="+mn-lt"/>
            </a:endParaRPr>
          </a:p>
          <a:p>
            <a:r>
              <a:rPr lang="en-GB" dirty="0">
                <a:solidFill>
                  <a:srgbClr val="222222"/>
                </a:solidFill>
                <a:latin typeface="+mn-lt"/>
              </a:rPr>
              <a:t>The visual stimuli channel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35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0808-18A6-49A8-8CC8-E0407CFB5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modality effect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20038-1672-4253-A326-90CC4CDBE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2628714"/>
            <a:ext cx="8229600" cy="4032449"/>
          </a:xfrm>
        </p:spPr>
        <p:txBody>
          <a:bodyPr/>
          <a:lstStyle/>
          <a:p>
            <a:r>
              <a:rPr lang="en-GB" b="1" dirty="0">
                <a:latin typeface="+mn-lt"/>
              </a:rPr>
              <a:t>T</a:t>
            </a:r>
            <a:r>
              <a:rPr lang="en-GB" b="1" i="0" dirty="0">
                <a:effectLst/>
                <a:latin typeface="+mn-lt"/>
              </a:rPr>
              <a:t>he modality effect </a:t>
            </a:r>
            <a:r>
              <a:rPr lang="en-GB" b="0" i="0" dirty="0">
                <a:effectLst/>
                <a:latin typeface="+mn-lt"/>
              </a:rPr>
              <a:t>suggests it is possible to decrease cognitive load by using both auditory and visual channels to increase the capacity of the working memory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110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54DD-B33A-4939-B598-556946B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723AC-C952-473A-BE8A-822BDADCB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6F5E12-09EB-4811-BD70-1A8812DA9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87" y="1514549"/>
            <a:ext cx="8143827" cy="382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192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54DD-B33A-4939-B598-556946B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723AC-C952-473A-BE8A-822BDADCB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95DFF1-ABB4-4165-AD3F-59ACFB3DC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417638"/>
            <a:ext cx="7956551" cy="38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3897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354DD-B33A-4939-B598-556946BC5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723AC-C952-473A-BE8A-822BDADCB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EB736-81BF-467F-AA5F-0076E6170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614541"/>
            <a:ext cx="8055044" cy="379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53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1686-5E8D-40CA-9F96-0002745F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362206-D64D-49A1-B092-E2FD1D0D56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These are independent of each other</a:t>
            </a:r>
          </a:p>
          <a:p>
            <a:endParaRPr lang="en-GB" dirty="0">
              <a:solidFill>
                <a:srgbClr val="222222"/>
              </a:solidFill>
              <a:latin typeface="+mn-lt"/>
            </a:endParaRP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However, they are also able to create what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+mn-lt"/>
              </a:rPr>
              <a:t>Paivio</a:t>
            </a:r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 called “associative connections” between them. </a:t>
            </a:r>
          </a:p>
          <a:p>
            <a:endParaRPr lang="en-GB" dirty="0">
              <a:solidFill>
                <a:srgbClr val="222222"/>
              </a:solidFill>
              <a:latin typeface="+mn-lt"/>
            </a:endParaRPr>
          </a:p>
          <a:p>
            <a:r>
              <a:rPr lang="en-GB" b="0" i="0" dirty="0">
                <a:solidFill>
                  <a:srgbClr val="222222"/>
                </a:solidFill>
                <a:effectLst/>
                <a:latin typeface="+mn-lt"/>
              </a:rPr>
              <a:t>So, they are both apart from one another but can cooperate in forming linked pairs of words and images.</a:t>
            </a:r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259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4D92D-0EA9-4F9C-859C-E3EC191B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dual coding?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14CA7-CE0B-4B2F-96F0-A1AF5A9A1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17639"/>
            <a:ext cx="8229600" cy="4635981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These processing centres can link to form stronger connections making the memory stronger and easier to retrieve.</a:t>
            </a:r>
          </a:p>
          <a:p>
            <a:endParaRPr lang="en-GB" dirty="0"/>
          </a:p>
          <a:p>
            <a:r>
              <a:rPr lang="en-GB" dirty="0"/>
              <a:t>But only if the information is presented in the correct way.  </a:t>
            </a:r>
          </a:p>
          <a:p>
            <a:endParaRPr lang="en-GB" dirty="0"/>
          </a:p>
          <a:p>
            <a:r>
              <a:rPr lang="en-GB" dirty="0">
                <a:latin typeface="+mn-lt"/>
              </a:rPr>
              <a:t>So dual coding is not something teachers do, it’s something that happens in the mind of children</a:t>
            </a:r>
          </a:p>
          <a:p>
            <a:endParaRPr lang="en-GB" dirty="0">
              <a:latin typeface="+mn-lt"/>
            </a:endParaRPr>
          </a:p>
          <a:p>
            <a:r>
              <a:rPr lang="en-GB" dirty="0">
                <a:latin typeface="+mn-lt"/>
              </a:rPr>
              <a:t>Two forms of encoding enter the mind to create a stronger memory.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5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7182-8BC8-43F0-AA42-4B7C302B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-93110"/>
            <a:ext cx="6131024" cy="1143000"/>
          </a:xfrm>
        </p:spPr>
        <p:txBody>
          <a:bodyPr/>
          <a:lstStyle/>
          <a:p>
            <a:r>
              <a:rPr lang="en-GB" dirty="0"/>
              <a:t>Clear instruction and explanations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49B9F-A831-4749-A12E-8CFF968CB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02027"/>
            <a:ext cx="8229600" cy="489999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Use your subject knowledge to take the students on a journey. </a:t>
            </a:r>
          </a:p>
          <a:p>
            <a:endParaRPr lang="en-GB" dirty="0"/>
          </a:p>
          <a:p>
            <a:r>
              <a:rPr lang="en-GB" dirty="0"/>
              <a:t>Try to link from the </a:t>
            </a:r>
            <a:r>
              <a:rPr lang="en-GB" b="1" dirty="0"/>
              <a:t>familiar to the unfamiliar in your explanations</a:t>
            </a:r>
            <a:r>
              <a:rPr lang="en-GB" dirty="0"/>
              <a:t>. Start with something concrete and go from there. </a:t>
            </a:r>
          </a:p>
          <a:p>
            <a:endParaRPr lang="en-GB" dirty="0"/>
          </a:p>
          <a:p>
            <a:r>
              <a:rPr lang="en-GB" dirty="0"/>
              <a:t>You will begin to lose the familiarity but you now have something concrete that all students know about to build upon and introduce the new knowledge.</a:t>
            </a:r>
          </a:p>
        </p:txBody>
      </p:sp>
    </p:spTree>
    <p:extLst>
      <p:ext uri="{BB962C8B-B14F-4D97-AF65-F5344CB8AC3E}">
        <p14:creationId xmlns:p14="http://schemas.microsoft.com/office/powerpoint/2010/main" val="209432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00" y="442015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B9044-E4B7-4870-8505-D8666451B7C9}"/>
              </a:ext>
            </a:extLst>
          </p:cNvPr>
          <p:cNvSpPr/>
          <p:nvPr/>
        </p:nvSpPr>
        <p:spPr>
          <a:xfrm>
            <a:off x="3984902" y="2499838"/>
            <a:ext cx="2227700" cy="15219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3220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267A7-4766-4121-BAEB-EE3AFDD5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040" y="102805"/>
            <a:ext cx="6131024" cy="1143000"/>
          </a:xfrm>
        </p:spPr>
        <p:txBody>
          <a:bodyPr/>
          <a:lstStyle/>
          <a:p>
            <a:r>
              <a:rPr lang="en-GB" dirty="0"/>
              <a:t>Guided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D61588-F892-4030-A576-7B832B21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4820" y="1233543"/>
            <a:ext cx="8229600" cy="4799042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When moving on from development we often present pupils with problems to attempt.</a:t>
            </a:r>
          </a:p>
          <a:p>
            <a:endParaRPr lang="en-GB" dirty="0"/>
          </a:p>
          <a:p>
            <a:r>
              <a:rPr lang="en-GB" dirty="0"/>
              <a:t>Commonly teachers with show an example question (usually on PowerPoint) which might flash through some animated text on how to attempt the problem and then straight into independent student practice. </a:t>
            </a:r>
          </a:p>
          <a:p>
            <a:endParaRPr lang="en-GB" dirty="0"/>
          </a:p>
          <a:p>
            <a:r>
              <a:rPr lang="en-GB" dirty="0"/>
              <a:t>What then usually happens next is pupils get stuck very quickly and require more support or disengage from the activity.</a:t>
            </a:r>
          </a:p>
          <a:p>
            <a:endParaRPr lang="en-GB" dirty="0"/>
          </a:p>
          <a:p>
            <a:r>
              <a:rPr lang="en-GB" dirty="0"/>
              <a:t>Or in examples where there is a variation on a theme (rearranging questions, units conversion) the teacher will move on too quickly.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78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ED0-F8CA-4F39-9AC1-7C2479FE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219"/>
            <a:ext cx="8174699" cy="1143000"/>
          </a:xfrm>
        </p:spPr>
        <p:txBody>
          <a:bodyPr/>
          <a:lstStyle/>
          <a:p>
            <a:r>
              <a:rPr lang="en-GB" dirty="0"/>
              <a:t>Impact of this 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54F2-9B36-40EA-B5C0-0D0FDB38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31305"/>
            <a:ext cx="10972800" cy="45318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Impact:</a:t>
            </a:r>
            <a:br>
              <a:rPr lang="en-GB" dirty="0"/>
            </a:br>
            <a:endParaRPr lang="en-GB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Teachers’ expertise in cognitive science approaches to SEN will increase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Outcomes for SEN pupils in science formative and summative assessments will improve compared to before the project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>Evidence of impact:</a:t>
            </a:r>
          </a:p>
          <a:p>
            <a:pPr marL="0" indent="0">
              <a:buNone/>
            </a:pP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 and teacher voice, data from any summative assessment, observations at start and end of project time frame, pupil and teacher surveys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11858"/>
      </p:ext>
    </p:extLst>
  </p:cSld>
  <p:clrMapOvr>
    <a:masterClrMapping/>
  </p:clrMapOvr>
  <p:transition spd="med" advTm="168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3931-14DD-4A5B-9CA4-0FDC77458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Developing Fluency in Science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B4DA5-2F96-4350-8430-E1B877B16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7143" y="1554054"/>
            <a:ext cx="8229600" cy="4032449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A number of ways to approach this but the….</a:t>
            </a:r>
          </a:p>
          <a:p>
            <a:endParaRPr lang="en-GB" dirty="0"/>
          </a:p>
          <a:p>
            <a:pPr marL="50800" indent="0" algn="ctr">
              <a:buNone/>
            </a:pPr>
            <a:r>
              <a:rPr lang="en-GB" i="1" dirty="0"/>
              <a:t>“I do, we do, you do” </a:t>
            </a:r>
            <a:r>
              <a:rPr lang="en-GB" dirty="0"/>
              <a:t>methodology </a:t>
            </a:r>
          </a:p>
          <a:p>
            <a:pPr marL="50800" indent="0">
              <a:buNone/>
            </a:pPr>
            <a:endParaRPr lang="en-GB" dirty="0"/>
          </a:p>
          <a:p>
            <a:pPr marL="50800" indent="0">
              <a:buNone/>
            </a:pPr>
            <a:r>
              <a:rPr lang="en-GB" dirty="0"/>
              <a:t>This approach in science is particularly effective when it comes to mathematics and equation work or procedures like tables or graphs.</a:t>
            </a:r>
          </a:p>
          <a:p>
            <a:pPr marL="50800" indent="0">
              <a:buNone/>
            </a:pPr>
            <a:endParaRPr lang="en-GB" dirty="0"/>
          </a:p>
          <a:p>
            <a:pPr marL="50800" indent="0">
              <a:buNone/>
            </a:pPr>
            <a:r>
              <a:rPr lang="en-GB" dirty="0"/>
              <a:t>Promoted by the excellent Doug </a:t>
            </a:r>
            <a:r>
              <a:rPr lang="en-GB" dirty="0" err="1"/>
              <a:t>Lemov</a:t>
            </a:r>
            <a:r>
              <a:rPr lang="en-GB" dirty="0"/>
              <a:t> in his books </a:t>
            </a:r>
            <a:r>
              <a:rPr lang="en-GB" i="1" dirty="0"/>
              <a:t>Teach like a champion</a:t>
            </a:r>
          </a:p>
        </p:txBody>
      </p:sp>
    </p:spTree>
    <p:extLst>
      <p:ext uri="{BB962C8B-B14F-4D97-AF65-F5344CB8AC3E}">
        <p14:creationId xmlns:p14="http://schemas.microsoft.com/office/powerpoint/2010/main" val="196009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75B-C1EF-4B76-8D4B-1346F5E2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9D52F-528C-4E8B-B3E5-19A4F4C85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Teacher models, explains and shows worked examples.</a:t>
            </a:r>
          </a:p>
          <a:p>
            <a:pPr marL="50800" indent="0">
              <a:buNone/>
            </a:pPr>
            <a:endParaRPr lang="en-GB" dirty="0"/>
          </a:p>
          <a:p>
            <a:r>
              <a:rPr lang="en-GB" dirty="0"/>
              <a:t>First supporting domain knowledge must be secure and checked. </a:t>
            </a:r>
          </a:p>
          <a:p>
            <a:endParaRPr lang="en-GB" dirty="0"/>
          </a:p>
          <a:p>
            <a:r>
              <a:rPr lang="en-GB" dirty="0"/>
              <a:t>The challenge of a task is a combination of level of domain knowledge and level of support  </a:t>
            </a:r>
          </a:p>
          <a:p>
            <a:endParaRPr lang="en-GB" dirty="0"/>
          </a:p>
          <a:p>
            <a:r>
              <a:rPr lang="en-GB" dirty="0"/>
              <a:t>NOT on PowerPoint! Visualiser is a teachers best friend, but at least on the white board.</a:t>
            </a:r>
          </a:p>
          <a:p>
            <a:endParaRPr lang="en-GB" dirty="0"/>
          </a:p>
          <a:p>
            <a:r>
              <a:rPr lang="en-GB" dirty="0"/>
              <a:t>Clear, step by step, explaining your metacognitive process.</a:t>
            </a:r>
          </a:p>
          <a:p>
            <a:endParaRPr lang="en-GB" dirty="0"/>
          </a:p>
          <a:p>
            <a:r>
              <a:rPr lang="en-GB" dirty="0"/>
              <a:t>Pupils watch, listen and then can ask questions after.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A3754-081D-49B4-A019-4185B538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601" y="-214402"/>
            <a:ext cx="2994991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9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75B-C1EF-4B76-8D4B-1346F5E2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353" y="0"/>
            <a:ext cx="6131024" cy="1143000"/>
          </a:xfrm>
        </p:spPr>
        <p:txBody>
          <a:bodyPr/>
          <a:lstStyle/>
          <a:p>
            <a:r>
              <a:rPr lang="en-GB" dirty="0"/>
              <a:t>We do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9D52F-528C-4E8B-B3E5-19A4F4C85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38910" y="1083366"/>
            <a:ext cx="8229600" cy="4860945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Teacher and pupils work through a number of problems together. Following the same process as the teacher modelled before. </a:t>
            </a:r>
          </a:p>
          <a:p>
            <a:endParaRPr lang="en-GB" dirty="0"/>
          </a:p>
          <a:p>
            <a:r>
              <a:rPr lang="en-GB" dirty="0"/>
              <a:t>With each we do problem the teacher should gradually remove their instruction and guidance until the last one is almost independently done by pupils. </a:t>
            </a:r>
          </a:p>
          <a:p>
            <a:endParaRPr lang="en-GB" dirty="0"/>
          </a:p>
          <a:p>
            <a:r>
              <a:rPr lang="en-GB" dirty="0"/>
              <a:t>Finally one problem is given to children to do by themselves following the method you have modelled and practiced. </a:t>
            </a:r>
          </a:p>
          <a:p>
            <a:pPr marL="50800" indent="0">
              <a:buNone/>
            </a:pPr>
            <a:endParaRPr lang="en-GB" dirty="0"/>
          </a:p>
          <a:p>
            <a:pPr marL="50800" indent="0">
              <a:buNone/>
            </a:pPr>
            <a:r>
              <a:rPr lang="en-GB" dirty="0"/>
              <a:t>This should be done on whiteboards and the answer should be clear to the teacher so they can see who has got it and who has not. </a:t>
            </a:r>
          </a:p>
          <a:p>
            <a:pPr marL="50800" indent="0">
              <a:buNone/>
            </a:pPr>
            <a:endParaRPr lang="en-GB" dirty="0"/>
          </a:p>
          <a:p>
            <a:pPr marL="50800" indent="0">
              <a:buNone/>
            </a:pPr>
            <a:r>
              <a:rPr lang="en-GB" dirty="0"/>
              <a:t>If low success rate, step back and do more we do. Looking for about 80% success rate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A3754-081D-49B4-A019-4185B538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057" y="-214402"/>
            <a:ext cx="2994991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0D-B57C-4BA3-BD07-0169AF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13" y="857251"/>
            <a:ext cx="7886700" cy="994172"/>
          </a:xfrm>
        </p:spPr>
        <p:txBody>
          <a:bodyPr/>
          <a:lstStyle/>
          <a:p>
            <a:r>
              <a:rPr lang="en-GB" dirty="0"/>
              <a:t>Checking for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3970-753B-4251-A67D-B1C5E9E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6513" y="1970838"/>
            <a:ext cx="7886700" cy="40299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After delivering clear, well-structured modelling and guided practice you need to make sure it has been understood before the handover to independent practice. </a:t>
            </a:r>
          </a:p>
          <a:p>
            <a:endParaRPr lang="en-GB" dirty="0"/>
          </a:p>
          <a:p>
            <a:r>
              <a:rPr lang="en-GB" dirty="0"/>
              <a:t>This is a key moment in the process, especially for SEN pupils. </a:t>
            </a:r>
          </a:p>
          <a:p>
            <a:endParaRPr lang="en-GB" dirty="0"/>
          </a:p>
          <a:p>
            <a:r>
              <a:rPr lang="en-GB" dirty="0"/>
              <a:t>This is where high quality checking or understanding comes in.</a:t>
            </a:r>
          </a:p>
          <a:p>
            <a:endParaRPr lang="en-GB" dirty="0"/>
          </a:p>
          <a:p>
            <a:r>
              <a:rPr lang="en-GB" dirty="0"/>
              <a:t>We need to have clarity that the majority have grasped the concept and are ready to be independent otherwise we risk a large number crashing and burning almost straight away.</a:t>
            </a:r>
          </a:p>
          <a:p>
            <a:pPr marL="0" indent="0">
              <a:buNone/>
            </a:pPr>
            <a:r>
              <a:rPr lang="en-GB" dirty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9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0D-B57C-4BA3-BD07-0169AF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13" y="857251"/>
            <a:ext cx="7886700" cy="994172"/>
          </a:xfrm>
        </p:spPr>
        <p:txBody>
          <a:bodyPr/>
          <a:lstStyle/>
          <a:p>
            <a:r>
              <a:rPr lang="en-GB" dirty="0"/>
              <a:t>Checking for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3970-753B-4251-A67D-B1C5E9E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6513" y="1970838"/>
            <a:ext cx="7886700" cy="25527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There are three main ways we can do this.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303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0D-B57C-4BA3-BD07-0169AF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13" y="857251"/>
            <a:ext cx="7886700" cy="994172"/>
          </a:xfrm>
        </p:spPr>
        <p:txBody>
          <a:bodyPr/>
          <a:lstStyle/>
          <a:p>
            <a:r>
              <a:rPr lang="en-GB" dirty="0"/>
              <a:t>Checking for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3970-753B-4251-A67D-B1C5E9E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568" y="1754814"/>
            <a:ext cx="7886700" cy="286231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dirty="0"/>
              <a:t>Written work (usually in books or worksheets)</a:t>
            </a:r>
          </a:p>
          <a:p>
            <a:endParaRPr lang="en-GB" dirty="0"/>
          </a:p>
          <a:p>
            <a:r>
              <a:rPr lang="en-GB" dirty="0"/>
              <a:t>Verbal response </a:t>
            </a:r>
          </a:p>
          <a:p>
            <a:endParaRPr lang="en-GB" dirty="0"/>
          </a:p>
          <a:p>
            <a:r>
              <a:rPr lang="en-GB" dirty="0"/>
              <a:t>Mini whiteboards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8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0D-B57C-4BA3-BD07-0169AF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7061" y="0"/>
            <a:ext cx="7886700" cy="994172"/>
          </a:xfrm>
        </p:spPr>
        <p:txBody>
          <a:bodyPr/>
          <a:lstStyle/>
          <a:p>
            <a:r>
              <a:rPr lang="en-GB" dirty="0"/>
              <a:t>Checking for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3970-753B-4251-A67D-B1C5E9E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568" y="944218"/>
            <a:ext cx="7886700" cy="53174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Written work (In books or worksheets)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Book work or worksheets stuck in provide permanence to the activity. </a:t>
            </a:r>
          </a:p>
          <a:p>
            <a:pPr marL="0" indent="0">
              <a:buNone/>
            </a:pPr>
            <a:r>
              <a:rPr lang="en-GB" dirty="0"/>
              <a:t>Pupils work at their own pace</a:t>
            </a:r>
          </a:p>
          <a:p>
            <a:pPr marL="0" indent="0">
              <a:buNone/>
            </a:pPr>
            <a:r>
              <a:rPr lang="en-GB" dirty="0"/>
              <a:t>Good for extended writing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However, it is hard to monitor the participation in the work, difficult to see who is actually engaging in thinking.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Whole class data is limited within the real time lesson environment.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This type of activity is best suited to independent practice not for the handover check</a:t>
            </a:r>
          </a:p>
        </p:txBody>
      </p:sp>
    </p:spTree>
    <p:extLst>
      <p:ext uri="{BB962C8B-B14F-4D97-AF65-F5344CB8AC3E}">
        <p14:creationId xmlns:p14="http://schemas.microsoft.com/office/powerpoint/2010/main" val="124072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0D-B57C-4BA3-BD07-0169AF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6513" y="857251"/>
            <a:ext cx="7886700" cy="994172"/>
          </a:xfrm>
        </p:spPr>
        <p:txBody>
          <a:bodyPr/>
          <a:lstStyle/>
          <a:p>
            <a:r>
              <a:rPr lang="en-GB" dirty="0"/>
              <a:t>Checking for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3970-753B-4251-A67D-B1C5E9E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568" y="1754814"/>
            <a:ext cx="7886700" cy="3587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Verbal response</a:t>
            </a:r>
            <a:br>
              <a:rPr lang="en-GB" dirty="0"/>
            </a:br>
            <a:endParaRPr lang="en-GB" dirty="0"/>
          </a:p>
          <a:p>
            <a:pPr marL="0" indent="0">
              <a:buNone/>
            </a:pPr>
            <a:r>
              <a:rPr lang="en-GB" dirty="0"/>
              <a:t>Specific or random sampling?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Cold calling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Wait time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8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6DA0D-B57C-4BA3-BD07-0169AF090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469625"/>
            <a:ext cx="7886700" cy="994172"/>
          </a:xfrm>
        </p:spPr>
        <p:txBody>
          <a:bodyPr/>
          <a:lstStyle/>
          <a:p>
            <a:r>
              <a:rPr lang="en-GB" dirty="0"/>
              <a:t>Checking for understanding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73970-753B-4251-A67D-B1C5E9E3D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7568" y="1754814"/>
            <a:ext cx="7886700" cy="25527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Mini Whiteboards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Provides an instant snapshot of whole class</a:t>
            </a:r>
          </a:p>
          <a:p>
            <a:pPr marL="0" indent="0">
              <a:buNone/>
            </a:pPr>
            <a:r>
              <a:rPr lang="en-GB" dirty="0"/>
              <a:t>High participation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Requires well established routines and expectations, takes time but worth it 100%</a:t>
            </a:r>
          </a:p>
        </p:txBody>
      </p:sp>
    </p:spTree>
    <p:extLst>
      <p:ext uri="{BB962C8B-B14F-4D97-AF65-F5344CB8AC3E}">
        <p14:creationId xmlns:p14="http://schemas.microsoft.com/office/powerpoint/2010/main" val="210629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00" y="442015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B9044-E4B7-4870-8505-D8666451B7C9}"/>
              </a:ext>
            </a:extLst>
          </p:cNvPr>
          <p:cNvSpPr/>
          <p:nvPr/>
        </p:nvSpPr>
        <p:spPr>
          <a:xfrm>
            <a:off x="5304210" y="3721084"/>
            <a:ext cx="2227700" cy="15219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813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ED0-F8CA-4F39-9AC1-7C2479FE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219"/>
            <a:ext cx="8174699" cy="1143000"/>
          </a:xfrm>
        </p:spPr>
        <p:txBody>
          <a:bodyPr/>
          <a:lstStyle/>
          <a:p>
            <a:r>
              <a:rPr lang="en-GB" dirty="0"/>
              <a:t>How will the findings of this project be shared: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54F2-9B36-40EA-B5C0-0D0FDB38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80219"/>
            <a:ext cx="10972800" cy="45318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Via a detailed article in the Hampshire Powerful Science Magazine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Via the Heads of Science Network meetings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Centrally through a SEN project conference in the Summer which will pull together all the work in this project and others running at same time. </a:t>
            </a:r>
          </a:p>
        </p:txBody>
      </p:sp>
    </p:spTree>
    <p:extLst>
      <p:ext uri="{BB962C8B-B14F-4D97-AF65-F5344CB8AC3E}">
        <p14:creationId xmlns:p14="http://schemas.microsoft.com/office/powerpoint/2010/main" val="1647489661"/>
      </p:ext>
    </p:extLst>
  </p:cSld>
  <p:clrMapOvr>
    <a:masterClrMapping/>
  </p:clrMapOvr>
  <p:transition spd="med" advTm="168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F275B-C1EF-4B76-8D4B-1346F5E29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You do </a:t>
            </a:r>
            <a:br>
              <a:rPr lang="en-GB" dirty="0"/>
            </a:br>
            <a:r>
              <a:rPr lang="en-GB" dirty="0"/>
              <a:t>SLOP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9D52F-528C-4E8B-B3E5-19A4F4C857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SLOP stands for Shed Loads of Practice</a:t>
            </a:r>
          </a:p>
          <a:p>
            <a:r>
              <a:rPr lang="en-GB" dirty="0"/>
              <a:t>Pupils who successfully completed the final we do problem can begin to work on lots and lots of practice questions that will increase in challenge. </a:t>
            </a:r>
          </a:p>
          <a:p>
            <a:r>
              <a:rPr lang="en-GB" dirty="0"/>
              <a:t>The remaining pupils who are not quite there can be gathered together and a more focused “we do” can happen. 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1DA3754-081D-49B4-A019-4185B5386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696" y="1"/>
            <a:ext cx="2994991" cy="224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83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00" y="442015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B9044-E4B7-4870-8505-D8666451B7C9}"/>
              </a:ext>
            </a:extLst>
          </p:cNvPr>
          <p:cNvSpPr/>
          <p:nvPr/>
        </p:nvSpPr>
        <p:spPr>
          <a:xfrm>
            <a:off x="4610739" y="3070571"/>
            <a:ext cx="2227700" cy="15219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59117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9913-AB6A-415B-8BFE-1DC3B4DA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CDA7A-1C5E-4DB4-8397-702C489C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37848"/>
            <a:ext cx="8229600" cy="4623707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The first thing to remove here is the idea of lessons. </a:t>
            </a:r>
          </a:p>
          <a:p>
            <a:endParaRPr lang="en-GB" dirty="0"/>
          </a:p>
          <a:p>
            <a:r>
              <a:rPr lang="en-GB" dirty="0"/>
              <a:t>Teach to the content not the bell</a:t>
            </a:r>
          </a:p>
          <a:p>
            <a:endParaRPr lang="en-GB" dirty="0"/>
          </a:p>
          <a:p>
            <a:r>
              <a:rPr lang="en-GB" dirty="0"/>
              <a:t>Some things can encoded successfully inside an hour but not many.</a:t>
            </a:r>
          </a:p>
          <a:p>
            <a:endParaRPr lang="en-GB" dirty="0"/>
          </a:p>
          <a:p>
            <a:r>
              <a:rPr lang="en-GB" dirty="0"/>
              <a:t>Half way through guided practice when the bell goes?  Pick up where you left off last lesson.</a:t>
            </a:r>
          </a:p>
          <a:p>
            <a:endParaRPr lang="en-GB" dirty="0"/>
          </a:p>
          <a:p>
            <a:r>
              <a:rPr lang="en-GB" dirty="0"/>
              <a:t>Only bring a learning episode to closure when you are confident the information has been encoded and/or mastery has been developed by the majority.</a:t>
            </a:r>
          </a:p>
        </p:txBody>
      </p:sp>
    </p:spTree>
    <p:extLst>
      <p:ext uri="{BB962C8B-B14F-4D97-AF65-F5344CB8AC3E}">
        <p14:creationId xmlns:p14="http://schemas.microsoft.com/office/powerpoint/2010/main" val="347329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9913-AB6A-415B-8BFE-1DC3B4DAA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Closure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CDA7A-1C5E-4DB4-8397-702C489CB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337848"/>
            <a:ext cx="8229600" cy="4623707"/>
          </a:xfrm>
        </p:spPr>
        <p:txBody>
          <a:bodyPr>
            <a:normAutofit/>
          </a:bodyPr>
          <a:lstStyle/>
          <a:p>
            <a:r>
              <a:rPr lang="en-GB" dirty="0"/>
              <a:t>There are a number of ways you can bring about closure to a learning episode. </a:t>
            </a:r>
          </a:p>
          <a:p>
            <a:endParaRPr lang="en-GB" dirty="0"/>
          </a:p>
          <a:p>
            <a:r>
              <a:rPr lang="en-GB" dirty="0"/>
              <a:t>Exit tickets at the end of an activity/lesson</a:t>
            </a:r>
          </a:p>
          <a:p>
            <a:r>
              <a:rPr lang="en-GB" dirty="0"/>
              <a:t>Summaries completed at the bottom of the Cornell notes page</a:t>
            </a:r>
          </a:p>
        </p:txBody>
      </p:sp>
    </p:spTree>
    <p:extLst>
      <p:ext uri="{BB962C8B-B14F-4D97-AF65-F5344CB8AC3E}">
        <p14:creationId xmlns:p14="http://schemas.microsoft.com/office/powerpoint/2010/main" val="8648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C7AD5-8CE2-4207-99CB-1F1A8DFEA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Exit tickets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00C34A-8EEB-4EFD-9EBF-DC02F4668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521955"/>
            <a:ext cx="8229600" cy="4427326"/>
          </a:xfrm>
        </p:spPr>
        <p:txBody>
          <a:bodyPr/>
          <a:lstStyle/>
          <a:p>
            <a:r>
              <a:rPr lang="en-GB" dirty="0"/>
              <a:t>A variety of ways they can be used. </a:t>
            </a:r>
          </a:p>
          <a:p>
            <a:r>
              <a:rPr lang="en-GB" dirty="0"/>
              <a:t>Keep </a:t>
            </a:r>
            <a:r>
              <a:rPr lang="en-GB" i="1" dirty="0"/>
              <a:t>them simple, focused on the knowledge that was encoded.</a:t>
            </a:r>
          </a:p>
          <a:p>
            <a:endParaRPr lang="en-GB" dirty="0"/>
          </a:p>
          <a:p>
            <a:r>
              <a:rPr lang="en-GB" dirty="0"/>
              <a:t>Sticky notes- write the question on the board. Pupils write the answer and stick it to the board to check their understanding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FC65F7-C254-45FC-B9F9-C645CE25F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82" y="0"/>
            <a:ext cx="396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49EFD437-B1C6-4F5A-99E2-BEC8169FC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528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5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C93C-E175-45A5-99E6-C0946D32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04AB1-9B51-43F7-8827-FDFB3FD61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A35BA-E30B-4207-9087-3668549E5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14" b="42019"/>
          <a:stretch/>
        </p:blipFill>
        <p:spPr>
          <a:xfrm>
            <a:off x="1744174" y="2405270"/>
            <a:ext cx="8703652" cy="13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16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C93C-E175-45A5-99E6-C0946D321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04AB1-9B51-43F7-8827-FDFB3FD616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Dylan William said </a:t>
            </a:r>
            <a:r>
              <a:rPr lang="en-GB" i="1" dirty="0"/>
              <a:t>“Cognitive load theory is the single most important thing teachers can know about”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BA35BA-E30B-4207-9087-3668549E5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14" b="42019"/>
          <a:stretch/>
        </p:blipFill>
        <p:spPr>
          <a:xfrm>
            <a:off x="1744175" y="274639"/>
            <a:ext cx="6483769" cy="10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12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449F0AD-E8D6-4291-84F6-962F6216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25" y="1863415"/>
            <a:ext cx="6408514" cy="38166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C4B95-12E7-485F-ADDE-EBC4355D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9411" y="4474986"/>
            <a:ext cx="972880" cy="41940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endParaRPr lang="en-GB"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7EB4AD-6D42-4140-85DF-C04EDA6FF9CA}"/>
              </a:ext>
            </a:extLst>
          </p:cNvPr>
          <p:cNvGrpSpPr/>
          <p:nvPr/>
        </p:nvGrpSpPr>
        <p:grpSpPr>
          <a:xfrm>
            <a:off x="8613009" y="2375688"/>
            <a:ext cx="1626246" cy="1460635"/>
            <a:chOff x="1039529" y="3065646"/>
            <a:chExt cx="2882766" cy="25891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215CAC-DD13-415A-AE86-1AE6CBF38CD6}"/>
                </a:ext>
              </a:extLst>
            </p:cNvPr>
            <p:cNvSpPr/>
            <p:nvPr/>
          </p:nvSpPr>
          <p:spPr>
            <a:xfrm>
              <a:off x="1039531" y="3065646"/>
              <a:ext cx="2882764" cy="25891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4132CB-E515-46A0-A60F-6B946A373F79}"/>
                </a:ext>
              </a:extLst>
            </p:cNvPr>
            <p:cNvSpPr/>
            <p:nvPr/>
          </p:nvSpPr>
          <p:spPr>
            <a:xfrm>
              <a:off x="1039529" y="3065646"/>
              <a:ext cx="1992308" cy="25891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Intrinsic Load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6573B0-AF73-49E5-9DC4-383C7CB17886}"/>
                </a:ext>
              </a:extLst>
            </p:cNvPr>
            <p:cNvSpPr/>
            <p:nvPr/>
          </p:nvSpPr>
          <p:spPr>
            <a:xfrm>
              <a:off x="3064025" y="3065646"/>
              <a:ext cx="855607" cy="257438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Extraneous Load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A8FCBF-B808-4153-8364-8AEF5E1F65CB}"/>
                </a:ext>
              </a:extLst>
            </p:cNvPr>
            <p:cNvSpPr txBox="1"/>
            <p:nvPr/>
          </p:nvSpPr>
          <p:spPr>
            <a:xfrm>
              <a:off x="3213799" y="3817434"/>
              <a:ext cx="654518" cy="3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36128-37B9-460C-8B4F-EFB753FDE61C}"/>
              </a:ext>
            </a:extLst>
          </p:cNvPr>
          <p:cNvCxnSpPr>
            <a:cxnSpLocks/>
          </p:cNvCxnSpPr>
          <p:nvPr/>
        </p:nvCxnSpPr>
        <p:spPr>
          <a:xfrm flipV="1">
            <a:off x="6187441" y="2384044"/>
            <a:ext cx="2425569" cy="1284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DF868D-BC05-42FC-9513-0C451CB532C5}"/>
              </a:ext>
            </a:extLst>
          </p:cNvPr>
          <p:cNvCxnSpPr>
            <a:cxnSpLocks/>
          </p:cNvCxnSpPr>
          <p:nvPr/>
        </p:nvCxnSpPr>
        <p:spPr>
          <a:xfrm flipV="1">
            <a:off x="6428776" y="3836323"/>
            <a:ext cx="2199145" cy="650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E9777-CE91-4293-872E-2433BC38DB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014" b="42019"/>
          <a:stretch/>
        </p:blipFill>
        <p:spPr>
          <a:xfrm>
            <a:off x="1744175" y="274639"/>
            <a:ext cx="6483769" cy="10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232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C449F0AD-E8D6-4291-84F6-962F6216B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025" y="1867963"/>
            <a:ext cx="6408514" cy="381662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C4B95-12E7-485F-ADDE-EBC4355D6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59411" y="5043642"/>
            <a:ext cx="972880" cy="419408"/>
          </a:xfrm>
        </p:spPr>
        <p:txBody>
          <a:bodyPr>
            <a:normAutofit/>
          </a:bodyPr>
          <a:lstStyle/>
          <a:p>
            <a:pPr marL="50800" indent="0">
              <a:buNone/>
            </a:pPr>
            <a:endParaRPr lang="en-GB" sz="10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7EB4AD-6D42-4140-85DF-C04EDA6FF9CA}"/>
              </a:ext>
            </a:extLst>
          </p:cNvPr>
          <p:cNvGrpSpPr/>
          <p:nvPr/>
        </p:nvGrpSpPr>
        <p:grpSpPr>
          <a:xfrm>
            <a:off x="8476358" y="2380236"/>
            <a:ext cx="2166106" cy="1460635"/>
            <a:chOff x="1039529" y="3065646"/>
            <a:chExt cx="3839749" cy="25891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F215CAC-DD13-415A-AE86-1AE6CBF38CD6}"/>
                </a:ext>
              </a:extLst>
            </p:cNvPr>
            <p:cNvSpPr/>
            <p:nvPr/>
          </p:nvSpPr>
          <p:spPr>
            <a:xfrm>
              <a:off x="1039531" y="3065646"/>
              <a:ext cx="2882764" cy="2589196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C4132CB-E515-46A0-A60F-6B946A373F79}"/>
                </a:ext>
              </a:extLst>
            </p:cNvPr>
            <p:cNvSpPr/>
            <p:nvPr/>
          </p:nvSpPr>
          <p:spPr>
            <a:xfrm>
              <a:off x="1039529" y="3065646"/>
              <a:ext cx="2882764" cy="258919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Intrinsic Load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F6573B0-AF73-49E5-9DC4-383C7CB17886}"/>
                </a:ext>
              </a:extLst>
            </p:cNvPr>
            <p:cNvSpPr/>
            <p:nvPr/>
          </p:nvSpPr>
          <p:spPr>
            <a:xfrm>
              <a:off x="4023671" y="3065646"/>
              <a:ext cx="855607" cy="257438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00" dirty="0"/>
                <a:t>Extraneous Load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A8FCBF-B808-4153-8364-8AEF5E1F65CB}"/>
                </a:ext>
              </a:extLst>
            </p:cNvPr>
            <p:cNvSpPr txBox="1"/>
            <p:nvPr/>
          </p:nvSpPr>
          <p:spPr>
            <a:xfrm>
              <a:off x="3213799" y="3817434"/>
              <a:ext cx="654518" cy="354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700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5836128-37B9-460C-8B4F-EFB753FDE61C}"/>
              </a:ext>
            </a:extLst>
          </p:cNvPr>
          <p:cNvCxnSpPr>
            <a:cxnSpLocks/>
          </p:cNvCxnSpPr>
          <p:nvPr/>
        </p:nvCxnSpPr>
        <p:spPr>
          <a:xfrm flipV="1">
            <a:off x="6187441" y="2388592"/>
            <a:ext cx="2425569" cy="12842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2DF868D-BC05-42FC-9513-0C451CB532C5}"/>
              </a:ext>
            </a:extLst>
          </p:cNvPr>
          <p:cNvCxnSpPr>
            <a:cxnSpLocks/>
          </p:cNvCxnSpPr>
          <p:nvPr/>
        </p:nvCxnSpPr>
        <p:spPr>
          <a:xfrm flipV="1">
            <a:off x="6428776" y="3840871"/>
            <a:ext cx="2199145" cy="6504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9F8BA641-73B7-4FEA-A776-57AD0E695E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4014" b="42019"/>
          <a:stretch/>
        </p:blipFill>
        <p:spPr>
          <a:xfrm>
            <a:off x="1744175" y="274639"/>
            <a:ext cx="6483769" cy="103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854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69DD-41D1-475D-84F8-1DDCC8F99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Intrinsic overload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C4AC2-B4CF-47AE-B6BD-90038304B1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SEN pupils find their working memory very easily overloaded.</a:t>
            </a:r>
          </a:p>
          <a:p>
            <a:endParaRPr lang="en-GB" dirty="0"/>
          </a:p>
          <a:p>
            <a:r>
              <a:rPr lang="en-GB" dirty="0"/>
              <a:t>Break content down into small precise chunks of knowledge</a:t>
            </a:r>
          </a:p>
          <a:p>
            <a:r>
              <a:rPr lang="en-GB" dirty="0"/>
              <a:t>Share that learning intent and keep it visible all lesson.</a:t>
            </a:r>
          </a:p>
          <a:p>
            <a:r>
              <a:rPr lang="en-GB" dirty="0"/>
              <a:t>Narrate the learning journey in the lesson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3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9ED0-F8CA-4F39-9AC1-7C2479FED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64" y="-75475"/>
            <a:ext cx="8174699" cy="1143000"/>
          </a:xfrm>
        </p:spPr>
        <p:txBody>
          <a:bodyPr/>
          <a:lstStyle/>
          <a:p>
            <a:r>
              <a:rPr lang="en-GB" dirty="0"/>
              <a:t>Proposed timeline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5554F2-9B36-40EA-B5C0-0D0FDB380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64" y="1163070"/>
            <a:ext cx="10972800" cy="4531859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workshops with teachers. Approx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imately 2 hours each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Tuesday 11</a:t>
            </a:r>
            <a:r>
              <a:rPr lang="en-GB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Monday 17</a:t>
            </a:r>
            <a:r>
              <a:rPr lang="en-GB" sz="2000" b="1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October</a:t>
            </a:r>
            <a:b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Teachers choosing and trialling a range of cognitive science-based approaches in the classroom with identified SEN pupils .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after half term</a:t>
            </a:r>
            <a:b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 to visit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school to o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bserve teachers with SEN pupils at start of project. 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half term</a:t>
            </a:r>
            <a:b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to three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catch up meetings to evaluate progress.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likely virtual-  End November, end December and end Jan 2023</a:t>
            </a:r>
            <a:b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 to visit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school  to observe teachers with SEN pupils at end of project. </a:t>
            </a:r>
            <a: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2023</a:t>
            </a:r>
            <a:br>
              <a:rPr lang="en-GB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Surveys, data accumulation and review of project. </a:t>
            </a:r>
            <a:r>
              <a:rPr lang="en-GB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 2023</a:t>
            </a:r>
            <a:endParaRPr lang="en-GB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7425428"/>
      </p:ext>
    </p:extLst>
  </p:cSld>
  <p:clrMapOvr>
    <a:masterClrMapping/>
  </p:clrMapOvr>
  <p:transition spd="med" advTm="1687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D712-3E79-474D-988E-81B2416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knowledge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434A0-D027-4907-95CE-D9F1FAD516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content you want to instruct needs to be explicit to the teacher via the curriculum and to the pupils. </a:t>
            </a:r>
          </a:p>
          <a:p>
            <a:endParaRPr lang="en-GB" dirty="0"/>
          </a:p>
          <a:p>
            <a:r>
              <a:rPr lang="en-GB" dirty="0"/>
              <a:t>In the curriculum it must be more than a learning objective. The specific knowledge you want to instruct must be clear. </a:t>
            </a:r>
          </a:p>
          <a:p>
            <a:pPr marL="50800" indent="0">
              <a:buNone/>
            </a:pPr>
            <a:r>
              <a:rPr lang="en-GB" dirty="0"/>
              <a:t> </a:t>
            </a:r>
          </a:p>
          <a:p>
            <a:r>
              <a:rPr lang="en-GB" dirty="0"/>
              <a:t>If this knowledge isn't clear then this can lead to different interpretations by teachers leading to different outcomes across classes.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1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FBE2-8E9B-4FAC-9E02-943CE4563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737" y="210263"/>
            <a:ext cx="6131024" cy="1007977"/>
          </a:xfrm>
        </p:spPr>
        <p:txBody>
          <a:bodyPr/>
          <a:lstStyle/>
          <a:p>
            <a:r>
              <a:rPr lang="en-GB" dirty="0"/>
              <a:t>Specific knowledge intent in the curriculum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F3ACA7-3B21-434E-B3F2-A0FEA82DD9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6F529-BA76-42A6-8C90-42E48648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27625"/>
            <a:ext cx="9144000" cy="499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700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A1310-06E1-40A8-9F3C-5FB689A0A0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17B28-E85B-4B70-AE99-BC026BC81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73786"/>
            <a:ext cx="9144000" cy="510964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E1ED330-E7D5-49AA-BEDD-C84CC2BA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737" y="210263"/>
            <a:ext cx="6131024" cy="1007977"/>
          </a:xfrm>
        </p:spPr>
        <p:txBody>
          <a:bodyPr/>
          <a:lstStyle/>
          <a:p>
            <a:r>
              <a:rPr lang="en-GB" dirty="0"/>
              <a:t>Specific knowledge intent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21887363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1841616" y="1582220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1841616" y="2982930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1841616" y="4430574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9060602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4843462" y="1550910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1841616" y="2982930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1841616" y="4430574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17040909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7786552" y="1563869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1841616" y="2982930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1841616" y="4430574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293310349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7786552" y="1563869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4857317" y="2936696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1841616" y="4430574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2204799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7786552" y="1563869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7786552" y="3013226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1841616" y="4430574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325864385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7786552" y="1563869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7786552" y="3013226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4800144" y="4415163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34438510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FE18C-C31F-92DD-B17B-06E2C71F9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1AE8B2-8434-5510-68A4-C73DD8AAF0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1DFAEE-2665-26E2-1877-734F5F3026CB}"/>
              </a:ext>
            </a:extLst>
          </p:cNvPr>
          <p:cNvSpPr/>
          <p:nvPr/>
        </p:nvSpPr>
        <p:spPr>
          <a:xfrm>
            <a:off x="1448655" y="467475"/>
            <a:ext cx="8743308" cy="567133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4055E-4850-50B1-53E4-25132058022A}"/>
              </a:ext>
            </a:extLst>
          </p:cNvPr>
          <p:cNvSpPr/>
          <p:nvPr/>
        </p:nvSpPr>
        <p:spPr>
          <a:xfrm>
            <a:off x="4274905" y="488023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8270A0-6F18-807D-FDC1-97B5E26D735A}"/>
              </a:ext>
            </a:extLst>
          </p:cNvPr>
          <p:cNvSpPr/>
          <p:nvPr/>
        </p:nvSpPr>
        <p:spPr>
          <a:xfrm>
            <a:off x="7261313" y="482886"/>
            <a:ext cx="118153" cy="566106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E03AC-7E4A-B783-C64E-BA239DA13CB2}"/>
              </a:ext>
            </a:extLst>
          </p:cNvPr>
          <p:cNvSpPr/>
          <p:nvPr/>
        </p:nvSpPr>
        <p:spPr>
          <a:xfrm>
            <a:off x="1607102" y="596038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New Knowledge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E9B368-FD8B-280A-B409-5D71038487A0}"/>
              </a:ext>
            </a:extLst>
          </p:cNvPr>
          <p:cNvSpPr/>
          <p:nvPr/>
        </p:nvSpPr>
        <p:spPr>
          <a:xfrm>
            <a:off x="4623370" y="600747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Currently Processing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DF69A8-D64A-0CA0-AAFD-39E735C46E2F}"/>
              </a:ext>
            </a:extLst>
          </p:cNvPr>
          <p:cNvSpPr/>
          <p:nvPr/>
        </p:nvSpPr>
        <p:spPr>
          <a:xfrm>
            <a:off x="7588775" y="613706"/>
            <a:ext cx="2393878" cy="6883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Ready for Retrieval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DA7247-5B70-3398-8985-F835D8C7AFF0}"/>
              </a:ext>
            </a:extLst>
          </p:cNvPr>
          <p:cNvSpPr/>
          <p:nvPr/>
        </p:nvSpPr>
        <p:spPr>
          <a:xfrm>
            <a:off x="7786552" y="1563869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What radioactive decay is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4F3485-7980-AA0E-7E21-FEDF16370FBD}"/>
              </a:ext>
            </a:extLst>
          </p:cNvPr>
          <p:cNvSpPr/>
          <p:nvPr/>
        </p:nvSpPr>
        <p:spPr>
          <a:xfrm>
            <a:off x="7786552" y="3013226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three types of radioactive decay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29E563-5F66-2E3C-555A-A7A8CDFF3661}"/>
              </a:ext>
            </a:extLst>
          </p:cNvPr>
          <p:cNvSpPr/>
          <p:nvPr/>
        </p:nvSpPr>
        <p:spPr>
          <a:xfrm>
            <a:off x="7785138" y="4490838"/>
            <a:ext cx="1998324" cy="12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The properties of each type of decay</a:t>
            </a:r>
          </a:p>
        </p:txBody>
      </p:sp>
    </p:spTree>
    <p:extLst>
      <p:ext uri="{BB962C8B-B14F-4D97-AF65-F5344CB8AC3E}">
        <p14:creationId xmlns:p14="http://schemas.microsoft.com/office/powerpoint/2010/main" val="12991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29E9-5DC3-0A7B-E2C9-DEA1C25C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31396-61C4-D3F2-E3F9-D130BF031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overview of the EEF five-a-day and what it could look like in the classroom</a:t>
            </a:r>
          </a:p>
        </p:txBody>
      </p:sp>
    </p:spTree>
    <p:extLst>
      <p:ext uri="{BB962C8B-B14F-4D97-AF65-F5344CB8AC3E}">
        <p14:creationId xmlns:p14="http://schemas.microsoft.com/office/powerpoint/2010/main" val="2935380012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1D712-3E79-474D-988E-81B2416C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Explicit knowledge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434A0-D027-4907-95CE-D9F1FAD51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557" y="1245794"/>
            <a:ext cx="8229600" cy="470348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Sharing clear knowledge intent and the learning journey </a:t>
            </a:r>
          </a:p>
          <a:p>
            <a:endParaRPr lang="en-GB" dirty="0"/>
          </a:p>
          <a:p>
            <a:r>
              <a:rPr lang="en-GB" dirty="0"/>
              <a:t>For the pupils this segmenting of the lesson into knowledge chunks and then focusing on that specific chunk optimises the intrinsic load. </a:t>
            </a:r>
          </a:p>
          <a:p>
            <a:endParaRPr lang="en-GB" dirty="0"/>
          </a:p>
          <a:p>
            <a:r>
              <a:rPr lang="en-GB" dirty="0"/>
              <a:t>It also makes it clear what they must know at the end of this sequence so it aids metacognition in terms of assessing their own progress towards understanding</a:t>
            </a:r>
          </a:p>
          <a:p>
            <a:endParaRPr lang="en-GB" dirty="0"/>
          </a:p>
          <a:p>
            <a:r>
              <a:rPr lang="en-GB" dirty="0"/>
              <a:t>It aids formative assessment by the teacher in the class as only when you know exactly what knowledge you want them to know can you assess if that knowledge is secure. </a:t>
            </a:r>
          </a:p>
        </p:txBody>
      </p:sp>
    </p:spTree>
    <p:extLst>
      <p:ext uri="{BB962C8B-B14F-4D97-AF65-F5344CB8AC3E}">
        <p14:creationId xmlns:p14="http://schemas.microsoft.com/office/powerpoint/2010/main" val="354223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f6c363f45c_2_6"/>
          <p:cNvSpPr txBox="1">
            <a:spLocks noGrp="1"/>
          </p:cNvSpPr>
          <p:nvPr>
            <p:ph type="title"/>
          </p:nvPr>
        </p:nvSpPr>
        <p:spPr>
          <a:xfrm>
            <a:off x="1981201" y="274638"/>
            <a:ext cx="6131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/>
              <a:t>Cornell Notes</a:t>
            </a:r>
            <a:endParaRPr/>
          </a:p>
        </p:txBody>
      </p:sp>
      <p:sp>
        <p:nvSpPr>
          <p:cNvPr id="490" name="Google Shape;490;gf6c363f45c_2_6"/>
          <p:cNvSpPr txBox="1">
            <a:spLocks noGrp="1"/>
          </p:cNvSpPr>
          <p:nvPr>
            <p:ph type="body" idx="1"/>
          </p:nvPr>
        </p:nvSpPr>
        <p:spPr>
          <a:xfrm>
            <a:off x="1981200" y="1152424"/>
            <a:ext cx="8229600" cy="479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indent="-393065">
              <a:buSzPct val="100000"/>
            </a:pPr>
            <a:r>
              <a:rPr lang="en-GB" dirty="0"/>
              <a:t>Developed by Cornell University in 1950s as an effective model for note taking and organisation of thought and information.</a:t>
            </a:r>
            <a:endParaRPr dirty="0"/>
          </a:p>
          <a:p>
            <a:pPr indent="0">
              <a:buNone/>
            </a:pPr>
            <a:endParaRPr dirty="0"/>
          </a:p>
          <a:p>
            <a:pPr indent="-393065">
              <a:buSzPct val="100000"/>
            </a:pPr>
            <a:r>
              <a:rPr lang="en-GB" dirty="0"/>
              <a:t>Strong evidence base behind it</a:t>
            </a:r>
            <a:endParaRPr dirty="0"/>
          </a:p>
          <a:p>
            <a:pPr indent="0">
              <a:buNone/>
            </a:pPr>
            <a:endParaRPr dirty="0"/>
          </a:p>
          <a:p>
            <a:pPr indent="-393065">
              <a:buSzPct val="100000"/>
            </a:pPr>
            <a:r>
              <a:rPr lang="en-GB" dirty="0"/>
              <a:t>Leads to very clear and well structured note taking and aids metacognitive thought.</a:t>
            </a:r>
            <a:endParaRPr dirty="0"/>
          </a:p>
          <a:p>
            <a:pPr indent="0">
              <a:buNone/>
            </a:pPr>
            <a:endParaRPr dirty="0"/>
          </a:p>
          <a:p>
            <a:pPr indent="-393065">
              <a:buSzPct val="100000"/>
            </a:pPr>
            <a:r>
              <a:rPr lang="en-GB" dirty="0"/>
              <a:t>Books evolve to become pupil’s own knowledge organiser/ revision tool. </a:t>
            </a:r>
            <a:endParaRPr dirty="0"/>
          </a:p>
          <a:p>
            <a:pPr indent="0">
              <a:buNone/>
            </a:pPr>
            <a:endParaRPr dirty="0"/>
          </a:p>
          <a:p>
            <a:pPr indent="-393065">
              <a:buSzPct val="100000"/>
            </a:pPr>
            <a:r>
              <a:rPr lang="en-GB" dirty="0"/>
              <a:t>Can link to retrieval practice or as exit tickets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gf6c363f45c_2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50" y="379941"/>
            <a:ext cx="3686175" cy="512445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gf6c363f45c_2_12"/>
          <p:cNvSpPr txBox="1"/>
          <p:nvPr/>
        </p:nvSpPr>
        <p:spPr>
          <a:xfrm>
            <a:off x="4644907" y="310229"/>
            <a:ext cx="42141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dirty="0"/>
              <a:t>Cornell notes involves splitting the page into four sections. </a:t>
            </a:r>
            <a:endParaRPr dirty="0"/>
          </a:p>
        </p:txBody>
      </p:sp>
      <p:sp>
        <p:nvSpPr>
          <p:cNvPr id="498" name="Google Shape;498;gf6c363f45c_2_12"/>
          <p:cNvSpPr txBox="1"/>
          <p:nvPr/>
        </p:nvSpPr>
        <p:spPr>
          <a:xfrm>
            <a:off x="6257950" y="1135720"/>
            <a:ext cx="3686100" cy="4062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17500">
              <a:buSzPts val="1400"/>
              <a:buAutoNum type="arabicPeriod"/>
            </a:pPr>
            <a:r>
              <a:rPr lang="en-GB" dirty="0"/>
              <a:t>The top of the page is the space for the learning intentions (Big question/LO</a:t>
            </a:r>
            <a:endParaRPr dirty="0"/>
          </a:p>
          <a:p>
            <a:pPr marL="457200" indent="-317500">
              <a:buSzPts val="1400"/>
              <a:buAutoNum type="arabicPeriod"/>
            </a:pPr>
            <a:r>
              <a:rPr lang="en-GB" dirty="0"/>
              <a:t>The main notes area is where general work is done, questions attempted diagrams are drawn.</a:t>
            </a:r>
            <a:endParaRPr dirty="0"/>
          </a:p>
          <a:p>
            <a:pPr marL="457200" indent="-317500">
              <a:buSzPts val="1400"/>
              <a:buAutoNum type="arabicPeriod"/>
            </a:pPr>
            <a:r>
              <a:rPr lang="en-GB" dirty="0"/>
              <a:t>The Key facts column This is where the key information is recorded. Facts , laws, equations. This isolates it from the main notes, making it focused and emphasises its importance</a:t>
            </a:r>
            <a:endParaRPr dirty="0"/>
          </a:p>
        </p:txBody>
      </p:sp>
      <p:sp>
        <p:nvSpPr>
          <p:cNvPr id="499" name="Google Shape;499;gf6c363f45c_2_12"/>
          <p:cNvSpPr txBox="1"/>
          <p:nvPr/>
        </p:nvSpPr>
        <p:spPr>
          <a:xfrm>
            <a:off x="4488049" y="5144787"/>
            <a:ext cx="765600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GB" dirty="0"/>
              <a:t>4. The summary section is left blank and returned to at a future date ( no sooner than two weeks). Or can be completed at the end of a learning sequence, e.g. answering the big question </a:t>
            </a:r>
            <a:endParaRPr dirty="0"/>
          </a:p>
        </p:txBody>
      </p:sp>
      <p:cxnSp>
        <p:nvCxnSpPr>
          <p:cNvPr id="500" name="Google Shape;500;gf6c363f45c_2_12"/>
          <p:cNvCxnSpPr>
            <a:cxnSpLocks/>
          </p:cNvCxnSpPr>
          <p:nvPr/>
        </p:nvCxnSpPr>
        <p:spPr>
          <a:xfrm flipH="1" flipV="1">
            <a:off x="1719950" y="712884"/>
            <a:ext cx="4696261" cy="72036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1" name="Google Shape;501;gf6c363f45c_2_12"/>
          <p:cNvCxnSpPr>
            <a:cxnSpLocks/>
          </p:cNvCxnSpPr>
          <p:nvPr/>
        </p:nvCxnSpPr>
        <p:spPr>
          <a:xfrm flipH="1" flipV="1">
            <a:off x="3104000" y="1577377"/>
            <a:ext cx="3209470" cy="67285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2" name="Google Shape;502;gf6c363f45c_2_12"/>
          <p:cNvCxnSpPr>
            <a:cxnSpLocks/>
          </p:cNvCxnSpPr>
          <p:nvPr/>
        </p:nvCxnSpPr>
        <p:spPr>
          <a:xfrm flipH="1" flipV="1">
            <a:off x="725825" y="2431488"/>
            <a:ext cx="5690386" cy="84596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3" name="Google Shape;503;gf6c363f45c_2_12"/>
          <p:cNvCxnSpPr>
            <a:cxnSpLocks/>
          </p:cNvCxnSpPr>
          <p:nvPr/>
        </p:nvCxnSpPr>
        <p:spPr>
          <a:xfrm flipH="1" flipV="1">
            <a:off x="1154801" y="4573224"/>
            <a:ext cx="3190111" cy="75297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f6c363f45c_2_28"/>
          <p:cNvSpPr txBox="1">
            <a:spLocks noGrp="1"/>
          </p:cNvSpPr>
          <p:nvPr>
            <p:ph type="title"/>
          </p:nvPr>
        </p:nvSpPr>
        <p:spPr>
          <a:xfrm>
            <a:off x="1981201" y="274638"/>
            <a:ext cx="6131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/>
              <a:t>Example</a:t>
            </a:r>
            <a:endParaRPr/>
          </a:p>
        </p:txBody>
      </p:sp>
      <p:sp>
        <p:nvSpPr>
          <p:cNvPr id="510" name="Google Shape;510;gf6c363f45c_2_28"/>
          <p:cNvSpPr txBox="1">
            <a:spLocks noGrp="1"/>
          </p:cNvSpPr>
          <p:nvPr>
            <p:ph type="body" idx="1"/>
          </p:nvPr>
        </p:nvSpPr>
        <p:spPr>
          <a:xfrm>
            <a:off x="1981200" y="1916831"/>
            <a:ext cx="8229600" cy="40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511" name="Google Shape;511;gf6c363f45c_2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0975" y="-67775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f6c363f45c_2_44"/>
          <p:cNvSpPr txBox="1">
            <a:spLocks noGrp="1"/>
          </p:cNvSpPr>
          <p:nvPr>
            <p:ph type="title"/>
          </p:nvPr>
        </p:nvSpPr>
        <p:spPr>
          <a:xfrm>
            <a:off x="1981201" y="274638"/>
            <a:ext cx="6131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/>
              <a:t>Example</a:t>
            </a:r>
            <a:endParaRPr/>
          </a:p>
        </p:txBody>
      </p:sp>
      <p:sp>
        <p:nvSpPr>
          <p:cNvPr id="518" name="Google Shape;518;gf6c363f45c_2_44"/>
          <p:cNvSpPr txBox="1">
            <a:spLocks noGrp="1"/>
          </p:cNvSpPr>
          <p:nvPr>
            <p:ph type="body" idx="1"/>
          </p:nvPr>
        </p:nvSpPr>
        <p:spPr>
          <a:xfrm>
            <a:off x="1981200" y="1916831"/>
            <a:ext cx="8229600" cy="40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519" name="Google Shape;519;gf6c363f45c_2_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900" y="-76200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f6c363f45c_2_35"/>
          <p:cNvSpPr txBox="1">
            <a:spLocks noGrp="1"/>
          </p:cNvSpPr>
          <p:nvPr>
            <p:ph type="title"/>
          </p:nvPr>
        </p:nvSpPr>
        <p:spPr>
          <a:xfrm>
            <a:off x="1981201" y="274638"/>
            <a:ext cx="61311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GB"/>
              <a:t>Example</a:t>
            </a:r>
            <a:endParaRPr/>
          </a:p>
        </p:txBody>
      </p:sp>
      <p:sp>
        <p:nvSpPr>
          <p:cNvPr id="526" name="Google Shape;526;gf6c363f45c_2_35"/>
          <p:cNvSpPr txBox="1">
            <a:spLocks noGrp="1"/>
          </p:cNvSpPr>
          <p:nvPr>
            <p:ph type="body" idx="1"/>
          </p:nvPr>
        </p:nvSpPr>
        <p:spPr>
          <a:xfrm>
            <a:off x="1981200" y="1916831"/>
            <a:ext cx="8229600" cy="403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buNone/>
            </a:pPr>
            <a:endParaRPr/>
          </a:p>
        </p:txBody>
      </p:sp>
      <p:pic>
        <p:nvPicPr>
          <p:cNvPr id="527" name="Google Shape;527;gf6c363f45c_2_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9000" y="1"/>
            <a:ext cx="51435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37956-9355-407F-B73C-9C290A7FE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944" y="177130"/>
            <a:ext cx="6410004" cy="1143000"/>
          </a:xfrm>
        </p:spPr>
        <p:txBody>
          <a:bodyPr/>
          <a:lstStyle/>
          <a:p>
            <a:r>
              <a:rPr lang="en-GB" dirty="0"/>
              <a:t>How does direct instruction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F18E-BA83-4957-91EE-9197C072C3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D7AFEEA-0DDC-49F9-941A-FE472B2C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00" y="442015"/>
            <a:ext cx="7640201" cy="573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A6B9044-E4B7-4870-8505-D8666451B7C9}"/>
              </a:ext>
            </a:extLst>
          </p:cNvPr>
          <p:cNvSpPr/>
          <p:nvPr/>
        </p:nvSpPr>
        <p:spPr>
          <a:xfrm>
            <a:off x="4610739" y="3070571"/>
            <a:ext cx="2227700" cy="152195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</a:pPr>
            <a:endParaRPr lang="en-GB" sz="1400" kern="0">
              <a:solidFill>
                <a:srgbClr val="000000"/>
              </a:solidFill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482630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5513-FDFA-4F75-B8FC-680A6363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to extraneous load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16BFB-A081-4614-A4FA-9DD2F4233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417639"/>
            <a:ext cx="8229600" cy="4032449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GB" b="0" i="0" dirty="0">
                <a:solidFill>
                  <a:srgbClr val="2C2C2C"/>
                </a:solidFill>
                <a:effectLst/>
                <a:latin typeface="+mn-lt"/>
              </a:rPr>
              <a:t>Examples of </a:t>
            </a:r>
            <a:r>
              <a:rPr lang="en-GB" dirty="0">
                <a:solidFill>
                  <a:srgbClr val="2C2C2C"/>
                </a:solidFill>
                <a:latin typeface="+mn-lt"/>
              </a:rPr>
              <a:t>increasing extraneous load </a:t>
            </a:r>
            <a:r>
              <a:rPr lang="en-GB" b="0" i="0" dirty="0">
                <a:solidFill>
                  <a:srgbClr val="2C2C2C"/>
                </a:solidFill>
                <a:effectLst/>
                <a:latin typeface="+mn-lt"/>
              </a:rPr>
              <a:t>include during instruction:</a:t>
            </a:r>
          </a:p>
          <a:p>
            <a:pPr algn="l"/>
            <a:endParaRPr lang="en-GB" b="0" i="0" dirty="0">
              <a:solidFill>
                <a:srgbClr val="2C2C2C"/>
              </a:solidFill>
              <a:effectLst/>
              <a:latin typeface="+mn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C2C2C"/>
                </a:solidFill>
                <a:effectLst/>
                <a:latin typeface="+mn-lt"/>
              </a:rPr>
              <a:t>Too many words on a PowerPoint slide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C2C2C"/>
                </a:solidFill>
                <a:effectLst/>
                <a:latin typeface="+mn-lt"/>
              </a:rPr>
              <a:t>Excessive PowerPoint animations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2C2C2C"/>
                </a:solidFill>
                <a:effectLst/>
                <a:latin typeface="+mn-lt"/>
              </a:rPr>
              <a:t>The teacher talking about something else whilst students do a task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C2C2C"/>
                </a:solidFill>
                <a:effectLst/>
                <a:latin typeface="+mn-lt"/>
              </a:rPr>
              <a:t>Repeating written down instructions orally (this can create redundancy as people read and listen at different speeds)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C2C2C"/>
                </a:solidFill>
                <a:latin typeface="+mn-lt"/>
              </a:rPr>
              <a:t>Split attention effect- presenting information that takes working memory resources away from intrinsic load</a:t>
            </a:r>
            <a:endParaRPr lang="en-GB" b="0" i="0" dirty="0">
              <a:solidFill>
                <a:srgbClr val="2C2C2C"/>
              </a:solidFill>
              <a:effectLst/>
              <a:latin typeface="+mn-lt"/>
            </a:endParaRPr>
          </a:p>
          <a:p>
            <a:endParaRPr lang="en-GB" dirty="0"/>
          </a:p>
        </p:txBody>
      </p:sp>
      <p:pic>
        <p:nvPicPr>
          <p:cNvPr id="4" name="Picture 4" descr="See the source image">
            <a:extLst>
              <a:ext uri="{FF2B5EF4-FFF2-40B4-BE49-F238E27FC236}">
                <a16:creationId xmlns:a16="http://schemas.microsoft.com/office/drawing/2014/main" id="{D5384DBF-6BCD-424E-8ACF-B5E9CAB0B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072" y="1034625"/>
            <a:ext cx="2631798" cy="26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ee the source image">
            <a:extLst>
              <a:ext uri="{FF2B5EF4-FFF2-40B4-BE49-F238E27FC236}">
                <a16:creationId xmlns:a16="http://schemas.microsoft.com/office/drawing/2014/main" id="{911D5A7E-1E06-4CDE-A119-92CABCEC3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770" y="4688050"/>
            <a:ext cx="2256931" cy="150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1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5880-4000-DA1B-7F42-DA28FF843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Metacognition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22ADF4-81A6-15D0-EEC4-50C3E82D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195" y="712722"/>
            <a:ext cx="5536265" cy="566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4BA2FB-7B4F-A599-3349-455A8C2B0256}"/>
              </a:ext>
            </a:extLst>
          </p:cNvPr>
          <p:cNvSpPr txBox="1"/>
          <p:nvPr/>
        </p:nvSpPr>
        <p:spPr>
          <a:xfrm>
            <a:off x="426378" y="1263721"/>
            <a:ext cx="32312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pupils regular opportunities to review and evaluate their knowledge and understanding. </a:t>
            </a:r>
          </a:p>
          <a:p>
            <a:endParaRPr lang="en-GB" dirty="0"/>
          </a:p>
          <a:p>
            <a:r>
              <a:rPr lang="en-GB" dirty="0"/>
              <a:t>Summary boxes in Cornell notes or knowledge checklists that are reviewed and revisited regularly. </a:t>
            </a:r>
          </a:p>
        </p:txBody>
      </p:sp>
    </p:spTree>
    <p:extLst>
      <p:ext uri="{BB962C8B-B14F-4D97-AF65-F5344CB8AC3E}">
        <p14:creationId xmlns:p14="http://schemas.microsoft.com/office/powerpoint/2010/main" val="23871055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D3965-27F7-4D95-9DCE-E603A52F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264" b="27644"/>
          <a:stretch/>
        </p:blipFill>
        <p:spPr>
          <a:xfrm>
            <a:off x="1658955" y="2744338"/>
            <a:ext cx="8520001" cy="136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29E9-5DC3-0A7B-E2C9-DEA1C25CE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week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31396-61C4-D3F2-E3F9-D130BF0314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look at how we can incorporate approaches into practical work to lead to effective understanding of disciplinary knowledge and deepen understanding of substantive knowledge </a:t>
            </a:r>
          </a:p>
        </p:txBody>
      </p:sp>
    </p:spTree>
    <p:extLst>
      <p:ext uri="{BB962C8B-B14F-4D97-AF65-F5344CB8AC3E}">
        <p14:creationId xmlns:p14="http://schemas.microsoft.com/office/powerpoint/2010/main" val="3779524603"/>
      </p:ext>
    </p:extLst>
  </p:cSld>
  <p:clrMapOvr>
    <a:masterClrMapping/>
  </p:clrMapOvr>
  <p:transition spd="med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Dual coding combined with Cornell notes provides opportunities for scaffolding.</a:t>
            </a:r>
          </a:p>
          <a:p>
            <a:endParaRPr lang="en-GB" dirty="0"/>
          </a:p>
          <a:p>
            <a:r>
              <a:rPr lang="en-GB" dirty="0"/>
              <a:t>The </a:t>
            </a:r>
            <a:r>
              <a:rPr lang="en-GB" b="1" i="1" u="sng" dirty="0"/>
              <a:t>I do we do </a:t>
            </a:r>
            <a:r>
              <a:rPr lang="en-GB" i="1" dirty="0"/>
              <a:t>you do </a:t>
            </a:r>
            <a:r>
              <a:rPr lang="en-GB" dirty="0"/>
              <a:t>approach for guided and independent practice provides scaffolding and developmental support for SEND pupils.</a:t>
            </a:r>
          </a:p>
          <a:p>
            <a:endParaRPr lang="en-GB" dirty="0"/>
          </a:p>
          <a:p>
            <a:r>
              <a:rPr lang="en-GB" dirty="0"/>
              <a:t>Provide Practice materials (SLOP) with worked examples and half complete answers and slowly reduce this support until fully independent.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FD6B6-6AFF-424C-9988-470A3FD2B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02" b="27711"/>
          <a:stretch/>
        </p:blipFill>
        <p:spPr>
          <a:xfrm>
            <a:off x="1836000" y="357419"/>
            <a:ext cx="6493685" cy="11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31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When teaching is strong the teacher is viewed as the expert in the room.</a:t>
            </a:r>
          </a:p>
          <a:p>
            <a:endParaRPr lang="en-GB" dirty="0"/>
          </a:p>
          <a:p>
            <a:r>
              <a:rPr lang="en-GB" dirty="0"/>
              <a:t>Scaffolding comes from the guidance and explanations the teacher provides. </a:t>
            </a:r>
          </a:p>
          <a:p>
            <a:endParaRPr lang="en-GB" dirty="0"/>
          </a:p>
          <a:p>
            <a:r>
              <a:rPr lang="en-GB" dirty="0"/>
              <a:t>Explicitly showing how an expert attempts problems. This links with the I do, we do approach but applies to any problem or question or activity you want pupils to do (ultimately independently)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6FD6B6-6AFF-424C-9988-470A3FD2B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02" b="27711"/>
          <a:stretch/>
        </p:blipFill>
        <p:spPr>
          <a:xfrm>
            <a:off x="1836000" y="357419"/>
            <a:ext cx="6493685" cy="110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D3965-27F7-4D95-9DCE-E603A52F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62" b="13925"/>
          <a:stretch/>
        </p:blipFill>
        <p:spPr>
          <a:xfrm>
            <a:off x="1690800" y="2465696"/>
            <a:ext cx="8520001" cy="141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26178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When carrying out the we do part of guided practice you will be providing opportunities to assess the pupils development towards the ability to do independent practice.</a:t>
            </a:r>
          </a:p>
          <a:p>
            <a:endParaRPr lang="en-GB" dirty="0"/>
          </a:p>
          <a:p>
            <a:r>
              <a:rPr lang="en-GB" dirty="0"/>
              <a:t>There will be some who require further time on the we do phase. </a:t>
            </a:r>
          </a:p>
          <a:p>
            <a:endParaRPr lang="en-GB" dirty="0"/>
          </a:p>
          <a:p>
            <a:r>
              <a:rPr lang="en-GB" dirty="0"/>
              <a:t>This is where you can bring those together to work with them, delivering further more focused instruction but the aim must be to get them to re-join the flow of the lesson. Isolating groups for too long and too often is not helpful for their progress and self belief.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D3965-27F7-4D95-9DCE-E603A52F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14" b="13339"/>
          <a:stretch/>
        </p:blipFill>
        <p:spPr>
          <a:xfrm>
            <a:off x="1836000" y="368697"/>
            <a:ext cx="6421426" cy="1080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2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D3965-27F7-4D95-9DCE-E603A52F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00" b="-634"/>
          <a:stretch/>
        </p:blipFill>
        <p:spPr>
          <a:xfrm>
            <a:off x="1640758" y="2872035"/>
            <a:ext cx="8520001" cy="145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904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29CB9-C3B5-4C8F-A7E0-CE064CA3E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3FBC9-8951-42C6-8667-4A0A1E0D36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9382" y="1775805"/>
            <a:ext cx="3666529" cy="4032449"/>
          </a:xfrm>
        </p:spPr>
        <p:txBody>
          <a:bodyPr>
            <a:normAutofit lnSpcReduction="10000"/>
          </a:bodyPr>
          <a:lstStyle/>
          <a:p>
            <a:pPr marL="50800" indent="0">
              <a:buNone/>
            </a:pPr>
            <a:r>
              <a:rPr lang="en-GB" dirty="0"/>
              <a:t>Visualisers are a powerful tool for many areas of instruction but in particular for SEN pupils. Using the Cornell notes  structure to model note taking supports them in this.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3D3965-27F7-4D95-9DCE-E603A52FDB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700" b="-634"/>
          <a:stretch/>
        </p:blipFill>
        <p:spPr>
          <a:xfrm>
            <a:off x="2091134" y="397644"/>
            <a:ext cx="5988342" cy="101999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1B2A6550-A110-465F-8F75-9D4C23E1D8F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17" y="2216033"/>
            <a:ext cx="2419514" cy="3434044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304C4E6D-385B-4EE4-BD91-0486EAF0179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4" r="13118"/>
          <a:stretch/>
        </p:blipFill>
        <p:spPr bwMode="auto">
          <a:xfrm>
            <a:off x="7974672" y="1992574"/>
            <a:ext cx="2360544" cy="34915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71299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6D88C-5810-40E6-B5E9-88C284C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D1138-341E-4A7D-B624-E1B46BB07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16731-CE6F-4ACD-95E2-5823249B69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29" y="274638"/>
            <a:ext cx="11729654" cy="6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504216"/>
      </p:ext>
    </p:extLst>
  </p:cSld>
  <p:clrMapOvr>
    <a:masterClrMapping/>
  </p:clrMapOvr>
</p:sld>
</file>

<file path=ppt/theme/theme1.xml><?xml version="1.0" encoding="utf-8"?>
<a:theme xmlns:a="http://schemas.openxmlformats.org/drawingml/2006/main" name="HIAS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IAS PowerPoint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3148</Words>
  <Application>Microsoft Office PowerPoint</Application>
  <PresentationFormat>Widescreen</PresentationFormat>
  <Paragraphs>387</Paragraphs>
  <Slides>85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Symbol</vt:lpstr>
      <vt:lpstr>HIAS PowerPoint template</vt:lpstr>
      <vt:lpstr>1_HIAS PowerPoint template</vt:lpstr>
      <vt:lpstr>SENK Project  Science  </vt:lpstr>
      <vt:lpstr>Rational for this project </vt:lpstr>
      <vt:lpstr>Aims of this project</vt:lpstr>
      <vt:lpstr>Impact of this project</vt:lpstr>
      <vt:lpstr>How will the findings of this project be shared:</vt:lpstr>
      <vt:lpstr>Proposed timeline</vt:lpstr>
      <vt:lpstr>This week</vt:lpstr>
      <vt:lpstr>Next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 Instruction</vt:lpstr>
      <vt:lpstr>Direct Instruction</vt:lpstr>
      <vt:lpstr>How does direct instruction work?</vt:lpstr>
      <vt:lpstr>How does direct instruction work?</vt:lpstr>
      <vt:lpstr>Introduction/ Review</vt:lpstr>
      <vt:lpstr>How does direct instruction work?</vt:lpstr>
      <vt:lpstr>PowerPoint Presentation</vt:lpstr>
      <vt:lpstr>PowerPoint Presentation</vt:lpstr>
      <vt:lpstr>PowerPoint Presentation</vt:lpstr>
      <vt:lpstr>PowerPoint Presentation</vt:lpstr>
      <vt:lpstr>What is dual coding?</vt:lpstr>
      <vt:lpstr>What is dual coding?</vt:lpstr>
      <vt:lpstr>The modality effect</vt:lpstr>
      <vt:lpstr>What is dual coding?</vt:lpstr>
      <vt:lpstr>What is dual coding?</vt:lpstr>
      <vt:lpstr>What is dual coding?</vt:lpstr>
      <vt:lpstr>What is dual coding?</vt:lpstr>
      <vt:lpstr>What is dual coding?</vt:lpstr>
      <vt:lpstr>Clear instruction and explanations</vt:lpstr>
      <vt:lpstr>How does direct instruction work?</vt:lpstr>
      <vt:lpstr>Guided Practice</vt:lpstr>
      <vt:lpstr>Developing Fluency in Science</vt:lpstr>
      <vt:lpstr>I do</vt:lpstr>
      <vt:lpstr>We do</vt:lpstr>
      <vt:lpstr>Checking for understanding</vt:lpstr>
      <vt:lpstr>Checking for understanding</vt:lpstr>
      <vt:lpstr>Checking for understanding</vt:lpstr>
      <vt:lpstr>Checking for understanding</vt:lpstr>
      <vt:lpstr>Checking for understanding</vt:lpstr>
      <vt:lpstr>Checking for understanding</vt:lpstr>
      <vt:lpstr>How does direct instruction work?</vt:lpstr>
      <vt:lpstr>You do  SLOP</vt:lpstr>
      <vt:lpstr>How does direct instruction work?</vt:lpstr>
      <vt:lpstr>Closure</vt:lpstr>
      <vt:lpstr>Closure</vt:lpstr>
      <vt:lpstr>Exit tickets</vt:lpstr>
      <vt:lpstr>PowerPoint Presentation</vt:lpstr>
      <vt:lpstr>PowerPoint Presentation</vt:lpstr>
      <vt:lpstr>PowerPoint Presentation</vt:lpstr>
      <vt:lpstr>PowerPoint Presentation</vt:lpstr>
      <vt:lpstr>Intrinsic overload</vt:lpstr>
      <vt:lpstr>Explicit knowledge intent</vt:lpstr>
      <vt:lpstr>Specific knowledge intent in the curriculum</vt:lpstr>
      <vt:lpstr>Specific knowledge intent in the classroom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Explicit knowledge intent</vt:lpstr>
      <vt:lpstr>Cornell Notes</vt:lpstr>
      <vt:lpstr>PowerPoint Presentation</vt:lpstr>
      <vt:lpstr>Example</vt:lpstr>
      <vt:lpstr>Example</vt:lpstr>
      <vt:lpstr>Example</vt:lpstr>
      <vt:lpstr>How does direct instruction work?</vt:lpstr>
      <vt:lpstr>Adding to extraneous load</vt:lpstr>
      <vt:lpstr>Metacognition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SENK Project  Science  </dc:title>
  <dc:creator>Kevin Neil</dc:creator>
  <cp:lastModifiedBy>Kevin Neil</cp:lastModifiedBy>
  <cp:revision>3</cp:revision>
  <dcterms:created xsi:type="dcterms:W3CDTF">2022-10-10T10:55:24Z</dcterms:created>
  <dcterms:modified xsi:type="dcterms:W3CDTF">2022-10-10T19:13:41Z</dcterms:modified>
</cp:coreProperties>
</file>