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5"/>
    <p:sldMasterId id="2147483668" r:id="rId6"/>
  </p:sldMasterIdLst>
  <p:notesMasterIdLst>
    <p:notesMasterId r:id="rId72"/>
  </p:notesMasterIdLst>
  <p:sldIdLst>
    <p:sldId id="256" r:id="rId7"/>
    <p:sldId id="259" r:id="rId8"/>
    <p:sldId id="845" r:id="rId9"/>
    <p:sldId id="847" r:id="rId10"/>
    <p:sldId id="848" r:id="rId11"/>
    <p:sldId id="663" r:id="rId12"/>
    <p:sldId id="665" r:id="rId13"/>
    <p:sldId id="550" r:id="rId14"/>
    <p:sldId id="551" r:id="rId15"/>
    <p:sldId id="664" r:id="rId16"/>
    <p:sldId id="521" r:id="rId17"/>
    <p:sldId id="749" r:id="rId18"/>
    <p:sldId id="666" r:id="rId19"/>
    <p:sldId id="667" r:id="rId20"/>
    <p:sldId id="823" r:id="rId21"/>
    <p:sldId id="824" r:id="rId22"/>
    <p:sldId id="729" r:id="rId23"/>
    <p:sldId id="728" r:id="rId24"/>
    <p:sldId id="875" r:id="rId25"/>
    <p:sldId id="911" r:id="rId26"/>
    <p:sldId id="945" r:id="rId27"/>
    <p:sldId id="850" r:id="rId28"/>
    <p:sldId id="947" r:id="rId29"/>
    <p:sldId id="923" r:id="rId30"/>
    <p:sldId id="941" r:id="rId31"/>
    <p:sldId id="928" r:id="rId32"/>
    <p:sldId id="917" r:id="rId33"/>
    <p:sldId id="942" r:id="rId34"/>
    <p:sldId id="257" r:id="rId35"/>
    <p:sldId id="943" r:id="rId36"/>
    <p:sldId id="261" r:id="rId37"/>
    <p:sldId id="262" r:id="rId38"/>
    <p:sldId id="265" r:id="rId39"/>
    <p:sldId id="266" r:id="rId40"/>
    <p:sldId id="258" r:id="rId41"/>
    <p:sldId id="935" r:id="rId42"/>
    <p:sldId id="946" r:id="rId43"/>
    <p:sldId id="591" r:id="rId44"/>
    <p:sldId id="600" r:id="rId45"/>
    <p:sldId id="601" r:id="rId46"/>
    <p:sldId id="598" r:id="rId47"/>
    <p:sldId id="599" r:id="rId48"/>
    <p:sldId id="602" r:id="rId49"/>
    <p:sldId id="603" r:id="rId50"/>
    <p:sldId id="604" r:id="rId51"/>
    <p:sldId id="611" r:id="rId52"/>
    <p:sldId id="609" r:id="rId53"/>
    <p:sldId id="610" r:id="rId54"/>
    <p:sldId id="605" r:id="rId55"/>
    <p:sldId id="608" r:id="rId56"/>
    <p:sldId id="597" r:id="rId57"/>
    <p:sldId id="592" r:id="rId58"/>
    <p:sldId id="593" r:id="rId59"/>
    <p:sldId id="594" r:id="rId60"/>
    <p:sldId id="595" r:id="rId61"/>
    <p:sldId id="596" r:id="rId62"/>
    <p:sldId id="606" r:id="rId63"/>
    <p:sldId id="607" r:id="rId64"/>
    <p:sldId id="907" r:id="rId65"/>
    <p:sldId id="944" r:id="rId66"/>
    <p:sldId id="884" r:id="rId67"/>
    <p:sldId id="916" r:id="rId68"/>
    <p:sldId id="859" r:id="rId69"/>
    <p:sldId id="940" r:id="rId70"/>
    <p:sldId id="722" r:id="rId71"/>
  </p:sldIdLst>
  <p:sldSz cx="24382413" cy="13716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850" userDrawn="1">
          <p15:clr>
            <a:srgbClr val="A4A3A4"/>
          </p15:clr>
        </p15:guide>
        <p15:guide id="2" pos="853" userDrawn="1">
          <p15:clr>
            <a:srgbClr val="A4A3A4"/>
          </p15:clr>
        </p15:guide>
        <p15:guide id="3" pos="14483" userDrawn="1">
          <p15:clr>
            <a:srgbClr val="A4A3A4"/>
          </p15:clr>
        </p15:guide>
        <p15:guide id="4" orient="horz" pos="7767" userDrawn="1">
          <p15:clr>
            <a:srgbClr val="A4A3A4"/>
          </p15:clr>
        </p15:guide>
        <p15:guide id="5" pos="1556" userDrawn="1">
          <p15:clr>
            <a:srgbClr val="A4A3A4"/>
          </p15:clr>
        </p15:guide>
        <p15:guide id="6" pos="2032" userDrawn="1">
          <p15:clr>
            <a:srgbClr val="A4A3A4"/>
          </p15:clr>
        </p15:guide>
        <p15:guide id="7" pos="6727" userDrawn="1">
          <p15:clr>
            <a:srgbClr val="A4A3A4"/>
          </p15:clr>
        </p15:guide>
        <p15:guide id="8" pos="6296" userDrawn="1">
          <p15:clr>
            <a:srgbClr val="A4A3A4"/>
          </p15:clr>
        </p15:guide>
        <p15:guide id="9" pos="5548" userDrawn="1">
          <p15:clr>
            <a:srgbClr val="A4A3A4"/>
          </p15:clr>
        </p15:guide>
        <p15:guide id="10" pos="5117" userDrawn="1">
          <p15:clr>
            <a:srgbClr val="A4A3A4"/>
          </p15:clr>
        </p15:guide>
        <p15:guide id="11" pos="4346" userDrawn="1">
          <p15:clr>
            <a:srgbClr val="A4A3A4"/>
          </p15:clr>
        </p15:guide>
        <p15:guide id="12" pos="2758" userDrawn="1">
          <p15:clr>
            <a:srgbClr val="A4A3A4"/>
          </p15:clr>
        </p15:guide>
        <p15:guide id="13" pos="3212" userDrawn="1">
          <p15:clr>
            <a:srgbClr val="A4A3A4"/>
          </p15:clr>
        </p15:guide>
        <p15:guide id="14" pos="3915" userDrawn="1">
          <p15:clr>
            <a:srgbClr val="A4A3A4"/>
          </p15:clr>
        </p15:guide>
        <p15:guide id="15" pos="9789" userDrawn="1">
          <p15:clr>
            <a:srgbClr val="A4A3A4"/>
          </p15:clr>
        </p15:guide>
        <p15:guide id="16" pos="9063" userDrawn="1">
          <p15:clr>
            <a:srgbClr val="A4A3A4"/>
          </p15:clr>
        </p15:guide>
        <p15:guide id="17" pos="8632" userDrawn="1">
          <p15:clr>
            <a:srgbClr val="A4A3A4"/>
          </p15:clr>
        </p15:guide>
        <p15:guide id="18" pos="7453" userDrawn="1">
          <p15:clr>
            <a:srgbClr val="A4A3A4"/>
          </p15:clr>
        </p15:guide>
        <p15:guide id="19" pos="7884" userDrawn="1">
          <p15:clr>
            <a:srgbClr val="A4A3A4"/>
          </p15:clr>
        </p15:guide>
        <p15:guide id="20" pos="10242" userDrawn="1">
          <p15:clr>
            <a:srgbClr val="A4A3A4"/>
          </p15:clr>
        </p15:guide>
        <p15:guide id="21" pos="11399" userDrawn="1">
          <p15:clr>
            <a:srgbClr val="A4A3A4"/>
          </p15:clr>
        </p15:guide>
        <p15:guide id="22" pos="10968" userDrawn="1">
          <p15:clr>
            <a:srgbClr val="A4A3A4"/>
          </p15:clr>
        </p15:guide>
        <p15:guide id="23" pos="12125" userDrawn="1">
          <p15:clr>
            <a:srgbClr val="A4A3A4"/>
          </p15:clr>
        </p15:guide>
        <p15:guide id="24" pos="12556" userDrawn="1">
          <p15:clr>
            <a:srgbClr val="A4A3A4"/>
          </p15:clr>
        </p15:guide>
        <p15:guide id="25" pos="13327" userDrawn="1">
          <p15:clr>
            <a:srgbClr val="A4A3A4"/>
          </p15:clr>
        </p15:guide>
        <p15:guide id="26" pos="13758" userDrawn="1">
          <p15:clr>
            <a:srgbClr val="A4A3A4"/>
          </p15:clr>
        </p15:guide>
        <p15:guide id="27" orient="horz" pos="2165"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8314C"/>
    <a:srgbClr val="E4052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96D6165-4D07-427B-98AE-CEE2CC2C7F99}" v="8" dt="2024-07-04T08:13:19.49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3929" autoAdjust="0"/>
    <p:restoredTop sz="96197"/>
  </p:normalViewPr>
  <p:slideViewPr>
    <p:cSldViewPr snapToGrid="0" showGuides="1">
      <p:cViewPr varScale="1">
        <p:scale>
          <a:sx n="32" d="100"/>
          <a:sy n="32" d="100"/>
        </p:scale>
        <p:origin x="408" y="24"/>
      </p:cViewPr>
      <p:guideLst>
        <p:guide orient="horz" pos="850"/>
        <p:guide pos="853"/>
        <p:guide pos="14483"/>
        <p:guide orient="horz" pos="7767"/>
        <p:guide pos="1556"/>
        <p:guide pos="2032"/>
        <p:guide pos="6727"/>
        <p:guide pos="6296"/>
        <p:guide pos="5548"/>
        <p:guide pos="5117"/>
        <p:guide pos="4346"/>
        <p:guide pos="2758"/>
        <p:guide pos="3212"/>
        <p:guide pos="3915"/>
        <p:guide pos="9789"/>
        <p:guide pos="9063"/>
        <p:guide pos="8632"/>
        <p:guide pos="7453"/>
        <p:guide pos="7884"/>
        <p:guide pos="10242"/>
        <p:guide pos="11399"/>
        <p:guide pos="10968"/>
        <p:guide pos="12125"/>
        <p:guide pos="12556"/>
        <p:guide pos="13327"/>
        <p:guide pos="13758"/>
        <p:guide orient="horz" pos="2165"/>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16" Type="http://schemas.openxmlformats.org/officeDocument/2006/relationships/slide" Target="slides/slide10.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viewProps" Target="viewProps.xml"/><Relationship Id="rId5" Type="http://schemas.openxmlformats.org/officeDocument/2006/relationships/slideMaster" Target="slideMasters/slideMaster1.xml"/><Relationship Id="rId61" Type="http://schemas.openxmlformats.org/officeDocument/2006/relationships/slide" Target="slides/slide55.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microsoft.com/office/2016/11/relationships/changesInfo" Target="changesInfos/changesInfo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presProps" Target="presProps.xml"/><Relationship Id="rId78" Type="http://schemas.microsoft.com/office/2015/10/relationships/revisionInfo" Target="revisionInfo.xml"/><Relationship Id="rId4" Type="http://schemas.openxmlformats.org/officeDocument/2006/relationships/customXml" Target="../customXml/item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tableStyles" Target="tableStyles.xml"/><Relationship Id="rId7" Type="http://schemas.openxmlformats.org/officeDocument/2006/relationships/slide" Target="slides/slide1.xml"/><Relationship Id="rId71" Type="http://schemas.openxmlformats.org/officeDocument/2006/relationships/slide" Target="slides/slide65.xml"/><Relationship Id="rId2" Type="http://schemas.openxmlformats.org/officeDocument/2006/relationships/customXml" Target="../customXml/item2.xml"/><Relationship Id="rId29" Type="http://schemas.openxmlformats.org/officeDocument/2006/relationships/slide" Target="slides/slide2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eil, Kevin" userId="27438336-c52b-4b9d-b4f0-dc52cdc71b45" providerId="ADAL" clId="{296D6165-4D07-427B-98AE-CEE2CC2C7F99}"/>
    <pc:docChg chg="undo custSel addSld modSld">
      <pc:chgData name="Neil, Kevin" userId="27438336-c52b-4b9d-b4f0-dc52cdc71b45" providerId="ADAL" clId="{296D6165-4D07-427B-98AE-CEE2CC2C7F99}" dt="2024-07-04T08:52:37.678" v="388" actId="20577"/>
      <pc:docMkLst>
        <pc:docMk/>
      </pc:docMkLst>
      <pc:sldChg chg="modSp mod">
        <pc:chgData name="Neil, Kevin" userId="27438336-c52b-4b9d-b4f0-dc52cdc71b45" providerId="ADAL" clId="{296D6165-4D07-427B-98AE-CEE2CC2C7F99}" dt="2024-07-04T08:01:47.021" v="0" actId="27636"/>
        <pc:sldMkLst>
          <pc:docMk/>
          <pc:sldMk cId="3709627467" sldId="604"/>
        </pc:sldMkLst>
        <pc:spChg chg="mod">
          <ac:chgData name="Neil, Kevin" userId="27438336-c52b-4b9d-b4f0-dc52cdc71b45" providerId="ADAL" clId="{296D6165-4D07-427B-98AE-CEE2CC2C7F99}" dt="2024-07-04T08:01:47.021" v="0" actId="27636"/>
          <ac:spMkLst>
            <pc:docMk/>
            <pc:sldMk cId="3709627467" sldId="604"/>
            <ac:spMk id="6" creationId="{4B8E6504-0781-1AE7-5A7F-CD276903FCAE}"/>
          </ac:spMkLst>
        </pc:spChg>
      </pc:sldChg>
      <pc:sldChg chg="modSp mod">
        <pc:chgData name="Neil, Kevin" userId="27438336-c52b-4b9d-b4f0-dc52cdc71b45" providerId="ADAL" clId="{296D6165-4D07-427B-98AE-CEE2CC2C7F99}" dt="2024-07-04T08:09:17.963" v="81" actId="1076"/>
        <pc:sldMkLst>
          <pc:docMk/>
          <pc:sldMk cId="3122333887" sldId="729"/>
        </pc:sldMkLst>
        <pc:spChg chg="mod">
          <ac:chgData name="Neil, Kevin" userId="27438336-c52b-4b9d-b4f0-dc52cdc71b45" providerId="ADAL" clId="{296D6165-4D07-427B-98AE-CEE2CC2C7F99}" dt="2024-07-04T08:09:14.588" v="80" actId="20577"/>
          <ac:spMkLst>
            <pc:docMk/>
            <pc:sldMk cId="3122333887" sldId="729"/>
            <ac:spMk id="58" creationId="{00000000-0000-0000-0000-000000000000}"/>
          </ac:spMkLst>
        </pc:spChg>
        <pc:picChg chg="mod">
          <ac:chgData name="Neil, Kevin" userId="27438336-c52b-4b9d-b4f0-dc52cdc71b45" providerId="ADAL" clId="{296D6165-4D07-427B-98AE-CEE2CC2C7F99}" dt="2024-07-04T08:09:17.963" v="81" actId="1076"/>
          <ac:picMkLst>
            <pc:docMk/>
            <pc:sldMk cId="3122333887" sldId="729"/>
            <ac:picMk id="5122" creationId="{59CFBE7F-B8E7-2420-7605-C9DD679B3225}"/>
          </ac:picMkLst>
        </pc:picChg>
      </pc:sldChg>
      <pc:sldChg chg="modSp mod">
        <pc:chgData name="Neil, Kevin" userId="27438336-c52b-4b9d-b4f0-dc52cdc71b45" providerId="ADAL" clId="{296D6165-4D07-427B-98AE-CEE2CC2C7F99}" dt="2024-07-04T08:18:31.841" v="387" actId="255"/>
        <pc:sldMkLst>
          <pc:docMk/>
          <pc:sldMk cId="3890591585" sldId="923"/>
        </pc:sldMkLst>
        <pc:spChg chg="mod">
          <ac:chgData name="Neil, Kevin" userId="27438336-c52b-4b9d-b4f0-dc52cdc71b45" providerId="ADAL" clId="{296D6165-4D07-427B-98AE-CEE2CC2C7F99}" dt="2024-07-04T08:18:31.841" v="387" actId="255"/>
          <ac:spMkLst>
            <pc:docMk/>
            <pc:sldMk cId="3890591585" sldId="923"/>
            <ac:spMk id="2" creationId="{94E85593-A070-8A52-96DF-FFDD7CAED600}"/>
          </ac:spMkLst>
        </pc:spChg>
      </pc:sldChg>
      <pc:sldChg chg="modSp mod">
        <pc:chgData name="Neil, Kevin" userId="27438336-c52b-4b9d-b4f0-dc52cdc71b45" providerId="ADAL" clId="{296D6165-4D07-427B-98AE-CEE2CC2C7F99}" dt="2024-07-04T08:52:37.678" v="388" actId="20577"/>
        <pc:sldMkLst>
          <pc:docMk/>
          <pc:sldMk cId="3937995316" sldId="928"/>
        </pc:sldMkLst>
        <pc:spChg chg="mod">
          <ac:chgData name="Neil, Kevin" userId="27438336-c52b-4b9d-b4f0-dc52cdc71b45" providerId="ADAL" clId="{296D6165-4D07-427B-98AE-CEE2CC2C7F99}" dt="2024-07-04T08:52:37.678" v="388" actId="20577"/>
          <ac:spMkLst>
            <pc:docMk/>
            <pc:sldMk cId="3937995316" sldId="928"/>
            <ac:spMk id="3" creationId="{4887F96E-3FC9-ACB0-9194-C7BF1B658C4B}"/>
          </ac:spMkLst>
        </pc:spChg>
      </pc:sldChg>
      <pc:sldChg chg="addSp delSp modSp new mod setBg">
        <pc:chgData name="Neil, Kevin" userId="27438336-c52b-4b9d-b4f0-dc52cdc71b45" providerId="ADAL" clId="{296D6165-4D07-427B-98AE-CEE2CC2C7F99}" dt="2024-07-04T08:13:39.559" v="386" actId="26606"/>
        <pc:sldMkLst>
          <pc:docMk/>
          <pc:sldMk cId="2599161454" sldId="947"/>
        </pc:sldMkLst>
        <pc:spChg chg="mod">
          <ac:chgData name="Neil, Kevin" userId="27438336-c52b-4b9d-b4f0-dc52cdc71b45" providerId="ADAL" clId="{296D6165-4D07-427B-98AE-CEE2CC2C7F99}" dt="2024-07-04T08:13:39.559" v="386" actId="26606"/>
          <ac:spMkLst>
            <pc:docMk/>
            <pc:sldMk cId="2599161454" sldId="947"/>
            <ac:spMk id="2" creationId="{6C1EF538-7FE7-33A4-16D4-41949EE03FAE}"/>
          </ac:spMkLst>
        </pc:spChg>
        <pc:spChg chg="mod">
          <ac:chgData name="Neil, Kevin" userId="27438336-c52b-4b9d-b4f0-dc52cdc71b45" providerId="ADAL" clId="{296D6165-4D07-427B-98AE-CEE2CC2C7F99}" dt="2024-07-04T08:13:39.559" v="386" actId="26606"/>
          <ac:spMkLst>
            <pc:docMk/>
            <pc:sldMk cId="2599161454" sldId="947"/>
            <ac:spMk id="3" creationId="{92D6010C-A3AD-F73C-72E0-FBDEBDB1F4A7}"/>
          </ac:spMkLst>
        </pc:spChg>
        <pc:spChg chg="add del">
          <ac:chgData name="Neil, Kevin" userId="27438336-c52b-4b9d-b4f0-dc52cdc71b45" providerId="ADAL" clId="{296D6165-4D07-427B-98AE-CEE2CC2C7F99}" dt="2024-07-04T08:13:39.559" v="386" actId="26606"/>
          <ac:spMkLst>
            <pc:docMk/>
            <pc:sldMk cId="2599161454" sldId="947"/>
            <ac:spMk id="3079" creationId="{D009D6D5-DAC2-4A8B-A17A-E206B9012D09}"/>
          </ac:spMkLst>
        </pc:spChg>
        <pc:picChg chg="add mod">
          <ac:chgData name="Neil, Kevin" userId="27438336-c52b-4b9d-b4f0-dc52cdc71b45" providerId="ADAL" clId="{296D6165-4D07-427B-98AE-CEE2CC2C7F99}" dt="2024-07-04T08:13:39.559" v="386" actId="26606"/>
          <ac:picMkLst>
            <pc:docMk/>
            <pc:sldMk cId="2599161454" sldId="947"/>
            <ac:picMk id="3074" creationId="{AB104EEC-C985-9673-27E2-FE3511E30206}"/>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37EB86A-425B-4BF1-A64F-ADFA43372486}" type="datetimeFigureOut">
              <a:rPr lang="en-GB" smtClean="0"/>
              <a:t>03/07/2024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030741-D761-4353-940D-E8A45ED1421A}" type="slidenum">
              <a:rPr lang="en-GB" smtClean="0"/>
              <a:t>‹#›</a:t>
            </a:fld>
            <a:endParaRPr lang="en-GB"/>
          </a:p>
        </p:txBody>
      </p:sp>
    </p:spTree>
    <p:extLst>
      <p:ext uri="{BB962C8B-B14F-4D97-AF65-F5344CB8AC3E}">
        <p14:creationId xmlns:p14="http://schemas.microsoft.com/office/powerpoint/2010/main" val="1403912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p2:notes"/>
          <p:cNvSpPr txBox="1">
            <a:spLocks noGrp="1"/>
          </p:cNvSpPr>
          <p:nvPr>
            <p:ph type="body" idx="1"/>
          </p:nvPr>
        </p:nvSpPr>
        <p:spPr>
          <a:xfrm>
            <a:off x="709613" y="4860925"/>
            <a:ext cx="5683250" cy="4605338"/>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8" name="Google Shape;68;p2:notes"/>
          <p:cNvSpPr>
            <a:spLocks noGrp="1" noRot="1" noChangeAspect="1"/>
          </p:cNvSpPr>
          <p:nvPr>
            <p:ph type="sldImg" idx="2"/>
          </p:nvPr>
        </p:nvSpPr>
        <p:spPr>
          <a:xfrm>
            <a:off x="141288"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5513651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3852DAD-DD48-4307-80F0-2D006769668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03195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3852DAD-DD48-4307-80F0-2D006769668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49327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3852DAD-DD48-4307-80F0-2D006769668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20075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3852DAD-DD48-4307-80F0-2D006769668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92015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3852DAD-DD48-4307-80F0-2D006769668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78462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3852DAD-DD48-4307-80F0-2D006769668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78004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3852DAD-DD48-4307-80F0-2D006769668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07282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3852DAD-DD48-4307-80F0-2D006769668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33122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3852DAD-DD48-4307-80F0-2D006769668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69290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3852DAD-DD48-4307-80F0-2D006769668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14680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edee9bb90c_1_0:notes"/>
          <p:cNvSpPr>
            <a:spLocks noGrp="1" noRot="1" noChangeAspect="1"/>
          </p:cNvSpPr>
          <p:nvPr>
            <p:ph type="sldImg" idx="2"/>
          </p:nvPr>
        </p:nvSpPr>
        <p:spPr>
          <a:xfrm>
            <a:off x="141288"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 name="Google Shape;77;gedee9bb90c_1_0:notes"/>
          <p:cNvSpPr txBox="1">
            <a:spLocks noGrp="1"/>
          </p:cNvSpPr>
          <p:nvPr>
            <p:ph type="body" idx="1"/>
          </p:nvPr>
        </p:nvSpPr>
        <p:spPr>
          <a:xfrm>
            <a:off x="709613" y="4860925"/>
            <a:ext cx="5683200" cy="4605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Kevin, I updated this slide- Emma</a:t>
            </a:r>
            <a:endParaRPr/>
          </a:p>
        </p:txBody>
      </p:sp>
      <p:sp>
        <p:nvSpPr>
          <p:cNvPr id="78" name="Google Shape;78;gedee9bb90c_1_0:notes"/>
          <p:cNvSpPr txBox="1">
            <a:spLocks noGrp="1"/>
          </p:cNvSpPr>
          <p:nvPr>
            <p:ph type="sldNum" idx="12"/>
          </p:nvPr>
        </p:nvSpPr>
        <p:spPr>
          <a:xfrm>
            <a:off x="4022725" y="9721850"/>
            <a:ext cx="3078300" cy="511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3852DAD-DD48-4307-80F0-2D006769668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61528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3852DAD-DD48-4307-80F0-2D006769668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78269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3852DAD-DD48-4307-80F0-2D006769668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92889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fc20988155_0_126:notes"/>
          <p:cNvSpPr>
            <a:spLocks noGrp="1" noRot="1" noChangeAspect="1"/>
          </p:cNvSpPr>
          <p:nvPr>
            <p:ph type="sldImg" idx="2"/>
          </p:nvPr>
        </p:nvSpPr>
        <p:spPr>
          <a:xfrm>
            <a:off x="141288"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 name="Google Shape;94;gfc20988155_0_126:notes"/>
          <p:cNvSpPr txBox="1">
            <a:spLocks noGrp="1"/>
          </p:cNvSpPr>
          <p:nvPr>
            <p:ph type="body" idx="1"/>
          </p:nvPr>
        </p:nvSpPr>
        <p:spPr>
          <a:xfrm>
            <a:off x="709613" y="4860925"/>
            <a:ext cx="5683200" cy="4605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Kevin, I updated this slide- Emma</a:t>
            </a:r>
            <a:endParaRPr/>
          </a:p>
        </p:txBody>
      </p:sp>
      <p:sp>
        <p:nvSpPr>
          <p:cNvPr id="95" name="Google Shape;95;gfc20988155_0_126:notes"/>
          <p:cNvSpPr txBox="1">
            <a:spLocks noGrp="1"/>
          </p:cNvSpPr>
          <p:nvPr>
            <p:ph type="sldNum" idx="12"/>
          </p:nvPr>
        </p:nvSpPr>
        <p:spPr>
          <a:xfrm>
            <a:off x="4022725" y="9721850"/>
            <a:ext cx="3078300" cy="511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gfc20988155_0_117:notes"/>
          <p:cNvSpPr>
            <a:spLocks noGrp="1" noRot="1" noChangeAspect="1"/>
          </p:cNvSpPr>
          <p:nvPr>
            <p:ph type="sldImg" idx="2"/>
          </p:nvPr>
        </p:nvSpPr>
        <p:spPr>
          <a:xfrm>
            <a:off x="141288"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 name="Google Shape;85;gfc20988155_0_117:notes"/>
          <p:cNvSpPr txBox="1">
            <a:spLocks noGrp="1"/>
          </p:cNvSpPr>
          <p:nvPr>
            <p:ph type="body" idx="1"/>
          </p:nvPr>
        </p:nvSpPr>
        <p:spPr>
          <a:xfrm>
            <a:off x="709613" y="4860925"/>
            <a:ext cx="5683200" cy="4605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Kevin, I updated this slide- Emma</a:t>
            </a:r>
            <a:endParaRPr/>
          </a:p>
        </p:txBody>
      </p:sp>
      <p:sp>
        <p:nvSpPr>
          <p:cNvPr id="86" name="Google Shape;86;gfc20988155_0_117:notes"/>
          <p:cNvSpPr txBox="1">
            <a:spLocks noGrp="1"/>
          </p:cNvSpPr>
          <p:nvPr>
            <p:ph type="sldNum" idx="12"/>
          </p:nvPr>
        </p:nvSpPr>
        <p:spPr>
          <a:xfrm>
            <a:off x="4022725" y="9721850"/>
            <a:ext cx="3078300" cy="511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10</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
        <p:cNvGrpSpPr/>
        <p:nvPr/>
      </p:nvGrpSpPr>
      <p:grpSpPr>
        <a:xfrm>
          <a:off x="0" y="0"/>
          <a:ext cx="0" cy="0"/>
          <a:chOff x="0" y="0"/>
          <a:chExt cx="0" cy="0"/>
        </a:xfrm>
      </p:grpSpPr>
      <p:sp>
        <p:nvSpPr>
          <p:cNvPr id="53" name="Google Shape;53;gedee9bb90c_1_12:notes"/>
          <p:cNvSpPr>
            <a:spLocks noGrp="1" noRot="1" noChangeAspect="1"/>
          </p:cNvSpPr>
          <p:nvPr>
            <p:ph type="sldImg" idx="2"/>
          </p:nvPr>
        </p:nvSpPr>
        <p:spPr>
          <a:xfrm>
            <a:off x="141288"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 name="Google Shape;54;gedee9bb90c_1_12:notes"/>
          <p:cNvSpPr txBox="1">
            <a:spLocks noGrp="1"/>
          </p:cNvSpPr>
          <p:nvPr>
            <p:ph type="body" idx="1"/>
          </p:nvPr>
        </p:nvSpPr>
        <p:spPr>
          <a:xfrm>
            <a:off x="709613" y="4860925"/>
            <a:ext cx="5683200" cy="4605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Welcome back- Share course details with new sci-cos</a:t>
            </a:r>
            <a:endParaRPr/>
          </a:p>
          <a:p>
            <a:pPr marL="0" lvl="0" indent="0" algn="l" rtl="0">
              <a:lnSpc>
                <a:spcPct val="100000"/>
              </a:lnSpc>
              <a:spcBef>
                <a:spcPts val="0"/>
              </a:spcBef>
              <a:spcAft>
                <a:spcPts val="0"/>
              </a:spcAft>
              <a:buSzPts val="1400"/>
              <a:buNone/>
            </a:pPr>
            <a:r>
              <a:rPr lang="en-GB"/>
              <a:t>Open discussion for 5 minutes to share the good things that have been happening</a:t>
            </a:r>
            <a:endParaRPr/>
          </a:p>
          <a:p>
            <a:pPr marL="0" lvl="0" indent="0" algn="l" rtl="0">
              <a:lnSpc>
                <a:spcPct val="100000"/>
              </a:lnSpc>
              <a:spcBef>
                <a:spcPts val="0"/>
              </a:spcBef>
              <a:spcAft>
                <a:spcPts val="0"/>
              </a:spcAft>
              <a:buSzPts val="1400"/>
              <a:buNone/>
            </a:pPr>
            <a:r>
              <a:rPr lang="en-GB"/>
              <a:t>Ofsted review paper for science-learning journeys link- Who has read this? What did you think?  Share key points- discuss. …’ majority no. of primary schools- reduced amount of curriculum time to teach science which led to a narrowing of the curriculum.’ </a:t>
            </a:r>
            <a:endParaRPr/>
          </a:p>
          <a:p>
            <a:pPr marL="0" lvl="0" indent="0" algn="l" rtl="0">
              <a:lnSpc>
                <a:spcPct val="100000"/>
              </a:lnSpc>
              <a:spcBef>
                <a:spcPts val="0"/>
              </a:spcBef>
              <a:spcAft>
                <a:spcPts val="0"/>
              </a:spcAft>
              <a:buSzPts val="1400"/>
              <a:buNone/>
            </a:pPr>
            <a:r>
              <a:rPr lang="en-GB"/>
              <a:t>Unpick the reason for the remodel and explain their importance in this first draft</a:t>
            </a:r>
            <a:endParaRPr/>
          </a:p>
          <a:p>
            <a:pPr marL="0" lvl="0" indent="0" algn="l" rtl="0">
              <a:lnSpc>
                <a:spcPct val="100000"/>
              </a:lnSpc>
              <a:spcBef>
                <a:spcPts val="0"/>
              </a:spcBef>
              <a:spcAft>
                <a:spcPts val="0"/>
              </a:spcAft>
              <a:buClr>
                <a:schemeClr val="dk1"/>
              </a:buClr>
              <a:buSzPts val="1100"/>
              <a:buFont typeface="Arial"/>
              <a:buNone/>
            </a:pPr>
            <a:endParaRPr/>
          </a:p>
        </p:txBody>
      </p:sp>
      <p:sp>
        <p:nvSpPr>
          <p:cNvPr id="55" name="Google Shape;55;gedee9bb90c_1_12:notes"/>
          <p:cNvSpPr txBox="1">
            <a:spLocks noGrp="1"/>
          </p:cNvSpPr>
          <p:nvPr>
            <p:ph type="sldNum" idx="12"/>
          </p:nvPr>
        </p:nvSpPr>
        <p:spPr>
          <a:xfrm>
            <a:off x="4022725" y="9721850"/>
            <a:ext cx="3078300" cy="511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17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9939969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3852DAD-DD48-4307-80F0-2D006769668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25912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3852DAD-DD48-4307-80F0-2D006769668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30699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3852DAD-DD48-4307-80F0-2D006769668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63610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3852DAD-DD48-4307-80F0-2D006769668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15354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ne-column">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F09FFC12-0E90-0E0E-2E69-5FD8AC50C2B5}"/>
              </a:ext>
            </a:extLst>
          </p:cNvPr>
          <p:cNvSpPr>
            <a:spLocks noGrp="1"/>
          </p:cNvSpPr>
          <p:nvPr>
            <p:ph type="title"/>
          </p:nvPr>
        </p:nvSpPr>
        <p:spPr>
          <a:xfrm>
            <a:off x="1371601" y="730251"/>
            <a:ext cx="21334522" cy="2651126"/>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8" name="Content Placeholder 2">
            <a:extLst>
              <a:ext uri="{FF2B5EF4-FFF2-40B4-BE49-F238E27FC236}">
                <a16:creationId xmlns:a16="http://schemas.microsoft.com/office/drawing/2014/main" id="{C22CA918-D1D5-D6AF-D615-E480B5418626}"/>
              </a:ext>
            </a:extLst>
          </p:cNvPr>
          <p:cNvSpPr>
            <a:spLocks noGrp="1"/>
          </p:cNvSpPr>
          <p:nvPr>
            <p:ph idx="13" hasCustomPrompt="1"/>
          </p:nvPr>
        </p:nvSpPr>
        <p:spPr>
          <a:xfrm>
            <a:off x="1371601" y="4431892"/>
            <a:ext cx="21334521" cy="7873093"/>
          </a:xfrm>
          <a:prstGeom prst="rect">
            <a:avLst/>
          </a:prstGeom>
        </p:spPr>
        <p:txBody>
          <a:bodyPr>
            <a:noAutofit/>
          </a:bodyPr>
          <a:lstStyle>
            <a:lvl1pPr marL="0" indent="0">
              <a:buNone/>
              <a:defRPr sz="3600">
                <a:solidFill>
                  <a:srgbClr val="08314C"/>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a:defRPr sz="2000"/>
            </a:lvl6pPr>
            <a:lvl7pPr>
              <a:defRPr sz="2000"/>
            </a:lvl7pPr>
            <a:lvl8pPr>
              <a:defRPr sz="2000"/>
            </a:lvl8pPr>
            <a:lvl9pPr>
              <a:defRPr sz="2000"/>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a:t>
            </a:r>
          </a:p>
        </p:txBody>
      </p:sp>
    </p:spTree>
    <p:extLst>
      <p:ext uri="{BB962C8B-B14F-4D97-AF65-F5344CB8AC3E}">
        <p14:creationId xmlns:p14="http://schemas.microsoft.com/office/powerpoint/2010/main" val="4021111606"/>
      </p:ext>
    </p:extLst>
  </p:cSld>
  <p:clrMapOvr>
    <a:masterClrMapping/>
  </p:clrMapOvr>
  <p:extLst>
    <p:ext uri="{DCECCB84-F9BA-43D5-87BE-67443E8EF086}">
      <p15:sldGuideLst xmlns:p15="http://schemas.microsoft.com/office/powerpoint/2012/main">
        <p15:guide id="1" orient="horz" pos="4320" userDrawn="1">
          <p15:clr>
            <a:srgbClr val="FBAE40"/>
          </p15:clr>
        </p15:guide>
        <p15:guide id="2" pos="7679"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676292" y="3651250"/>
            <a:ext cx="10362526" cy="87026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2343598" y="3651250"/>
            <a:ext cx="10362526" cy="87026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3FC7FE3-491B-419F-BA33-73CC35045AD7}" type="datetimeFigureOut">
              <a:rPr lang="en-GB" smtClean="0"/>
              <a:t>04/07/2024</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A3D9751F-A6B6-4556-A6E2-099C0D964490}" type="slidenum">
              <a:rPr lang="en-GB" smtClean="0"/>
              <a:t>‹#›</a:t>
            </a:fld>
            <a:endParaRPr lang="en-GB" dirty="0"/>
          </a:p>
        </p:txBody>
      </p:sp>
    </p:spTree>
    <p:extLst>
      <p:ext uri="{BB962C8B-B14F-4D97-AF65-F5344CB8AC3E}">
        <p14:creationId xmlns:p14="http://schemas.microsoft.com/office/powerpoint/2010/main" val="9383529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679469" y="730255"/>
            <a:ext cx="21029831" cy="2651126"/>
          </a:xfrm>
        </p:spPr>
        <p:txBody>
          <a:bodyPr/>
          <a:lstStyle/>
          <a:p>
            <a:r>
              <a:rPr lang="en-US"/>
              <a:t>Click to edit Master title style</a:t>
            </a:r>
          </a:p>
        </p:txBody>
      </p:sp>
      <p:sp>
        <p:nvSpPr>
          <p:cNvPr id="3" name="Text Placeholder 2"/>
          <p:cNvSpPr>
            <a:spLocks noGrp="1"/>
          </p:cNvSpPr>
          <p:nvPr>
            <p:ph type="body" idx="1"/>
          </p:nvPr>
        </p:nvSpPr>
        <p:spPr>
          <a:xfrm>
            <a:off x="1679470" y="3362326"/>
            <a:ext cx="10314903"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Edit Master text styles</a:t>
            </a:r>
          </a:p>
        </p:txBody>
      </p:sp>
      <p:sp>
        <p:nvSpPr>
          <p:cNvPr id="4" name="Content Placeholder 3"/>
          <p:cNvSpPr>
            <a:spLocks noGrp="1"/>
          </p:cNvSpPr>
          <p:nvPr>
            <p:ph sz="half" idx="2"/>
          </p:nvPr>
        </p:nvSpPr>
        <p:spPr>
          <a:xfrm>
            <a:off x="1679470" y="5010150"/>
            <a:ext cx="10314903" cy="73691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2343598" y="3362326"/>
            <a:ext cx="10365701"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Edit Master text styles</a:t>
            </a:r>
          </a:p>
        </p:txBody>
      </p:sp>
      <p:sp>
        <p:nvSpPr>
          <p:cNvPr id="6" name="Content Placeholder 5"/>
          <p:cNvSpPr>
            <a:spLocks noGrp="1"/>
          </p:cNvSpPr>
          <p:nvPr>
            <p:ph sz="quarter" idx="4"/>
          </p:nvPr>
        </p:nvSpPr>
        <p:spPr>
          <a:xfrm>
            <a:off x="12343598" y="5010150"/>
            <a:ext cx="10365701" cy="73691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3FC7FE3-491B-419F-BA33-73CC35045AD7}" type="datetimeFigureOut">
              <a:rPr lang="en-GB" smtClean="0"/>
              <a:t>04/07/2024</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A3D9751F-A6B6-4556-A6E2-099C0D964490}" type="slidenum">
              <a:rPr lang="en-GB" smtClean="0"/>
              <a:t>‹#›</a:t>
            </a:fld>
            <a:endParaRPr lang="en-GB" dirty="0"/>
          </a:p>
        </p:txBody>
      </p:sp>
    </p:spTree>
    <p:extLst>
      <p:ext uri="{BB962C8B-B14F-4D97-AF65-F5344CB8AC3E}">
        <p14:creationId xmlns:p14="http://schemas.microsoft.com/office/powerpoint/2010/main" val="19938977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3FC7FE3-491B-419F-BA33-73CC35045AD7}" type="datetimeFigureOut">
              <a:rPr lang="en-GB" smtClean="0"/>
              <a:t>04/07/2024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A3D9751F-A6B6-4556-A6E2-099C0D964490}" type="slidenum">
              <a:rPr lang="en-GB" smtClean="0"/>
              <a:t>‹#›</a:t>
            </a:fld>
            <a:endParaRPr lang="en-GB" dirty="0"/>
          </a:p>
        </p:txBody>
      </p:sp>
    </p:spTree>
    <p:extLst>
      <p:ext uri="{BB962C8B-B14F-4D97-AF65-F5344CB8AC3E}">
        <p14:creationId xmlns:p14="http://schemas.microsoft.com/office/powerpoint/2010/main" val="6078164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FC7FE3-491B-419F-BA33-73CC35045AD7}" type="datetimeFigureOut">
              <a:rPr lang="en-GB" smtClean="0"/>
              <a:t>04/07/2024</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A3D9751F-A6B6-4556-A6E2-099C0D964490}" type="slidenum">
              <a:rPr lang="en-GB" smtClean="0"/>
              <a:t>‹#›</a:t>
            </a:fld>
            <a:endParaRPr lang="en-GB" dirty="0"/>
          </a:p>
        </p:txBody>
      </p:sp>
    </p:spTree>
    <p:extLst>
      <p:ext uri="{BB962C8B-B14F-4D97-AF65-F5344CB8AC3E}">
        <p14:creationId xmlns:p14="http://schemas.microsoft.com/office/powerpoint/2010/main" val="26653334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469" y="914400"/>
            <a:ext cx="7863963" cy="3200400"/>
          </a:xfrm>
        </p:spPr>
        <p:txBody>
          <a:bodyPr anchor="b"/>
          <a:lstStyle>
            <a:lvl1pPr>
              <a:defRPr sz="6400"/>
            </a:lvl1pPr>
          </a:lstStyle>
          <a:p>
            <a:r>
              <a:rPr lang="en-US"/>
              <a:t>Click to edit Master title style</a:t>
            </a:r>
          </a:p>
        </p:txBody>
      </p:sp>
      <p:sp>
        <p:nvSpPr>
          <p:cNvPr id="3" name="Content Placeholder 2"/>
          <p:cNvSpPr>
            <a:spLocks noGrp="1"/>
          </p:cNvSpPr>
          <p:nvPr>
            <p:ph idx="1"/>
          </p:nvPr>
        </p:nvSpPr>
        <p:spPr>
          <a:xfrm>
            <a:off x="10365702" y="1974855"/>
            <a:ext cx="12343598" cy="9747250"/>
          </a:xfr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679469" y="4114800"/>
            <a:ext cx="7863963"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a:t>Edit Master text styles</a:t>
            </a:r>
          </a:p>
        </p:txBody>
      </p:sp>
      <p:sp>
        <p:nvSpPr>
          <p:cNvPr id="5" name="Date Placeholder 4"/>
          <p:cNvSpPr>
            <a:spLocks noGrp="1"/>
          </p:cNvSpPr>
          <p:nvPr>
            <p:ph type="dt" sz="half" idx="10"/>
          </p:nvPr>
        </p:nvSpPr>
        <p:spPr/>
        <p:txBody>
          <a:bodyPr/>
          <a:lstStyle/>
          <a:p>
            <a:fld id="{93FC7FE3-491B-419F-BA33-73CC35045AD7}" type="datetimeFigureOut">
              <a:rPr lang="en-GB" smtClean="0"/>
              <a:t>04/07/2024</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A3D9751F-A6B6-4556-A6E2-099C0D964490}" type="slidenum">
              <a:rPr lang="en-GB" smtClean="0"/>
              <a:t>‹#›</a:t>
            </a:fld>
            <a:endParaRPr lang="en-GB" dirty="0"/>
          </a:p>
        </p:txBody>
      </p:sp>
    </p:spTree>
    <p:extLst>
      <p:ext uri="{BB962C8B-B14F-4D97-AF65-F5344CB8AC3E}">
        <p14:creationId xmlns:p14="http://schemas.microsoft.com/office/powerpoint/2010/main" val="25655499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469" y="914400"/>
            <a:ext cx="7863963" cy="3200400"/>
          </a:xfrm>
        </p:spPr>
        <p:txBody>
          <a:bodyPr anchor="b"/>
          <a:lstStyle>
            <a:lvl1pPr>
              <a:defRPr sz="6400"/>
            </a:lvl1pPr>
          </a:lstStyle>
          <a:p>
            <a:r>
              <a:rPr lang="en-US"/>
              <a:t>Click to edit Master title style</a:t>
            </a:r>
          </a:p>
        </p:txBody>
      </p:sp>
      <p:sp>
        <p:nvSpPr>
          <p:cNvPr id="3" name="Picture Placeholder 2"/>
          <p:cNvSpPr>
            <a:spLocks noGrp="1" noChangeAspect="1"/>
          </p:cNvSpPr>
          <p:nvPr>
            <p:ph type="pic" idx="1"/>
          </p:nvPr>
        </p:nvSpPr>
        <p:spPr>
          <a:xfrm>
            <a:off x="10365702" y="1974855"/>
            <a:ext cx="12343598" cy="9747250"/>
          </a:xfrm>
        </p:spPr>
        <p:txBody>
          <a:bodyPr anchor="t"/>
          <a:lstStyle>
            <a:lvl1pPr marL="0" indent="0">
              <a:buNone/>
              <a:defRPr sz="6400"/>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r>
              <a:rPr lang="en-US" dirty="0"/>
              <a:t>Click icon to add picture</a:t>
            </a:r>
          </a:p>
        </p:txBody>
      </p:sp>
      <p:sp>
        <p:nvSpPr>
          <p:cNvPr id="4" name="Text Placeholder 3"/>
          <p:cNvSpPr>
            <a:spLocks noGrp="1"/>
          </p:cNvSpPr>
          <p:nvPr>
            <p:ph type="body" sz="half" idx="2"/>
          </p:nvPr>
        </p:nvSpPr>
        <p:spPr>
          <a:xfrm>
            <a:off x="1679469" y="4114800"/>
            <a:ext cx="7863963"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a:t>Edit Master text styles</a:t>
            </a:r>
          </a:p>
        </p:txBody>
      </p:sp>
      <p:sp>
        <p:nvSpPr>
          <p:cNvPr id="5" name="Date Placeholder 4"/>
          <p:cNvSpPr>
            <a:spLocks noGrp="1"/>
          </p:cNvSpPr>
          <p:nvPr>
            <p:ph type="dt" sz="half" idx="10"/>
          </p:nvPr>
        </p:nvSpPr>
        <p:spPr/>
        <p:txBody>
          <a:bodyPr/>
          <a:lstStyle/>
          <a:p>
            <a:fld id="{93FC7FE3-491B-419F-BA33-73CC35045AD7}" type="datetimeFigureOut">
              <a:rPr lang="en-GB" smtClean="0"/>
              <a:t>04/07/2024</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A3D9751F-A6B6-4556-A6E2-099C0D964490}" type="slidenum">
              <a:rPr lang="en-GB" smtClean="0"/>
              <a:t>‹#›</a:t>
            </a:fld>
            <a:endParaRPr lang="en-GB" dirty="0"/>
          </a:p>
        </p:txBody>
      </p:sp>
    </p:spTree>
    <p:extLst>
      <p:ext uri="{BB962C8B-B14F-4D97-AF65-F5344CB8AC3E}">
        <p14:creationId xmlns:p14="http://schemas.microsoft.com/office/powerpoint/2010/main" val="15003145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3FC7FE3-491B-419F-BA33-73CC35045AD7}" type="datetimeFigureOut">
              <a:rPr lang="en-GB" smtClean="0"/>
              <a:t>04/07/2024</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A3D9751F-A6B6-4556-A6E2-099C0D964490}" type="slidenum">
              <a:rPr lang="en-GB" smtClean="0"/>
              <a:t>‹#›</a:t>
            </a:fld>
            <a:endParaRPr lang="en-GB" dirty="0"/>
          </a:p>
        </p:txBody>
      </p:sp>
    </p:spTree>
    <p:extLst>
      <p:ext uri="{BB962C8B-B14F-4D97-AF65-F5344CB8AC3E}">
        <p14:creationId xmlns:p14="http://schemas.microsoft.com/office/powerpoint/2010/main" val="14535163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448667" y="730250"/>
            <a:ext cx="5257457" cy="1162367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676293" y="730250"/>
            <a:ext cx="15467594" cy="11623676"/>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3FC7FE3-491B-419F-BA33-73CC35045AD7}" type="datetimeFigureOut">
              <a:rPr lang="en-GB" smtClean="0"/>
              <a:t>04/07/2024</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A3D9751F-A6B6-4556-A6E2-099C0D964490}" type="slidenum">
              <a:rPr lang="en-GB" smtClean="0"/>
              <a:t>‹#›</a:t>
            </a:fld>
            <a:endParaRPr lang="en-GB" dirty="0"/>
          </a:p>
        </p:txBody>
      </p:sp>
    </p:spTree>
    <p:extLst>
      <p:ext uri="{BB962C8B-B14F-4D97-AF65-F5344CB8AC3E}">
        <p14:creationId xmlns:p14="http://schemas.microsoft.com/office/powerpoint/2010/main" val="12889745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wo-column">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94B2C531-0FE1-23AB-282E-8A00F4733ABC}"/>
              </a:ext>
            </a:extLst>
          </p:cNvPr>
          <p:cNvSpPr>
            <a:spLocks noGrp="1"/>
          </p:cNvSpPr>
          <p:nvPr>
            <p:ph type="title"/>
          </p:nvPr>
        </p:nvSpPr>
        <p:spPr>
          <a:xfrm>
            <a:off x="1371601" y="730251"/>
            <a:ext cx="21334522" cy="2651126"/>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8" name="Content Placeholder 2">
            <a:extLst>
              <a:ext uri="{FF2B5EF4-FFF2-40B4-BE49-F238E27FC236}">
                <a16:creationId xmlns:a16="http://schemas.microsoft.com/office/drawing/2014/main" id="{8930ED8D-4BDE-196E-914C-62E1395EEA5E}"/>
              </a:ext>
            </a:extLst>
          </p:cNvPr>
          <p:cNvSpPr>
            <a:spLocks noGrp="1"/>
          </p:cNvSpPr>
          <p:nvPr>
            <p:ph idx="13" hasCustomPrompt="1"/>
          </p:nvPr>
        </p:nvSpPr>
        <p:spPr>
          <a:xfrm>
            <a:off x="1371601" y="4431892"/>
            <a:ext cx="21334521" cy="7873093"/>
          </a:xfrm>
          <a:prstGeom prst="rect">
            <a:avLst/>
          </a:prstGeom>
        </p:spPr>
        <p:txBody>
          <a:bodyPr numCol="2" spcCol="1944000">
            <a:noAutofit/>
          </a:bodyPr>
          <a:lstStyle>
            <a:lvl1pPr marL="0" indent="0">
              <a:buNone/>
              <a:defRPr sz="3600">
                <a:solidFill>
                  <a:srgbClr val="08314C"/>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a:defRPr sz="2000"/>
            </a:lvl6pPr>
            <a:lvl7pPr>
              <a:defRPr sz="2000"/>
            </a:lvl7pPr>
            <a:lvl8pPr>
              <a:defRPr sz="2000"/>
            </a:lvl8pPr>
            <a:lvl9pPr>
              <a:defRPr sz="2000"/>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Body copy style in two columns of text. Body copy style in two columns of text. Body copy style in two columns of text. Body copy style in two columns of text. Body copy style in two columns of text.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Body copy style in two columns of text. Body copy style in two columns of text. Body copy style in two columns of text. Body copy style in two columns of text. Body copy style in two columns of text.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Body copy style in two columns of text. Body copy style in two columns of text. Body copy style in two columns of text. Body copy style in two columns of text. Body copy style in two columns of text.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Body copy style in two columns of text. Body copy style in two columns of text. Body copy style in two columns of text. Body copy style in two columns of text. Body copy style in two columns of text.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p:txBody>
      </p:sp>
    </p:spTree>
    <p:extLst>
      <p:ext uri="{BB962C8B-B14F-4D97-AF65-F5344CB8AC3E}">
        <p14:creationId xmlns:p14="http://schemas.microsoft.com/office/powerpoint/2010/main" val="14462819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hree-column">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2197031A-F39D-DAB3-81EA-64DB980B0253}"/>
              </a:ext>
            </a:extLst>
          </p:cNvPr>
          <p:cNvSpPr>
            <a:spLocks noGrp="1"/>
          </p:cNvSpPr>
          <p:nvPr>
            <p:ph type="title"/>
          </p:nvPr>
        </p:nvSpPr>
        <p:spPr>
          <a:xfrm>
            <a:off x="1371601" y="730251"/>
            <a:ext cx="21334522" cy="2651126"/>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8" name="Content Placeholder 2">
            <a:extLst>
              <a:ext uri="{FF2B5EF4-FFF2-40B4-BE49-F238E27FC236}">
                <a16:creationId xmlns:a16="http://schemas.microsoft.com/office/drawing/2014/main" id="{53B659A6-DCB3-F617-8D9C-E4B57AF63E56}"/>
              </a:ext>
            </a:extLst>
          </p:cNvPr>
          <p:cNvSpPr>
            <a:spLocks noGrp="1"/>
          </p:cNvSpPr>
          <p:nvPr>
            <p:ph idx="13" hasCustomPrompt="1"/>
          </p:nvPr>
        </p:nvSpPr>
        <p:spPr>
          <a:xfrm>
            <a:off x="1371601" y="4431892"/>
            <a:ext cx="21334521" cy="7873093"/>
          </a:xfrm>
          <a:prstGeom prst="rect">
            <a:avLst/>
          </a:prstGeom>
        </p:spPr>
        <p:txBody>
          <a:bodyPr wrap="square" numCol="3" spcCol="1944000">
            <a:noAutofit/>
          </a:bodyPr>
          <a:lstStyle>
            <a:lvl1pPr marL="0" indent="0">
              <a:buNone/>
              <a:defRPr sz="3600">
                <a:solidFill>
                  <a:srgbClr val="08314C"/>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a:defRPr sz="2000"/>
            </a:lvl6pPr>
            <a:lvl7pPr>
              <a:defRPr sz="2000"/>
            </a:lvl7pPr>
            <a:lvl8pPr>
              <a:defRPr sz="2000"/>
            </a:lvl8pPr>
            <a:lvl9pPr>
              <a:defRPr sz="2000"/>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Body copy style in three columns of text. Body copy style in three columns of text.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Body copy style in three columns of text. Body copy style in three columns of text.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Body copy style in three columns of text. Body copy style in three columns of text.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Body copy style in three columns of text. Body copy style in three columns of text.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Body copy style in three columns of text. Body copy style in three columns of text.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Body copy style in three columns of text. Body copy style in three columns of text.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Body copy style in three columns of text.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p:txBody>
      </p:sp>
    </p:spTree>
    <p:extLst>
      <p:ext uri="{BB962C8B-B14F-4D97-AF65-F5344CB8AC3E}">
        <p14:creationId xmlns:p14="http://schemas.microsoft.com/office/powerpoint/2010/main" val="3287400552"/>
      </p:ext>
    </p:extLst>
  </p:cSld>
  <p:clrMapOvr>
    <a:masterClrMapping/>
  </p:clrMapOvr>
  <p:extLst>
    <p:ext uri="{DCECCB84-F9BA-43D5-87BE-67443E8EF086}">
      <p15:sldGuideLst xmlns:p15="http://schemas.microsoft.com/office/powerpoint/2012/main">
        <p15:guide id="1" orient="horz" pos="4320" userDrawn="1">
          <p15:clr>
            <a:srgbClr val="FBAE40"/>
          </p15:clr>
        </p15:guide>
        <p15:guide id="2" pos="7679"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9"/>
        <p:cNvGrpSpPr/>
        <p:nvPr/>
      </p:nvGrpSpPr>
      <p:grpSpPr>
        <a:xfrm>
          <a:off x="0" y="0"/>
          <a:ext cx="0" cy="0"/>
          <a:chOff x="0" y="0"/>
          <a:chExt cx="0" cy="0"/>
        </a:xfrm>
      </p:grpSpPr>
      <p:sp>
        <p:nvSpPr>
          <p:cNvPr id="20" name="Google Shape;20;p5"/>
          <p:cNvSpPr txBox="1">
            <a:spLocks noGrp="1"/>
          </p:cNvSpPr>
          <p:nvPr>
            <p:ph type="title"/>
          </p:nvPr>
        </p:nvSpPr>
        <p:spPr>
          <a:xfrm>
            <a:off x="1219124" y="549276"/>
            <a:ext cx="16348334" cy="22860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dk1"/>
              </a:buClr>
              <a:buSzPts val="3200"/>
              <a:buFont typeface="Arial"/>
              <a:buNone/>
              <a:defRPr>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5"/>
          <p:cNvSpPr txBox="1">
            <a:spLocks noGrp="1"/>
          </p:cNvSpPr>
          <p:nvPr>
            <p:ph type="body" idx="1"/>
          </p:nvPr>
        </p:nvSpPr>
        <p:spPr>
          <a:xfrm>
            <a:off x="1219121" y="3833665"/>
            <a:ext cx="21944172" cy="8064898"/>
          </a:xfrm>
          <a:prstGeom prst="rect">
            <a:avLst/>
          </a:prstGeom>
          <a:noFill/>
          <a:ln>
            <a:noFill/>
          </a:ln>
        </p:spPr>
        <p:txBody>
          <a:bodyPr spcFirstLastPara="1" wrap="square" lIns="91425" tIns="45700" rIns="91425" bIns="45700" anchor="t" anchorCtr="0">
            <a:normAutofit/>
          </a:bodyPr>
          <a:lstStyle>
            <a:lvl1pPr marL="914354" lvl="0" indent="-812759" algn="l">
              <a:lnSpc>
                <a:spcPct val="100000"/>
              </a:lnSpc>
              <a:spcBef>
                <a:spcPts val="1120"/>
              </a:spcBef>
              <a:spcAft>
                <a:spcPts val="0"/>
              </a:spcAft>
              <a:buClr>
                <a:schemeClr val="dk1"/>
              </a:buClr>
              <a:buSzPts val="2800"/>
              <a:buChar char="•"/>
              <a:defRPr>
                <a:latin typeface="Arial"/>
                <a:ea typeface="Arial"/>
                <a:cs typeface="Arial"/>
                <a:sym typeface="Arial"/>
              </a:defRPr>
            </a:lvl1pPr>
            <a:lvl2pPr marL="1828709" lvl="1" indent="-761962" algn="l">
              <a:lnSpc>
                <a:spcPct val="100000"/>
              </a:lnSpc>
              <a:spcBef>
                <a:spcPts val="960"/>
              </a:spcBef>
              <a:spcAft>
                <a:spcPts val="0"/>
              </a:spcAft>
              <a:buClr>
                <a:schemeClr val="dk1"/>
              </a:buClr>
              <a:buSzPts val="2400"/>
              <a:buChar char="–"/>
              <a:defRPr>
                <a:latin typeface="Arial"/>
                <a:ea typeface="Arial"/>
                <a:cs typeface="Arial"/>
                <a:sym typeface="Arial"/>
              </a:defRPr>
            </a:lvl2pPr>
            <a:lvl3pPr marL="2743063" lvl="2" indent="-711164" algn="l">
              <a:lnSpc>
                <a:spcPct val="100000"/>
              </a:lnSpc>
              <a:spcBef>
                <a:spcPts val="800"/>
              </a:spcBef>
              <a:spcAft>
                <a:spcPts val="0"/>
              </a:spcAft>
              <a:buClr>
                <a:schemeClr val="dk1"/>
              </a:buClr>
              <a:buSzPts val="2000"/>
              <a:buChar char="•"/>
              <a:defRPr>
                <a:latin typeface="Arial"/>
                <a:ea typeface="Arial"/>
                <a:cs typeface="Arial"/>
                <a:sym typeface="Arial"/>
              </a:defRPr>
            </a:lvl3pPr>
            <a:lvl4pPr marL="3657417" lvl="3" indent="-685766" algn="l">
              <a:lnSpc>
                <a:spcPct val="100000"/>
              </a:lnSpc>
              <a:spcBef>
                <a:spcPts val="720"/>
              </a:spcBef>
              <a:spcAft>
                <a:spcPts val="0"/>
              </a:spcAft>
              <a:buClr>
                <a:schemeClr val="dk1"/>
              </a:buClr>
              <a:buSzPts val="1800"/>
              <a:buChar char="–"/>
              <a:defRPr>
                <a:latin typeface="Arial"/>
                <a:ea typeface="Arial"/>
                <a:cs typeface="Arial"/>
                <a:sym typeface="Arial"/>
              </a:defRPr>
            </a:lvl4pPr>
            <a:lvl5pPr marL="4571771" lvl="4" indent="-685766" algn="l">
              <a:lnSpc>
                <a:spcPct val="100000"/>
              </a:lnSpc>
              <a:spcBef>
                <a:spcPts val="720"/>
              </a:spcBef>
              <a:spcAft>
                <a:spcPts val="0"/>
              </a:spcAft>
              <a:buClr>
                <a:schemeClr val="dk1"/>
              </a:buClr>
              <a:buSzPts val="1800"/>
              <a:buChar char="»"/>
              <a:defRPr>
                <a:latin typeface="Arial"/>
                <a:ea typeface="Arial"/>
                <a:cs typeface="Arial"/>
                <a:sym typeface="Arial"/>
              </a:defRPr>
            </a:lvl5pPr>
            <a:lvl6pPr marL="5486126" lvl="5" indent="-685766" algn="l">
              <a:lnSpc>
                <a:spcPct val="100000"/>
              </a:lnSpc>
              <a:spcBef>
                <a:spcPts val="720"/>
              </a:spcBef>
              <a:spcAft>
                <a:spcPts val="0"/>
              </a:spcAft>
              <a:buClr>
                <a:schemeClr val="dk1"/>
              </a:buClr>
              <a:buSzPts val="1800"/>
              <a:buChar char="•"/>
              <a:defRPr/>
            </a:lvl6pPr>
            <a:lvl7pPr marL="6400480" lvl="6" indent="-685766" algn="l">
              <a:lnSpc>
                <a:spcPct val="100000"/>
              </a:lnSpc>
              <a:spcBef>
                <a:spcPts val="720"/>
              </a:spcBef>
              <a:spcAft>
                <a:spcPts val="0"/>
              </a:spcAft>
              <a:buClr>
                <a:schemeClr val="dk1"/>
              </a:buClr>
              <a:buSzPts val="1800"/>
              <a:buChar char="•"/>
              <a:defRPr/>
            </a:lvl7pPr>
            <a:lvl8pPr marL="7314834" lvl="7" indent="-685766" algn="l">
              <a:lnSpc>
                <a:spcPct val="100000"/>
              </a:lnSpc>
              <a:spcBef>
                <a:spcPts val="720"/>
              </a:spcBef>
              <a:spcAft>
                <a:spcPts val="0"/>
              </a:spcAft>
              <a:buClr>
                <a:schemeClr val="dk1"/>
              </a:buClr>
              <a:buSzPts val="1800"/>
              <a:buChar char="•"/>
              <a:defRPr/>
            </a:lvl8pPr>
            <a:lvl9pPr marL="8229189" lvl="8" indent="-685766" algn="l">
              <a:lnSpc>
                <a:spcPct val="100000"/>
              </a:lnSpc>
              <a:spcBef>
                <a:spcPts val="72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2551218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17EB0-56BA-9503-800D-A56310A56E88}"/>
              </a:ext>
            </a:extLst>
          </p:cNvPr>
          <p:cNvSpPr>
            <a:spLocks noGrp="1"/>
          </p:cNvSpPr>
          <p:nvPr>
            <p:ph type="ctrTitle"/>
          </p:nvPr>
        </p:nvSpPr>
        <p:spPr>
          <a:xfrm>
            <a:off x="3047802" y="2244726"/>
            <a:ext cx="18286810" cy="4775200"/>
          </a:xfrm>
        </p:spPr>
        <p:txBody>
          <a:bodyPr anchor="b"/>
          <a:lstStyle>
            <a:lvl1pPr algn="ctr">
              <a:defRPr sz="11999"/>
            </a:lvl1pPr>
          </a:lstStyle>
          <a:p>
            <a:r>
              <a:rPr lang="en-US"/>
              <a:t>Click to edit Master title style</a:t>
            </a:r>
            <a:endParaRPr lang="en-GB"/>
          </a:p>
        </p:txBody>
      </p:sp>
      <p:sp>
        <p:nvSpPr>
          <p:cNvPr id="3" name="Subtitle 2">
            <a:extLst>
              <a:ext uri="{FF2B5EF4-FFF2-40B4-BE49-F238E27FC236}">
                <a16:creationId xmlns:a16="http://schemas.microsoft.com/office/drawing/2014/main" id="{370BEA1C-619E-9BD8-658C-7432BAA3D7D3}"/>
              </a:ext>
            </a:extLst>
          </p:cNvPr>
          <p:cNvSpPr>
            <a:spLocks noGrp="1"/>
          </p:cNvSpPr>
          <p:nvPr>
            <p:ph type="subTitle" idx="1"/>
          </p:nvPr>
        </p:nvSpPr>
        <p:spPr>
          <a:xfrm>
            <a:off x="3047802" y="7204076"/>
            <a:ext cx="18286810" cy="3311524"/>
          </a:xfrm>
        </p:spPr>
        <p:txBody>
          <a:bodyPr/>
          <a:lstStyle>
            <a:lvl1pPr marL="0" indent="0" algn="ctr">
              <a:buNone/>
              <a:defRPr sz="4800"/>
            </a:lvl1pPr>
            <a:lvl2pPr marL="914354" indent="0" algn="ctr">
              <a:buNone/>
              <a:defRPr sz="4000"/>
            </a:lvl2pPr>
            <a:lvl3pPr marL="1828709" indent="0" algn="ctr">
              <a:buNone/>
              <a:defRPr sz="3600"/>
            </a:lvl3pPr>
            <a:lvl4pPr marL="2743063" indent="0" algn="ctr">
              <a:buNone/>
              <a:defRPr sz="3200"/>
            </a:lvl4pPr>
            <a:lvl5pPr marL="3657417" indent="0" algn="ctr">
              <a:buNone/>
              <a:defRPr sz="3200"/>
            </a:lvl5pPr>
            <a:lvl6pPr marL="4571771" indent="0" algn="ctr">
              <a:buNone/>
              <a:defRPr sz="3200"/>
            </a:lvl6pPr>
            <a:lvl7pPr marL="5486126" indent="0" algn="ctr">
              <a:buNone/>
              <a:defRPr sz="3200"/>
            </a:lvl7pPr>
            <a:lvl8pPr marL="6400480" indent="0" algn="ctr">
              <a:buNone/>
              <a:defRPr sz="3200"/>
            </a:lvl8pPr>
            <a:lvl9pPr marL="7314834" indent="0" algn="ctr">
              <a:buNone/>
              <a:defRPr sz="32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2AA3D749-1855-1F5A-190F-8FD970127D2A}"/>
              </a:ext>
            </a:extLst>
          </p:cNvPr>
          <p:cNvSpPr>
            <a:spLocks noGrp="1"/>
          </p:cNvSpPr>
          <p:nvPr>
            <p:ph type="dt" sz="half" idx="10"/>
          </p:nvPr>
        </p:nvSpPr>
        <p:spPr/>
        <p:txBody>
          <a:bodyPr/>
          <a:lstStyle/>
          <a:p>
            <a:fld id="{AACE7628-834A-4B63-9AD4-FD33A4908F78}" type="datetimeFigureOut">
              <a:rPr lang="en-GB" smtClean="0"/>
              <a:t>03/07/2024</a:t>
            </a:fld>
            <a:endParaRPr lang="en-GB"/>
          </a:p>
        </p:txBody>
      </p:sp>
      <p:sp>
        <p:nvSpPr>
          <p:cNvPr id="5" name="Footer Placeholder 4">
            <a:extLst>
              <a:ext uri="{FF2B5EF4-FFF2-40B4-BE49-F238E27FC236}">
                <a16:creationId xmlns:a16="http://schemas.microsoft.com/office/drawing/2014/main" id="{4C1EB9F4-868B-1DFF-235F-83ED9458FFA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A2876F3-7B35-33F3-4F9C-F0C72F3B3F93}"/>
              </a:ext>
            </a:extLst>
          </p:cNvPr>
          <p:cNvSpPr>
            <a:spLocks noGrp="1"/>
          </p:cNvSpPr>
          <p:nvPr>
            <p:ph type="sldNum" sz="quarter" idx="12"/>
          </p:nvPr>
        </p:nvSpPr>
        <p:spPr/>
        <p:txBody>
          <a:bodyPr/>
          <a:lstStyle/>
          <a:p>
            <a:fld id="{16C5A300-47EB-425C-9997-9D2CD506DFCF}" type="slidenum">
              <a:rPr lang="en-GB" smtClean="0"/>
              <a:t>‹#›</a:t>
            </a:fld>
            <a:endParaRPr lang="en-GB"/>
          </a:p>
        </p:txBody>
      </p:sp>
    </p:spTree>
    <p:extLst>
      <p:ext uri="{BB962C8B-B14F-4D97-AF65-F5344CB8AC3E}">
        <p14:creationId xmlns:p14="http://schemas.microsoft.com/office/powerpoint/2010/main" val="19349368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20C3C76-0588-CBDD-FCB9-E53A284933BF}"/>
              </a:ext>
            </a:extLst>
          </p:cNvPr>
          <p:cNvSpPr>
            <a:spLocks noGrp="1"/>
          </p:cNvSpPr>
          <p:nvPr>
            <p:ph type="dt" sz="half" idx="10"/>
          </p:nvPr>
        </p:nvSpPr>
        <p:spPr/>
        <p:txBody>
          <a:bodyPr/>
          <a:lstStyle/>
          <a:p>
            <a:fld id="{AACE7628-834A-4B63-9AD4-FD33A4908F78}" type="datetimeFigureOut">
              <a:rPr lang="en-GB" smtClean="0"/>
              <a:t>03/07/2024</a:t>
            </a:fld>
            <a:endParaRPr lang="en-GB"/>
          </a:p>
        </p:txBody>
      </p:sp>
      <p:sp>
        <p:nvSpPr>
          <p:cNvPr id="3" name="Footer Placeholder 2">
            <a:extLst>
              <a:ext uri="{FF2B5EF4-FFF2-40B4-BE49-F238E27FC236}">
                <a16:creationId xmlns:a16="http://schemas.microsoft.com/office/drawing/2014/main" id="{2BC9F8E5-4E7E-1FF3-427E-F47389E200FB}"/>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80FD4D90-E639-452E-BD17-99052339CF79}"/>
              </a:ext>
            </a:extLst>
          </p:cNvPr>
          <p:cNvSpPr>
            <a:spLocks noGrp="1"/>
          </p:cNvSpPr>
          <p:nvPr>
            <p:ph type="sldNum" sz="quarter" idx="12"/>
          </p:nvPr>
        </p:nvSpPr>
        <p:spPr/>
        <p:txBody>
          <a:bodyPr/>
          <a:lstStyle/>
          <a:p>
            <a:fld id="{16C5A300-47EB-425C-9997-9D2CD506DFCF}" type="slidenum">
              <a:rPr lang="en-GB" smtClean="0"/>
              <a:t>‹#›</a:t>
            </a:fld>
            <a:endParaRPr lang="en-GB"/>
          </a:p>
        </p:txBody>
      </p:sp>
    </p:spTree>
    <p:extLst>
      <p:ext uri="{BB962C8B-B14F-4D97-AF65-F5344CB8AC3E}">
        <p14:creationId xmlns:p14="http://schemas.microsoft.com/office/powerpoint/2010/main" val="32120790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28681" y="2244726"/>
            <a:ext cx="20725051" cy="4775200"/>
          </a:xfrm>
        </p:spPr>
        <p:txBody>
          <a:bodyPr anchor="b"/>
          <a:lstStyle>
            <a:lvl1pPr algn="ctr">
              <a:defRPr sz="12000"/>
            </a:lvl1pPr>
          </a:lstStyle>
          <a:p>
            <a:r>
              <a:rPr lang="en-US"/>
              <a:t>Click to edit Master title style</a:t>
            </a:r>
          </a:p>
        </p:txBody>
      </p:sp>
      <p:sp>
        <p:nvSpPr>
          <p:cNvPr id="3" name="Subtitle 2"/>
          <p:cNvSpPr>
            <a:spLocks noGrp="1"/>
          </p:cNvSpPr>
          <p:nvPr>
            <p:ph type="subTitle" idx="1"/>
          </p:nvPr>
        </p:nvSpPr>
        <p:spPr>
          <a:xfrm>
            <a:off x="3047802" y="7204076"/>
            <a:ext cx="18286810" cy="3311524"/>
          </a:xfrm>
        </p:spPr>
        <p:txBody>
          <a:bodyPr/>
          <a:lstStyle>
            <a:lvl1pPr marL="0" indent="0" algn="ctr">
              <a:buNone/>
              <a:defRPr sz="4800"/>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a:t>Click to edit Master subtitle style</a:t>
            </a:r>
          </a:p>
        </p:txBody>
      </p:sp>
      <p:sp>
        <p:nvSpPr>
          <p:cNvPr id="4" name="Date Placeholder 3"/>
          <p:cNvSpPr>
            <a:spLocks noGrp="1"/>
          </p:cNvSpPr>
          <p:nvPr>
            <p:ph type="dt" sz="half" idx="10"/>
          </p:nvPr>
        </p:nvSpPr>
        <p:spPr/>
        <p:txBody>
          <a:bodyPr/>
          <a:lstStyle/>
          <a:p>
            <a:fld id="{93FC7FE3-491B-419F-BA33-73CC35045AD7}" type="datetimeFigureOut">
              <a:rPr lang="en-GB" smtClean="0"/>
              <a:t>04/07/2024</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A3D9751F-A6B6-4556-A6E2-099C0D964490}" type="slidenum">
              <a:rPr lang="en-GB" smtClean="0"/>
              <a:t>‹#›</a:t>
            </a:fld>
            <a:endParaRPr lang="en-GB" dirty="0"/>
          </a:p>
        </p:txBody>
      </p:sp>
    </p:spTree>
    <p:extLst>
      <p:ext uri="{BB962C8B-B14F-4D97-AF65-F5344CB8AC3E}">
        <p14:creationId xmlns:p14="http://schemas.microsoft.com/office/powerpoint/2010/main" val="9493687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643890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63595" y="3419481"/>
            <a:ext cx="21029831" cy="5705474"/>
          </a:xfrm>
        </p:spPr>
        <p:txBody>
          <a:bodyPr anchor="b"/>
          <a:lstStyle>
            <a:lvl1pPr>
              <a:defRPr sz="12000"/>
            </a:lvl1pPr>
          </a:lstStyle>
          <a:p>
            <a:r>
              <a:rPr lang="en-US"/>
              <a:t>Click to edit Master title style</a:t>
            </a:r>
          </a:p>
        </p:txBody>
      </p:sp>
      <p:sp>
        <p:nvSpPr>
          <p:cNvPr id="3" name="Text Placeholder 2"/>
          <p:cNvSpPr>
            <a:spLocks noGrp="1"/>
          </p:cNvSpPr>
          <p:nvPr>
            <p:ph type="body" idx="1"/>
          </p:nvPr>
        </p:nvSpPr>
        <p:spPr>
          <a:xfrm>
            <a:off x="1663595" y="9178931"/>
            <a:ext cx="21029831" cy="3000374"/>
          </a:xfrm>
        </p:spPr>
        <p:txBody>
          <a:bodyPr/>
          <a:lstStyle>
            <a:lvl1pPr marL="0" indent="0">
              <a:buNone/>
              <a:defRPr sz="4800">
                <a:solidFill>
                  <a:schemeClr val="tx1"/>
                </a:solidFill>
              </a:defRPr>
            </a:lvl1pPr>
            <a:lvl2pPr marL="914400" indent="0">
              <a:buNone/>
              <a:defRPr sz="4000">
                <a:solidFill>
                  <a:schemeClr val="tx1">
                    <a:tint val="75000"/>
                  </a:schemeClr>
                </a:solidFill>
              </a:defRPr>
            </a:lvl2pPr>
            <a:lvl3pPr marL="1828800" indent="0">
              <a:buNone/>
              <a:defRPr sz="3600">
                <a:solidFill>
                  <a:schemeClr val="tx1">
                    <a:tint val="75000"/>
                  </a:schemeClr>
                </a:solidFill>
              </a:defRPr>
            </a:lvl3pPr>
            <a:lvl4pPr marL="2743200" indent="0">
              <a:buNone/>
              <a:defRPr sz="3200">
                <a:solidFill>
                  <a:schemeClr val="tx1">
                    <a:tint val="75000"/>
                  </a:schemeClr>
                </a:solidFill>
              </a:defRPr>
            </a:lvl4pPr>
            <a:lvl5pPr marL="3657600" indent="0">
              <a:buNone/>
              <a:defRPr sz="3200">
                <a:solidFill>
                  <a:schemeClr val="tx1">
                    <a:tint val="75000"/>
                  </a:schemeClr>
                </a:solidFill>
              </a:defRPr>
            </a:lvl5pPr>
            <a:lvl6pPr marL="4572000" indent="0">
              <a:buNone/>
              <a:defRPr sz="3200">
                <a:solidFill>
                  <a:schemeClr val="tx1">
                    <a:tint val="75000"/>
                  </a:schemeClr>
                </a:solidFill>
              </a:defRPr>
            </a:lvl6pPr>
            <a:lvl7pPr marL="5486400" indent="0">
              <a:buNone/>
              <a:defRPr sz="3200">
                <a:solidFill>
                  <a:schemeClr val="tx1">
                    <a:tint val="75000"/>
                  </a:schemeClr>
                </a:solidFill>
              </a:defRPr>
            </a:lvl7pPr>
            <a:lvl8pPr marL="6400800" indent="0">
              <a:buNone/>
              <a:defRPr sz="3200">
                <a:solidFill>
                  <a:schemeClr val="tx1">
                    <a:tint val="75000"/>
                  </a:schemeClr>
                </a:solidFill>
              </a:defRPr>
            </a:lvl8pPr>
            <a:lvl9pPr marL="7315200" indent="0">
              <a:buNone/>
              <a:defRPr sz="3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3FC7FE3-491B-419F-BA33-73CC35045AD7}" type="datetimeFigureOut">
              <a:rPr lang="en-GB" smtClean="0"/>
              <a:t>04/07/2024</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A3D9751F-A6B6-4556-A6E2-099C0D964490}" type="slidenum">
              <a:rPr lang="en-GB" smtClean="0"/>
              <a:t>‹#›</a:t>
            </a:fld>
            <a:endParaRPr lang="en-GB" dirty="0"/>
          </a:p>
        </p:txBody>
      </p:sp>
    </p:spTree>
    <p:extLst>
      <p:ext uri="{BB962C8B-B14F-4D97-AF65-F5344CB8AC3E}">
        <p14:creationId xmlns:p14="http://schemas.microsoft.com/office/powerpoint/2010/main" val="33546769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image" Target="../media/image2.png"/><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5" Type="http://schemas.openxmlformats.org/officeDocument/2006/relationships/image" Target="../media/image3.png"/><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6CAEB82-BA05-B409-C41D-B7EBDC79F7A2}"/>
              </a:ext>
            </a:extLst>
          </p:cNvPr>
          <p:cNvPicPr>
            <a:picLocks noChangeAspect="1"/>
          </p:cNvPicPr>
          <p:nvPr userDrawn="1"/>
        </p:nvPicPr>
        <p:blipFill>
          <a:blip r:embed="rId8"/>
          <a:srcRect/>
          <a:stretch/>
        </p:blipFill>
        <p:spPr>
          <a:xfrm>
            <a:off x="3" y="446"/>
            <a:ext cx="24383205" cy="13715553"/>
          </a:xfrm>
          <a:prstGeom prst="rect">
            <a:avLst/>
          </a:prstGeom>
        </p:spPr>
      </p:pic>
    </p:spTree>
    <p:extLst>
      <p:ext uri="{BB962C8B-B14F-4D97-AF65-F5344CB8AC3E}">
        <p14:creationId xmlns:p14="http://schemas.microsoft.com/office/powerpoint/2010/main" val="156597031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5" r:id="rId4"/>
    <p:sldLayoutId id="2147483666" r:id="rId5"/>
    <p:sldLayoutId id="2147483667" r:id="rId6"/>
  </p:sldLayoutIdLst>
  <p:txStyles>
    <p:titleStyle>
      <a:lvl1pPr algn="l" defTabSz="1828709" rtl="0" eaLnBrk="1" latinLnBrk="0" hangingPunct="1">
        <a:lnSpc>
          <a:spcPct val="90000"/>
        </a:lnSpc>
        <a:spcBef>
          <a:spcPct val="0"/>
        </a:spcBef>
        <a:buNone/>
        <a:defRPr sz="8800" b="1" kern="1200">
          <a:solidFill>
            <a:srgbClr val="08314C"/>
          </a:solidFill>
          <a:latin typeface="Arial" panose="020B0604020202020204" pitchFamily="34" charset="0"/>
          <a:ea typeface="+mj-ea"/>
          <a:cs typeface="Arial" panose="020B0604020202020204" pitchFamily="34" charset="0"/>
        </a:defRPr>
      </a:lvl1pPr>
    </p:titleStyle>
    <p:bodyStyle>
      <a:lvl1pPr marL="457177" indent="-457177" algn="l" defTabSz="1828709" rtl="0" eaLnBrk="1" latinLnBrk="0" hangingPunct="1">
        <a:lnSpc>
          <a:spcPct val="90000"/>
        </a:lnSpc>
        <a:spcBef>
          <a:spcPts val="2000"/>
        </a:spcBef>
        <a:buFont typeface="Arial" panose="020B0604020202020204" pitchFamily="34" charset="0"/>
        <a:buChar char="•"/>
        <a:defRPr sz="5600" kern="1200">
          <a:solidFill>
            <a:srgbClr val="08314C"/>
          </a:solidFill>
          <a:latin typeface="Arial" panose="020B0604020202020204" pitchFamily="34" charset="0"/>
          <a:ea typeface="+mn-ea"/>
          <a:cs typeface="Arial" panose="020B0604020202020204" pitchFamily="34" charset="0"/>
        </a:defRPr>
      </a:lvl1pPr>
      <a:lvl2pPr marL="1371531" indent="-457177" algn="l" defTabSz="1828709" rtl="0" eaLnBrk="1" latinLnBrk="0" hangingPunct="1">
        <a:lnSpc>
          <a:spcPct val="90000"/>
        </a:lnSpc>
        <a:spcBef>
          <a:spcPts val="1000"/>
        </a:spcBef>
        <a:buFont typeface="Arial" panose="020B0604020202020204" pitchFamily="34" charset="0"/>
        <a:buChar char="•"/>
        <a:defRPr sz="4800" kern="1200">
          <a:solidFill>
            <a:srgbClr val="08314C"/>
          </a:solidFill>
          <a:latin typeface="Arial" panose="020B0604020202020204" pitchFamily="34" charset="0"/>
          <a:ea typeface="+mn-ea"/>
          <a:cs typeface="Arial" panose="020B0604020202020204" pitchFamily="34" charset="0"/>
        </a:defRPr>
      </a:lvl2pPr>
      <a:lvl3pPr marL="2285886" indent="-457177" algn="l" defTabSz="1828709" rtl="0" eaLnBrk="1" latinLnBrk="0" hangingPunct="1">
        <a:lnSpc>
          <a:spcPct val="90000"/>
        </a:lnSpc>
        <a:spcBef>
          <a:spcPts val="1000"/>
        </a:spcBef>
        <a:buFont typeface="Arial" panose="020B0604020202020204" pitchFamily="34" charset="0"/>
        <a:buChar char="•"/>
        <a:defRPr sz="4000" kern="1200">
          <a:solidFill>
            <a:srgbClr val="08314C"/>
          </a:solidFill>
          <a:latin typeface="Arial" panose="020B0604020202020204" pitchFamily="34" charset="0"/>
          <a:ea typeface="+mn-ea"/>
          <a:cs typeface="Arial" panose="020B0604020202020204" pitchFamily="34" charset="0"/>
        </a:defRPr>
      </a:lvl3pPr>
      <a:lvl4pPr marL="3200240" indent="-457177" algn="l" defTabSz="1828709" rtl="0" eaLnBrk="1" latinLnBrk="0" hangingPunct="1">
        <a:lnSpc>
          <a:spcPct val="90000"/>
        </a:lnSpc>
        <a:spcBef>
          <a:spcPts val="1000"/>
        </a:spcBef>
        <a:buFont typeface="Arial" panose="020B0604020202020204" pitchFamily="34" charset="0"/>
        <a:buChar char="•"/>
        <a:defRPr sz="3600" kern="1200">
          <a:solidFill>
            <a:srgbClr val="08314C"/>
          </a:solidFill>
          <a:latin typeface="Arial" panose="020B0604020202020204" pitchFamily="34" charset="0"/>
          <a:ea typeface="+mn-ea"/>
          <a:cs typeface="Arial" panose="020B0604020202020204" pitchFamily="34" charset="0"/>
        </a:defRPr>
      </a:lvl4pPr>
      <a:lvl5pPr marL="4114594" indent="-457177" algn="l" defTabSz="1828709" rtl="0" eaLnBrk="1" latinLnBrk="0" hangingPunct="1">
        <a:lnSpc>
          <a:spcPct val="90000"/>
        </a:lnSpc>
        <a:spcBef>
          <a:spcPts val="1000"/>
        </a:spcBef>
        <a:buFont typeface="Arial" panose="020B0604020202020204" pitchFamily="34" charset="0"/>
        <a:buChar char="•"/>
        <a:defRPr sz="3600" kern="1200">
          <a:solidFill>
            <a:srgbClr val="08314C"/>
          </a:solidFill>
          <a:latin typeface="Arial" panose="020B0604020202020204" pitchFamily="34" charset="0"/>
          <a:ea typeface="+mn-ea"/>
          <a:cs typeface="Arial" panose="020B0604020202020204" pitchFamily="34" charset="0"/>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320" userDrawn="1">
          <p15:clr>
            <a:srgbClr val="F26B43"/>
          </p15:clr>
        </p15:guide>
        <p15:guide id="2" pos="7679"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76293" y="730255"/>
            <a:ext cx="21029831" cy="265112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676293" y="3651250"/>
            <a:ext cx="21029831" cy="870267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676292" y="12712705"/>
            <a:ext cx="5486043" cy="730250"/>
          </a:xfrm>
          <a:prstGeom prst="rect">
            <a:avLst/>
          </a:prstGeom>
        </p:spPr>
        <p:txBody>
          <a:bodyPr vert="horz" lIns="91440" tIns="45720" rIns="91440" bIns="45720" rtlCol="0" anchor="ctr"/>
          <a:lstStyle>
            <a:lvl1pPr algn="l">
              <a:defRPr sz="2400">
                <a:solidFill>
                  <a:schemeClr val="tx1">
                    <a:tint val="75000"/>
                  </a:schemeClr>
                </a:solidFill>
              </a:defRPr>
            </a:lvl1pPr>
          </a:lstStyle>
          <a:p>
            <a:fld id="{93FC7FE3-491B-419F-BA33-73CC35045AD7}" type="datetimeFigureOut">
              <a:rPr lang="en-GB" smtClean="0"/>
              <a:t>04/07/2024</a:t>
            </a:fld>
            <a:endParaRPr lang="en-GB" dirty="0"/>
          </a:p>
        </p:txBody>
      </p:sp>
      <p:sp>
        <p:nvSpPr>
          <p:cNvPr id="5" name="Footer Placeholder 4"/>
          <p:cNvSpPr>
            <a:spLocks noGrp="1"/>
          </p:cNvSpPr>
          <p:nvPr>
            <p:ph type="ftr" sz="quarter" idx="3"/>
          </p:nvPr>
        </p:nvSpPr>
        <p:spPr>
          <a:xfrm>
            <a:off x="8076677" y="12712705"/>
            <a:ext cx="8229064" cy="730250"/>
          </a:xfrm>
          <a:prstGeom prst="rect">
            <a:avLst/>
          </a:prstGeom>
        </p:spPr>
        <p:txBody>
          <a:bodyPr vert="horz" lIns="91440" tIns="45720" rIns="91440" bIns="45720" rtlCol="0" anchor="ctr"/>
          <a:lstStyle>
            <a:lvl1pPr algn="ctr">
              <a:defRPr sz="24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17220080" y="12712705"/>
            <a:ext cx="5486043" cy="730250"/>
          </a:xfrm>
          <a:prstGeom prst="rect">
            <a:avLst/>
          </a:prstGeom>
        </p:spPr>
        <p:txBody>
          <a:bodyPr vert="horz" lIns="91440" tIns="45720" rIns="91440" bIns="45720" rtlCol="0" anchor="ctr"/>
          <a:lstStyle>
            <a:lvl1pPr algn="r">
              <a:defRPr sz="2400">
                <a:solidFill>
                  <a:schemeClr val="tx1">
                    <a:tint val="75000"/>
                  </a:schemeClr>
                </a:solidFill>
              </a:defRPr>
            </a:lvl1pPr>
          </a:lstStyle>
          <a:p>
            <a:fld id="{A3D9751F-A6B6-4556-A6E2-099C0D964490}" type="slidenum">
              <a:rPr lang="en-GB" smtClean="0"/>
              <a:t>‹#›</a:t>
            </a:fld>
            <a:endParaRPr lang="en-GB" dirty="0"/>
          </a:p>
        </p:txBody>
      </p:sp>
      <p:pic>
        <p:nvPicPr>
          <p:cNvPr id="7" name="Picture 6">
            <a:extLst>
              <a:ext uri="{FF2B5EF4-FFF2-40B4-BE49-F238E27FC236}">
                <a16:creationId xmlns:a16="http://schemas.microsoft.com/office/drawing/2014/main" id="{C26DA251-E2C5-4825-B187-8BE25890E735}"/>
              </a:ext>
            </a:extLst>
          </p:cNvPr>
          <p:cNvPicPr/>
          <p:nvPr userDrawn="1"/>
        </p:nvPicPr>
        <p:blipFill rotWithShape="1">
          <a:blip r:embed="rId13">
            <a:extLst>
              <a:ext uri="{BEBA8EAE-BF5A-486C-A8C5-ECC9F3942E4B}">
                <a14:imgProps xmlns:a14="http://schemas.microsoft.com/office/drawing/2010/main">
                  <a14:imgLayer r:embed="rId14">
                    <a14:imgEffect>
                      <a14:backgroundRemoval t="794" b="89683" l="287" r="44556">
                        <a14:foregroundMark x1="716" y1="7143" x2="21347" y2="11905"/>
                        <a14:foregroundMark x1="21347" y1="11905" x2="35817" y2="5556"/>
                        <a14:foregroundMark x1="35817" y1="5556" x2="40688" y2="7143"/>
                        <a14:foregroundMark x1="42980" y1="3968" x2="41117" y2="3968"/>
                        <a14:foregroundMark x1="1146" y1="77778" x2="1146" y2="7143"/>
                        <a14:foregroundMark x1="2292" y1="63492" x2="22493" y2="48413"/>
                        <a14:foregroundMark x1="22493" y1="48413" x2="29799" y2="19841"/>
                        <a14:foregroundMark x1="716" y1="78571" x2="287" y2="78571"/>
                        <a14:foregroundMark x1="44399" y1="794" x2="44126" y2="794"/>
                        <a14:backgroundMark x1="44269" y1="1587" x2="44556" y2="2381"/>
                        <a14:backgroundMark x1="43553" y1="3968" x2="43553" y2="3968"/>
                        <a14:backgroundMark x1="43123" y1="4762" x2="43123" y2="4762"/>
                      </a14:backgroundRemoval>
                    </a14:imgEffect>
                  </a14:imgLayer>
                </a14:imgProps>
              </a:ext>
              <a:ext uri="{28A0092B-C50C-407E-A947-70E740481C1C}">
                <a14:useLocalDpi xmlns:a14="http://schemas.microsoft.com/office/drawing/2010/main" val="0"/>
              </a:ext>
            </a:extLst>
          </a:blip>
          <a:srcRect t="7446" r="54432"/>
          <a:stretch/>
        </p:blipFill>
        <p:spPr bwMode="auto">
          <a:xfrm>
            <a:off x="0" y="-26252"/>
            <a:ext cx="6752053" cy="1463304"/>
          </a:xfrm>
          <a:prstGeom prst="rect">
            <a:avLst/>
          </a:prstGeom>
          <a:ln>
            <a:noFill/>
          </a:ln>
          <a:effectLst>
            <a:outerShdw blurRad="292100" dist="139700" dir="2700000" algn="tl" rotWithShape="0">
              <a:srgbClr val="333333">
                <a:alpha val="65000"/>
              </a:srgbClr>
            </a:outerShdw>
          </a:effectLst>
        </p:spPr>
      </p:pic>
      <p:sp>
        <p:nvSpPr>
          <p:cNvPr id="8" name="Date Placeholder 3">
            <a:extLst>
              <a:ext uri="{FF2B5EF4-FFF2-40B4-BE49-F238E27FC236}">
                <a16:creationId xmlns:a16="http://schemas.microsoft.com/office/drawing/2014/main" id="{6C077F64-32C6-4726-8E65-2C2A4C944D3A}"/>
              </a:ext>
            </a:extLst>
          </p:cNvPr>
          <p:cNvSpPr txBox="1">
            <a:spLocks/>
          </p:cNvSpPr>
          <p:nvPr userDrawn="1"/>
        </p:nvSpPr>
        <p:spPr>
          <a:xfrm>
            <a:off x="5063075" y="12583021"/>
            <a:ext cx="3798030" cy="1054806"/>
          </a:xfrm>
          <a:prstGeom prst="rect">
            <a:avLst/>
          </a:prstGeom>
        </p:spPr>
        <p:txBody>
          <a:bodyPr vert="horz" lIns="182880" tIns="91440" rIns="182880" bIns="91440" rtlCol="0" anchor="ctr"/>
          <a:lstStyle>
            <a:defPPr>
              <a:defRPr lang="en-US"/>
            </a:defPPr>
            <a:lvl1pPr marL="0" algn="l"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B9612D8-F927-4B4F-B49D-8FD1D6ECCE45}" type="datetimeFigureOut">
              <a:rPr lang="en-GB" sz="1800" smtClean="0"/>
              <a:pPr/>
              <a:t>04/07/2024</a:t>
            </a:fld>
            <a:endParaRPr lang="en-GB" sz="1800" dirty="0"/>
          </a:p>
        </p:txBody>
      </p:sp>
      <p:sp>
        <p:nvSpPr>
          <p:cNvPr id="9" name="Slide Number Placeholder 5">
            <a:extLst>
              <a:ext uri="{FF2B5EF4-FFF2-40B4-BE49-F238E27FC236}">
                <a16:creationId xmlns:a16="http://schemas.microsoft.com/office/drawing/2014/main" id="{20D6D60C-6549-47C2-B995-EE7A169EADDB}"/>
              </a:ext>
            </a:extLst>
          </p:cNvPr>
          <p:cNvSpPr txBox="1">
            <a:spLocks/>
          </p:cNvSpPr>
          <p:nvPr userDrawn="1"/>
        </p:nvSpPr>
        <p:spPr>
          <a:xfrm>
            <a:off x="15824159" y="12583021"/>
            <a:ext cx="3798030" cy="1054806"/>
          </a:xfrm>
          <a:prstGeom prst="rect">
            <a:avLst/>
          </a:prstGeom>
        </p:spPr>
        <p:txBody>
          <a:bodyPr vert="horz" lIns="182880" tIns="91440" rIns="182880" bIns="9144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C30BB41-A562-4251-91A6-AFF498E86B8C}" type="slidenum">
              <a:rPr lang="en-GB" sz="1800" smtClean="0"/>
              <a:pPr/>
              <a:t>‹#›</a:t>
            </a:fld>
            <a:endParaRPr lang="en-GB" sz="1800" dirty="0"/>
          </a:p>
        </p:txBody>
      </p:sp>
      <p:cxnSp>
        <p:nvCxnSpPr>
          <p:cNvPr id="10" name="Straight Connector 9">
            <a:extLst>
              <a:ext uri="{FF2B5EF4-FFF2-40B4-BE49-F238E27FC236}">
                <a16:creationId xmlns:a16="http://schemas.microsoft.com/office/drawing/2014/main" id="{53887AB2-7F71-4D2C-971C-A80D6EAEC92F}"/>
              </a:ext>
            </a:extLst>
          </p:cNvPr>
          <p:cNvCxnSpPr>
            <a:cxnSpLocks/>
          </p:cNvCxnSpPr>
          <p:nvPr userDrawn="1"/>
        </p:nvCxnSpPr>
        <p:spPr>
          <a:xfrm>
            <a:off x="0" y="12831500"/>
            <a:ext cx="24382413" cy="0"/>
          </a:xfrm>
          <a:prstGeom prst="line">
            <a:avLst/>
          </a:prstGeom>
          <a:ln w="57150">
            <a:solidFill>
              <a:srgbClr val="3797D3"/>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601084A7-A5F0-4E93-A90D-D4D4BB538567}"/>
              </a:ext>
            </a:extLst>
          </p:cNvPr>
          <p:cNvCxnSpPr>
            <a:cxnSpLocks/>
          </p:cNvCxnSpPr>
          <p:nvPr userDrawn="1"/>
        </p:nvCxnSpPr>
        <p:spPr>
          <a:xfrm>
            <a:off x="-474915" y="12985746"/>
            <a:ext cx="24857329" cy="0"/>
          </a:xfrm>
          <a:prstGeom prst="line">
            <a:avLst/>
          </a:prstGeom>
          <a:ln w="57150">
            <a:solidFill>
              <a:srgbClr val="8E162F"/>
            </a:solidFill>
          </a:ln>
        </p:spPr>
        <p:style>
          <a:lnRef idx="1">
            <a:schemeClr val="accent1"/>
          </a:lnRef>
          <a:fillRef idx="0">
            <a:schemeClr val="accent1"/>
          </a:fillRef>
          <a:effectRef idx="0">
            <a:schemeClr val="accent1"/>
          </a:effectRef>
          <a:fontRef idx="minor">
            <a:schemeClr val="tx1"/>
          </a:fontRef>
        </p:style>
      </p:cxnSp>
      <p:pic>
        <p:nvPicPr>
          <p:cNvPr id="12" name="Picture 11" descr="warblington_logo-copy">
            <a:extLst>
              <a:ext uri="{FF2B5EF4-FFF2-40B4-BE49-F238E27FC236}">
                <a16:creationId xmlns:a16="http://schemas.microsoft.com/office/drawing/2014/main" id="{A8D486DB-3F47-4C80-87C0-D04FF9935B83}"/>
              </a:ext>
            </a:extLst>
          </p:cNvPr>
          <p:cNvPicPr/>
          <p:nvPr userDrawn="1"/>
        </p:nvPicPr>
        <p:blipFill rotWithShape="1">
          <a:blip r:embed="rId15">
            <a:extLst>
              <a:ext uri="{28A0092B-C50C-407E-A947-70E740481C1C}">
                <a14:useLocalDpi xmlns:a14="http://schemas.microsoft.com/office/drawing/2010/main" val="0"/>
              </a:ext>
            </a:extLst>
          </a:blip>
          <a:srcRect t="1" r="76575" b="10158"/>
          <a:stretch/>
        </p:blipFill>
        <p:spPr bwMode="auto">
          <a:xfrm>
            <a:off x="22093873" y="12508340"/>
            <a:ext cx="1012035" cy="1054804"/>
          </a:xfrm>
          <a:prstGeom prst="rect">
            <a:avLst/>
          </a:prstGeom>
          <a:noFill/>
          <a:ln>
            <a:noFill/>
          </a:ln>
          <a:effectLst/>
        </p:spPr>
      </p:pic>
    </p:spTree>
    <p:extLst>
      <p:ext uri="{BB962C8B-B14F-4D97-AF65-F5344CB8AC3E}">
        <p14:creationId xmlns:p14="http://schemas.microsoft.com/office/powerpoint/2010/main" val="969774550"/>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Lst>
  <p:txStyles>
    <p:titleStyle>
      <a:lvl1pPr algn="l" defTabSz="1828800" rtl="0" eaLnBrk="1" latinLnBrk="0" hangingPunct="1">
        <a:lnSpc>
          <a:spcPct val="90000"/>
        </a:lnSpc>
        <a:spcBef>
          <a:spcPct val="0"/>
        </a:spcBef>
        <a:buNone/>
        <a:defRPr sz="8800" kern="1200">
          <a:solidFill>
            <a:schemeClr val="tx1"/>
          </a:solidFill>
          <a:latin typeface="+mj-lt"/>
          <a:ea typeface="+mj-ea"/>
          <a:cs typeface="+mj-cs"/>
        </a:defRPr>
      </a:lvl1pPr>
    </p:titleStyle>
    <p:body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4.xml"/><Relationship Id="rId5" Type="http://schemas.openxmlformats.org/officeDocument/2006/relationships/image" Target="../media/image23.pn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6.png"/><Relationship Id="rId5" Type="http://schemas.openxmlformats.org/officeDocument/2006/relationships/hyperlink" Target="mailto:emma.cooper3@hants.gov.uk" TargetMode="External"/><Relationship Id="rId4" Type="http://schemas.openxmlformats.org/officeDocument/2006/relationships/hyperlink" Target="mailto:kevin.neil@hants.gov.uk"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s://www.stem.org.uk/cpd/534157/secondary-science-conference" TargetMode="Externa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s://researched.org.uk/event/researched-national-conference-2024/" TargetMode="External"/><Relationship Id="rId1" Type="http://schemas.openxmlformats.org/officeDocument/2006/relationships/slideLayout" Target="../slideLayouts/slideLayout4.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6.xml"/><Relationship Id="rId5" Type="http://schemas.openxmlformats.org/officeDocument/2006/relationships/image" Target="../media/image40.png"/><Relationship Id="rId4" Type="http://schemas.openxmlformats.org/officeDocument/2006/relationships/image" Target="../media/image39.png"/></Relationships>
</file>

<file path=ppt/slides/_rels/slide3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4.xml"/><Relationship Id="rId4" Type="http://schemas.openxmlformats.org/officeDocument/2006/relationships/image" Target="../media/image45.png"/></Relationships>
</file>

<file path=ppt/slides/_rels/slide3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eg"/><Relationship Id="rId1" Type="http://schemas.openxmlformats.org/officeDocument/2006/relationships/slideLayout" Target="../slideLayouts/slideLayout4.xml"/><Relationship Id="rId4" Type="http://schemas.openxmlformats.org/officeDocument/2006/relationships/image" Target="../media/image62.jpe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B5793BC-ACA0-3F26-32CA-1CF9550528D7}"/>
              </a:ext>
            </a:extLst>
          </p:cNvPr>
          <p:cNvSpPr txBox="1"/>
          <p:nvPr/>
        </p:nvSpPr>
        <p:spPr>
          <a:xfrm>
            <a:off x="1354138" y="3169548"/>
            <a:ext cx="21674138" cy="3046988"/>
          </a:xfrm>
          <a:prstGeom prst="rect">
            <a:avLst/>
          </a:prstGeom>
          <a:noFill/>
        </p:spPr>
        <p:txBody>
          <a:bodyPr wrap="square" rtlCol="0">
            <a:spAutoFit/>
          </a:bodyPr>
          <a:lstStyle/>
          <a:p>
            <a:r>
              <a:rPr lang="en-GB" sz="9600" dirty="0">
                <a:solidFill>
                  <a:schemeClr val="bg1"/>
                </a:solidFill>
              </a:rPr>
              <a:t>Heads of Science Network Meeting</a:t>
            </a:r>
          </a:p>
          <a:p>
            <a:r>
              <a:rPr lang="en-GB" sz="9600" dirty="0">
                <a:solidFill>
                  <a:schemeClr val="bg1"/>
                </a:solidFill>
              </a:rPr>
              <a:t>2023/2024- Summer 2 </a:t>
            </a:r>
          </a:p>
        </p:txBody>
      </p:sp>
      <p:sp>
        <p:nvSpPr>
          <p:cNvPr id="3" name="TextBox 2">
            <a:extLst>
              <a:ext uri="{FF2B5EF4-FFF2-40B4-BE49-F238E27FC236}">
                <a16:creationId xmlns:a16="http://schemas.microsoft.com/office/drawing/2014/main" id="{9DB7FAB8-F0D8-3C50-14A8-43067664EF02}"/>
              </a:ext>
            </a:extLst>
          </p:cNvPr>
          <p:cNvSpPr txBox="1"/>
          <p:nvPr/>
        </p:nvSpPr>
        <p:spPr>
          <a:xfrm>
            <a:off x="1354137" y="7416781"/>
            <a:ext cx="21637625" cy="2308324"/>
          </a:xfrm>
          <a:prstGeom prst="rect">
            <a:avLst/>
          </a:prstGeom>
          <a:noFill/>
        </p:spPr>
        <p:txBody>
          <a:bodyPr wrap="square" rtlCol="0">
            <a:spAutoFit/>
          </a:bodyPr>
          <a:lstStyle/>
          <a:p>
            <a:r>
              <a:rPr lang="en-US" sz="7200" dirty="0">
                <a:solidFill>
                  <a:schemeClr val="bg1"/>
                </a:solidFill>
                <a:latin typeface="Arial" panose="020B0604020202020204" pitchFamily="34" charset="0"/>
                <a:cs typeface="Arial" panose="020B0604020202020204" pitchFamily="34" charset="0"/>
              </a:rPr>
              <a:t>04/7/24</a:t>
            </a:r>
          </a:p>
          <a:p>
            <a:r>
              <a:rPr lang="en-US" sz="7200" dirty="0">
                <a:solidFill>
                  <a:schemeClr val="bg1"/>
                </a:solidFill>
                <a:latin typeface="Arial" panose="020B0604020202020204" pitchFamily="34" charset="0"/>
                <a:cs typeface="Arial" panose="020B0604020202020204" pitchFamily="34" charset="0"/>
              </a:rPr>
              <a:t>Kev Neil</a:t>
            </a:r>
          </a:p>
        </p:txBody>
      </p:sp>
      <p:sp>
        <p:nvSpPr>
          <p:cNvPr id="6" name="TextBox 5">
            <a:extLst>
              <a:ext uri="{FF2B5EF4-FFF2-40B4-BE49-F238E27FC236}">
                <a16:creationId xmlns:a16="http://schemas.microsoft.com/office/drawing/2014/main" id="{35B514BC-25A5-D910-7C12-BEE0D8B52206}"/>
              </a:ext>
            </a:extLst>
          </p:cNvPr>
          <p:cNvSpPr txBox="1"/>
          <p:nvPr/>
        </p:nvSpPr>
        <p:spPr>
          <a:xfrm>
            <a:off x="2744789" y="12236655"/>
            <a:ext cx="20246974" cy="738664"/>
          </a:xfrm>
          <a:prstGeom prst="rect">
            <a:avLst/>
          </a:prstGeom>
          <a:noFill/>
        </p:spPr>
        <p:txBody>
          <a:bodyPr wrap="square" rtlCol="0">
            <a:spAutoFit/>
          </a:bodyPr>
          <a:lstStyle/>
          <a:p>
            <a:pPr algn="r"/>
            <a:r>
              <a:rPr lang="en-US" sz="4200" dirty="0">
                <a:solidFill>
                  <a:srgbClr val="08314C"/>
                </a:solidFill>
                <a:latin typeface="Arial" panose="020B0604020202020204" pitchFamily="34" charset="0"/>
                <a:cs typeface="Arial" panose="020B0604020202020204" pitchFamily="34" charset="0"/>
              </a:rPr>
              <a:t>Science </a:t>
            </a:r>
          </a:p>
        </p:txBody>
      </p:sp>
    </p:spTree>
    <p:extLst>
      <p:ext uri="{BB962C8B-B14F-4D97-AF65-F5344CB8AC3E}">
        <p14:creationId xmlns:p14="http://schemas.microsoft.com/office/powerpoint/2010/main" val="11080924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9" name="Google Shape;89;gfc20988155_0_117"/>
          <p:cNvSpPr txBox="1"/>
          <p:nvPr/>
        </p:nvSpPr>
        <p:spPr>
          <a:xfrm>
            <a:off x="10204435" y="10153236"/>
            <a:ext cx="4485308" cy="800134"/>
          </a:xfrm>
          <a:prstGeom prst="rect">
            <a:avLst/>
          </a:prstGeom>
          <a:noFill/>
          <a:ln>
            <a:noFill/>
          </a:ln>
        </p:spPr>
        <p:txBody>
          <a:bodyPr spcFirstLastPara="1" wrap="square" lIns="182838" tIns="182838" rIns="182838" bIns="182838" anchor="t" anchorCtr="0">
            <a:spAutoFit/>
          </a:bodyPr>
          <a:lstStyle/>
          <a:p>
            <a:pPr>
              <a:buClr>
                <a:srgbClr val="000000"/>
              </a:buClr>
              <a:buSzPts val="1400"/>
            </a:pPr>
            <a:endParaRPr sz="2800" kern="0">
              <a:solidFill>
                <a:srgbClr val="000000"/>
              </a:solidFill>
              <a:latin typeface="Calibri"/>
              <a:ea typeface="Calibri"/>
              <a:cs typeface="Calibri"/>
              <a:sym typeface="Calibri"/>
            </a:endParaRPr>
          </a:p>
        </p:txBody>
      </p:sp>
      <p:sp>
        <p:nvSpPr>
          <p:cNvPr id="90" name="Google Shape;90;gfc20988155_0_117"/>
          <p:cNvSpPr txBox="1"/>
          <p:nvPr/>
        </p:nvSpPr>
        <p:spPr>
          <a:xfrm>
            <a:off x="6362386" y="9429386"/>
            <a:ext cx="10516715" cy="2831460"/>
          </a:xfrm>
          <a:prstGeom prst="rect">
            <a:avLst/>
          </a:prstGeom>
          <a:noFill/>
          <a:ln>
            <a:noFill/>
          </a:ln>
        </p:spPr>
        <p:txBody>
          <a:bodyPr spcFirstLastPara="1" wrap="square" lIns="182838" tIns="182838" rIns="182838" bIns="182838" anchor="t" anchorCtr="0">
            <a:spAutoFit/>
          </a:bodyPr>
          <a:lstStyle/>
          <a:p>
            <a:pPr>
              <a:buClr>
                <a:srgbClr val="000000"/>
              </a:buClr>
              <a:buSzPts val="1600"/>
            </a:pPr>
            <a:r>
              <a:rPr lang="en-GB" sz="3200" kern="0" dirty="0">
                <a:solidFill>
                  <a:srgbClr val="000000"/>
                </a:solidFill>
                <a:latin typeface="Arial"/>
                <a:ea typeface="Arial"/>
                <a:cs typeface="Arial"/>
                <a:sym typeface="Arial"/>
              </a:rPr>
              <a:t>New resources uploaded into the open access site. SLOP booklets, learning walk proforma for expert teaching.</a:t>
            </a:r>
            <a:endParaRPr sz="3200" kern="0" dirty="0">
              <a:solidFill>
                <a:srgbClr val="000000"/>
              </a:solidFill>
              <a:latin typeface="Arial"/>
              <a:ea typeface="Arial"/>
              <a:cs typeface="Arial"/>
              <a:sym typeface="Arial"/>
            </a:endParaRPr>
          </a:p>
          <a:p>
            <a:pPr>
              <a:buClr>
                <a:srgbClr val="000000"/>
              </a:buClr>
              <a:buSzPts val="1600"/>
            </a:pPr>
            <a:endParaRPr sz="3200" kern="0" dirty="0">
              <a:solidFill>
                <a:srgbClr val="000000"/>
              </a:solidFill>
              <a:latin typeface="Arial"/>
              <a:ea typeface="Arial"/>
              <a:cs typeface="Arial"/>
              <a:sym typeface="Arial"/>
            </a:endParaRPr>
          </a:p>
          <a:p>
            <a:pPr>
              <a:buClr>
                <a:srgbClr val="000000"/>
              </a:buClr>
              <a:buSzPts val="1600"/>
            </a:pPr>
            <a:r>
              <a:rPr lang="en-GB" sz="3200" kern="0" dirty="0">
                <a:solidFill>
                  <a:srgbClr val="000000"/>
                </a:solidFill>
                <a:latin typeface="Arial"/>
                <a:ea typeface="Arial"/>
                <a:cs typeface="Arial"/>
                <a:sym typeface="Arial"/>
              </a:rPr>
              <a:t>New Moodle+  resources</a:t>
            </a:r>
            <a:endParaRPr sz="3200" kern="0" dirty="0">
              <a:solidFill>
                <a:srgbClr val="000000"/>
              </a:solidFill>
              <a:latin typeface="Arial"/>
              <a:ea typeface="Arial"/>
              <a:cs typeface="Arial"/>
              <a:sym typeface="Arial"/>
            </a:endParaRPr>
          </a:p>
        </p:txBody>
      </p:sp>
      <p:pic>
        <p:nvPicPr>
          <p:cNvPr id="91" name="Google Shape;91;gfc20988155_0_117"/>
          <p:cNvPicPr preferRelativeResize="0"/>
          <p:nvPr/>
        </p:nvPicPr>
        <p:blipFill rotWithShape="1">
          <a:blip r:embed="rId3">
            <a:alphaModFix/>
          </a:blip>
          <a:srcRect/>
          <a:stretch/>
        </p:blipFill>
        <p:spPr>
          <a:xfrm>
            <a:off x="4444002" y="422472"/>
            <a:ext cx="14222178" cy="9006916"/>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B4437-3BEE-4FCB-A0A0-9BC6F829BB82}"/>
              </a:ext>
            </a:extLst>
          </p:cNvPr>
          <p:cNvSpPr>
            <a:spLocks noGrp="1"/>
          </p:cNvSpPr>
          <p:nvPr>
            <p:ph type="title"/>
          </p:nvPr>
        </p:nvSpPr>
        <p:spPr>
          <a:xfrm>
            <a:off x="1219124" y="1059639"/>
            <a:ext cx="23163289" cy="2286000"/>
          </a:xfrm>
        </p:spPr>
        <p:txBody>
          <a:bodyPr/>
          <a:lstStyle/>
          <a:p>
            <a:r>
              <a:rPr lang="en-GB" dirty="0"/>
              <a:t>Tracking disciplinary knowledge instruction across KS3 &amp; 4</a:t>
            </a:r>
          </a:p>
        </p:txBody>
      </p:sp>
      <p:pic>
        <p:nvPicPr>
          <p:cNvPr id="4" name="Picture 3">
            <a:extLst>
              <a:ext uri="{FF2B5EF4-FFF2-40B4-BE49-F238E27FC236}">
                <a16:creationId xmlns:a16="http://schemas.microsoft.com/office/drawing/2014/main" id="{326944D1-61EC-47CB-82D0-EC7C75C95511}"/>
              </a:ext>
            </a:extLst>
          </p:cNvPr>
          <p:cNvPicPr>
            <a:picLocks noChangeAspect="1"/>
          </p:cNvPicPr>
          <p:nvPr/>
        </p:nvPicPr>
        <p:blipFill>
          <a:blip r:embed="rId2"/>
          <a:stretch>
            <a:fillRect/>
          </a:stretch>
        </p:blipFill>
        <p:spPr>
          <a:xfrm>
            <a:off x="3047801" y="3962647"/>
            <a:ext cx="18286809" cy="9471563"/>
          </a:xfrm>
          <a:prstGeom prst="rect">
            <a:avLst/>
          </a:prstGeom>
        </p:spPr>
      </p:pic>
    </p:spTree>
    <p:extLst>
      <p:ext uri="{BB962C8B-B14F-4D97-AF65-F5344CB8AC3E}">
        <p14:creationId xmlns:p14="http://schemas.microsoft.com/office/powerpoint/2010/main" val="32440588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B4437-3BEE-4FCB-A0A0-9BC6F829BB82}"/>
              </a:ext>
            </a:extLst>
          </p:cNvPr>
          <p:cNvSpPr>
            <a:spLocks noGrp="1"/>
          </p:cNvSpPr>
          <p:nvPr>
            <p:ph type="title"/>
          </p:nvPr>
        </p:nvSpPr>
        <p:spPr>
          <a:xfrm>
            <a:off x="2683565" y="292454"/>
            <a:ext cx="21011322" cy="2285851"/>
          </a:xfrm>
        </p:spPr>
        <p:txBody>
          <a:bodyPr/>
          <a:lstStyle/>
          <a:p>
            <a:r>
              <a:rPr lang="en-GB" dirty="0"/>
              <a:t>5 Steps for Expert Science Teaching</a:t>
            </a:r>
          </a:p>
        </p:txBody>
      </p:sp>
      <p:pic>
        <p:nvPicPr>
          <p:cNvPr id="3" name="Picture 2">
            <a:extLst>
              <a:ext uri="{FF2B5EF4-FFF2-40B4-BE49-F238E27FC236}">
                <a16:creationId xmlns:a16="http://schemas.microsoft.com/office/drawing/2014/main" id="{50429654-E98E-3F40-90CB-637B0BF3744E}"/>
              </a:ext>
            </a:extLst>
          </p:cNvPr>
          <p:cNvPicPr>
            <a:picLocks noChangeAspect="1"/>
          </p:cNvPicPr>
          <p:nvPr/>
        </p:nvPicPr>
        <p:blipFill>
          <a:blip r:embed="rId2"/>
          <a:stretch>
            <a:fillRect/>
          </a:stretch>
        </p:blipFill>
        <p:spPr>
          <a:xfrm>
            <a:off x="4432852" y="2192375"/>
            <a:ext cx="15008087" cy="10600381"/>
          </a:xfrm>
          <a:prstGeom prst="rect">
            <a:avLst/>
          </a:prstGeom>
        </p:spPr>
      </p:pic>
    </p:spTree>
    <p:extLst>
      <p:ext uri="{BB962C8B-B14F-4D97-AF65-F5344CB8AC3E}">
        <p14:creationId xmlns:p14="http://schemas.microsoft.com/office/powerpoint/2010/main" val="38842885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A14EE6-8FF3-E801-DEDD-375743B305BF}"/>
              </a:ext>
            </a:extLst>
          </p:cNvPr>
          <p:cNvSpPr>
            <a:spLocks noGrp="1"/>
          </p:cNvSpPr>
          <p:nvPr>
            <p:ph type="title"/>
          </p:nvPr>
        </p:nvSpPr>
        <p:spPr/>
        <p:txBody>
          <a:bodyPr/>
          <a:lstStyle/>
          <a:p>
            <a:r>
              <a:rPr lang="en-GB" dirty="0"/>
              <a:t>Updated Safety in Secondary Science documents </a:t>
            </a:r>
          </a:p>
        </p:txBody>
      </p:sp>
      <p:sp>
        <p:nvSpPr>
          <p:cNvPr id="3" name="Text Placeholder 2">
            <a:extLst>
              <a:ext uri="{FF2B5EF4-FFF2-40B4-BE49-F238E27FC236}">
                <a16:creationId xmlns:a16="http://schemas.microsoft.com/office/drawing/2014/main" id="{32B69C66-BB58-C3D1-A3C2-AFA36C82F5D6}"/>
              </a:ext>
            </a:extLst>
          </p:cNvPr>
          <p:cNvSpPr>
            <a:spLocks noGrp="1"/>
          </p:cNvSpPr>
          <p:nvPr>
            <p:ph type="body" idx="1"/>
          </p:nvPr>
        </p:nvSpPr>
        <p:spPr/>
        <p:txBody>
          <a:bodyPr/>
          <a:lstStyle/>
          <a:p>
            <a:endParaRPr lang="en-GB" dirty="0"/>
          </a:p>
        </p:txBody>
      </p:sp>
      <p:pic>
        <p:nvPicPr>
          <p:cNvPr id="5" name="Picture 4">
            <a:extLst>
              <a:ext uri="{FF2B5EF4-FFF2-40B4-BE49-F238E27FC236}">
                <a16:creationId xmlns:a16="http://schemas.microsoft.com/office/drawing/2014/main" id="{62959B61-ADF8-C808-11CE-9F35318A895D}"/>
              </a:ext>
            </a:extLst>
          </p:cNvPr>
          <p:cNvPicPr>
            <a:picLocks noChangeAspect="1"/>
          </p:cNvPicPr>
          <p:nvPr/>
        </p:nvPicPr>
        <p:blipFill>
          <a:blip r:embed="rId2"/>
          <a:stretch>
            <a:fillRect/>
          </a:stretch>
        </p:blipFill>
        <p:spPr>
          <a:xfrm>
            <a:off x="3047801" y="3231116"/>
            <a:ext cx="18286809" cy="8679235"/>
          </a:xfrm>
          <a:prstGeom prst="rect">
            <a:avLst/>
          </a:prstGeom>
        </p:spPr>
      </p:pic>
      <p:sp>
        <p:nvSpPr>
          <p:cNvPr id="6" name="Arrow: Up 5">
            <a:extLst>
              <a:ext uri="{FF2B5EF4-FFF2-40B4-BE49-F238E27FC236}">
                <a16:creationId xmlns:a16="http://schemas.microsoft.com/office/drawing/2014/main" id="{F38CCF72-F974-13DB-7315-4889D9A21682}"/>
              </a:ext>
            </a:extLst>
          </p:cNvPr>
          <p:cNvSpPr/>
          <p:nvPr/>
        </p:nvSpPr>
        <p:spPr>
          <a:xfrm>
            <a:off x="14329360" y="7343305"/>
            <a:ext cx="1087831" cy="3141579"/>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endParaRPr lang="en-GB" sz="2800" kern="0">
              <a:solidFill>
                <a:srgbClr val="FFFFFF"/>
              </a:solidFill>
              <a:latin typeface="Arial"/>
              <a:sym typeface="Arial"/>
            </a:endParaRPr>
          </a:p>
        </p:txBody>
      </p:sp>
    </p:spTree>
    <p:extLst>
      <p:ext uri="{BB962C8B-B14F-4D97-AF65-F5344CB8AC3E}">
        <p14:creationId xmlns:p14="http://schemas.microsoft.com/office/powerpoint/2010/main" val="6867573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A14EE6-8FF3-E801-DEDD-375743B305BF}"/>
              </a:ext>
            </a:extLst>
          </p:cNvPr>
          <p:cNvSpPr>
            <a:spLocks noGrp="1"/>
          </p:cNvSpPr>
          <p:nvPr>
            <p:ph type="title"/>
          </p:nvPr>
        </p:nvSpPr>
        <p:spPr>
          <a:xfrm>
            <a:off x="1219124" y="549276"/>
            <a:ext cx="21501728" cy="2286000"/>
          </a:xfrm>
        </p:spPr>
        <p:txBody>
          <a:bodyPr/>
          <a:lstStyle/>
          <a:p>
            <a:r>
              <a:rPr lang="en-GB" dirty="0"/>
              <a:t>Updated Essential Safety in Secondary Science documents </a:t>
            </a:r>
          </a:p>
        </p:txBody>
      </p:sp>
      <p:sp>
        <p:nvSpPr>
          <p:cNvPr id="3" name="Text Placeholder 2">
            <a:extLst>
              <a:ext uri="{FF2B5EF4-FFF2-40B4-BE49-F238E27FC236}">
                <a16:creationId xmlns:a16="http://schemas.microsoft.com/office/drawing/2014/main" id="{32B69C66-BB58-C3D1-A3C2-AFA36C82F5D6}"/>
              </a:ext>
            </a:extLst>
          </p:cNvPr>
          <p:cNvSpPr>
            <a:spLocks noGrp="1"/>
          </p:cNvSpPr>
          <p:nvPr>
            <p:ph type="body" idx="1"/>
          </p:nvPr>
        </p:nvSpPr>
        <p:spPr/>
        <p:txBody>
          <a:bodyPr/>
          <a:lstStyle/>
          <a:p>
            <a:endParaRPr lang="en-GB" dirty="0"/>
          </a:p>
        </p:txBody>
      </p:sp>
      <p:pic>
        <p:nvPicPr>
          <p:cNvPr id="7" name="Picture 6">
            <a:extLst>
              <a:ext uri="{FF2B5EF4-FFF2-40B4-BE49-F238E27FC236}">
                <a16:creationId xmlns:a16="http://schemas.microsoft.com/office/drawing/2014/main" id="{0F0BB250-152E-DE35-F79E-2DA31E318BC2}"/>
              </a:ext>
            </a:extLst>
          </p:cNvPr>
          <p:cNvPicPr>
            <a:picLocks noChangeAspect="1"/>
          </p:cNvPicPr>
          <p:nvPr/>
        </p:nvPicPr>
        <p:blipFill>
          <a:blip r:embed="rId2"/>
          <a:stretch>
            <a:fillRect/>
          </a:stretch>
        </p:blipFill>
        <p:spPr>
          <a:xfrm>
            <a:off x="6268120" y="3590915"/>
            <a:ext cx="10657384" cy="10569162"/>
          </a:xfrm>
          <a:prstGeom prst="rect">
            <a:avLst/>
          </a:prstGeom>
        </p:spPr>
      </p:pic>
    </p:spTree>
    <p:extLst>
      <p:ext uri="{BB962C8B-B14F-4D97-AF65-F5344CB8AC3E}">
        <p14:creationId xmlns:p14="http://schemas.microsoft.com/office/powerpoint/2010/main" val="36349382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381631-DF79-FDDA-DD67-444753B295D5}"/>
              </a:ext>
            </a:extLst>
          </p:cNvPr>
          <p:cNvSpPr>
            <a:spLocks noGrp="1"/>
          </p:cNvSpPr>
          <p:nvPr>
            <p:ph type="title"/>
          </p:nvPr>
        </p:nvSpPr>
        <p:spPr/>
        <p:txBody>
          <a:bodyPr/>
          <a:lstStyle/>
          <a:p>
            <a:r>
              <a:rPr lang="en-GB" dirty="0"/>
              <a:t>Powerful Science magazine</a:t>
            </a:r>
          </a:p>
        </p:txBody>
      </p:sp>
      <p:sp>
        <p:nvSpPr>
          <p:cNvPr id="3" name="Text Placeholder 2">
            <a:extLst>
              <a:ext uri="{FF2B5EF4-FFF2-40B4-BE49-F238E27FC236}">
                <a16:creationId xmlns:a16="http://schemas.microsoft.com/office/drawing/2014/main" id="{37148C29-5769-AA43-CFA7-21D46D6F26B8}"/>
              </a:ext>
            </a:extLst>
          </p:cNvPr>
          <p:cNvSpPr>
            <a:spLocks noGrp="1"/>
          </p:cNvSpPr>
          <p:nvPr>
            <p:ph type="body" idx="1"/>
          </p:nvPr>
        </p:nvSpPr>
        <p:spPr/>
        <p:txBody>
          <a:bodyPr/>
          <a:lstStyle/>
          <a:p>
            <a:endParaRPr lang="en-GB" dirty="0"/>
          </a:p>
        </p:txBody>
      </p:sp>
      <p:pic>
        <p:nvPicPr>
          <p:cNvPr id="5" name="Picture 4">
            <a:extLst>
              <a:ext uri="{FF2B5EF4-FFF2-40B4-BE49-F238E27FC236}">
                <a16:creationId xmlns:a16="http://schemas.microsoft.com/office/drawing/2014/main" id="{CBFADB67-77A3-A4B0-561B-257219D963E9}"/>
              </a:ext>
            </a:extLst>
          </p:cNvPr>
          <p:cNvPicPr>
            <a:picLocks noChangeAspect="1"/>
          </p:cNvPicPr>
          <p:nvPr/>
        </p:nvPicPr>
        <p:blipFill>
          <a:blip r:embed="rId2"/>
          <a:stretch>
            <a:fillRect/>
          </a:stretch>
        </p:blipFill>
        <p:spPr>
          <a:xfrm>
            <a:off x="1015344" y="2405400"/>
            <a:ext cx="7556396" cy="1049005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a:extLst>
              <a:ext uri="{FF2B5EF4-FFF2-40B4-BE49-F238E27FC236}">
                <a16:creationId xmlns:a16="http://schemas.microsoft.com/office/drawing/2014/main" id="{6976A093-C0F6-01EE-6946-FD91A0F3C153}"/>
              </a:ext>
            </a:extLst>
          </p:cNvPr>
          <p:cNvPicPr>
            <a:picLocks noChangeAspect="1"/>
          </p:cNvPicPr>
          <p:nvPr/>
        </p:nvPicPr>
        <p:blipFill>
          <a:blip r:embed="rId3"/>
          <a:stretch>
            <a:fillRect/>
          </a:stretch>
        </p:blipFill>
        <p:spPr>
          <a:xfrm>
            <a:off x="11800661" y="3124346"/>
            <a:ext cx="7518296" cy="1056625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a:extLst>
              <a:ext uri="{FF2B5EF4-FFF2-40B4-BE49-F238E27FC236}">
                <a16:creationId xmlns:a16="http://schemas.microsoft.com/office/drawing/2014/main" id="{DCCDB289-B4D6-8B26-84A1-3D2D39747ED9}"/>
              </a:ext>
            </a:extLst>
          </p:cNvPr>
          <p:cNvPicPr>
            <a:picLocks noChangeAspect="1"/>
          </p:cNvPicPr>
          <p:nvPr/>
        </p:nvPicPr>
        <p:blipFill>
          <a:blip r:embed="rId4"/>
          <a:stretch>
            <a:fillRect/>
          </a:stretch>
        </p:blipFill>
        <p:spPr>
          <a:xfrm>
            <a:off x="16876816" y="1987413"/>
            <a:ext cx="7505597" cy="1070595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a:extLst>
              <a:ext uri="{FF2B5EF4-FFF2-40B4-BE49-F238E27FC236}">
                <a16:creationId xmlns:a16="http://schemas.microsoft.com/office/drawing/2014/main" id="{A33B3865-0B79-E012-AA17-39401CF6974B}"/>
              </a:ext>
            </a:extLst>
          </p:cNvPr>
          <p:cNvPicPr>
            <a:picLocks noChangeAspect="1"/>
          </p:cNvPicPr>
          <p:nvPr/>
        </p:nvPicPr>
        <p:blipFill>
          <a:blip r:embed="rId5"/>
          <a:stretch>
            <a:fillRect/>
          </a:stretch>
        </p:blipFill>
        <p:spPr>
          <a:xfrm>
            <a:off x="3858581" y="3124346"/>
            <a:ext cx="7518296" cy="10591654"/>
          </a:xfrm>
          <a:prstGeom prst="rect">
            <a:avLst/>
          </a:prstGeom>
        </p:spPr>
      </p:pic>
    </p:spTree>
    <p:extLst>
      <p:ext uri="{BB962C8B-B14F-4D97-AF65-F5344CB8AC3E}">
        <p14:creationId xmlns:p14="http://schemas.microsoft.com/office/powerpoint/2010/main" val="6555000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381631-DF79-FDDA-DD67-444753B295D5}"/>
              </a:ext>
            </a:extLst>
          </p:cNvPr>
          <p:cNvSpPr>
            <a:spLocks noGrp="1"/>
          </p:cNvSpPr>
          <p:nvPr>
            <p:ph type="title"/>
          </p:nvPr>
        </p:nvSpPr>
        <p:spPr/>
        <p:txBody>
          <a:bodyPr/>
          <a:lstStyle/>
          <a:p>
            <a:r>
              <a:rPr lang="en-GB" dirty="0"/>
              <a:t>Powerful Science magazine</a:t>
            </a:r>
          </a:p>
        </p:txBody>
      </p:sp>
      <p:sp>
        <p:nvSpPr>
          <p:cNvPr id="3" name="Text Placeholder 2">
            <a:extLst>
              <a:ext uri="{FF2B5EF4-FFF2-40B4-BE49-F238E27FC236}">
                <a16:creationId xmlns:a16="http://schemas.microsoft.com/office/drawing/2014/main" id="{37148C29-5769-AA43-CFA7-21D46D6F26B8}"/>
              </a:ext>
            </a:extLst>
          </p:cNvPr>
          <p:cNvSpPr>
            <a:spLocks noGrp="1"/>
          </p:cNvSpPr>
          <p:nvPr>
            <p:ph type="body" idx="1"/>
          </p:nvPr>
        </p:nvSpPr>
        <p:spPr>
          <a:xfrm>
            <a:off x="8090934" y="4022931"/>
            <a:ext cx="8350976" cy="8064373"/>
          </a:xfrm>
        </p:spPr>
        <p:txBody>
          <a:bodyPr>
            <a:normAutofit fontScale="92500"/>
          </a:bodyPr>
          <a:lstStyle/>
          <a:p>
            <a:r>
              <a:rPr lang="en-GB" dirty="0"/>
              <a:t>Spring edition out now</a:t>
            </a:r>
          </a:p>
          <a:p>
            <a:endParaRPr lang="en-GB" dirty="0"/>
          </a:p>
          <a:p>
            <a:r>
              <a:rPr lang="en-GB" dirty="0"/>
              <a:t>Secondary articles include: </a:t>
            </a:r>
          </a:p>
          <a:p>
            <a:r>
              <a:rPr lang="en-GB" i="1" dirty="0"/>
              <a:t>High quality use of exam questions in lessons at Swanmore College</a:t>
            </a:r>
          </a:p>
          <a:p>
            <a:r>
              <a:rPr lang="en-GB" i="1" dirty="0"/>
              <a:t>KS3 assessment</a:t>
            </a:r>
          </a:p>
          <a:p>
            <a:r>
              <a:rPr lang="en-GB" i="1" dirty="0"/>
              <a:t>AI tools</a:t>
            </a:r>
          </a:p>
        </p:txBody>
      </p:sp>
      <p:pic>
        <p:nvPicPr>
          <p:cNvPr id="6" name="Picture 5">
            <a:extLst>
              <a:ext uri="{FF2B5EF4-FFF2-40B4-BE49-F238E27FC236}">
                <a16:creationId xmlns:a16="http://schemas.microsoft.com/office/drawing/2014/main" id="{51AF928E-002E-27C0-C413-C8DE901FAB4A}"/>
              </a:ext>
            </a:extLst>
          </p:cNvPr>
          <p:cNvPicPr>
            <a:picLocks noChangeAspect="1"/>
          </p:cNvPicPr>
          <p:nvPr/>
        </p:nvPicPr>
        <p:blipFill>
          <a:blip r:embed="rId2"/>
          <a:stretch>
            <a:fillRect/>
          </a:stretch>
        </p:blipFill>
        <p:spPr>
          <a:xfrm>
            <a:off x="1081341" y="2694335"/>
            <a:ext cx="7141663" cy="9928361"/>
          </a:xfrm>
          <a:prstGeom prst="rect">
            <a:avLst/>
          </a:prstGeom>
        </p:spPr>
      </p:pic>
      <p:graphicFrame>
        <p:nvGraphicFramePr>
          <p:cNvPr id="5" name="Table 4">
            <a:extLst>
              <a:ext uri="{FF2B5EF4-FFF2-40B4-BE49-F238E27FC236}">
                <a16:creationId xmlns:a16="http://schemas.microsoft.com/office/drawing/2014/main" id="{6342577A-19B0-C8ED-50BE-094D36DA22D5}"/>
              </a:ext>
            </a:extLst>
          </p:cNvPr>
          <p:cNvGraphicFramePr>
            <a:graphicFrameLocks noGrp="1"/>
          </p:cNvGraphicFramePr>
          <p:nvPr>
            <p:extLst>
              <p:ext uri="{D42A27DB-BD31-4B8C-83A1-F6EECF244321}">
                <p14:modId xmlns:p14="http://schemas.microsoft.com/office/powerpoint/2010/main" val="2447835335"/>
              </p:ext>
            </p:extLst>
          </p:nvPr>
        </p:nvGraphicFramePr>
        <p:xfrm>
          <a:off x="16309840" y="812449"/>
          <a:ext cx="6853449" cy="12462510"/>
        </p:xfrm>
        <a:graphic>
          <a:graphicData uri="http://schemas.openxmlformats.org/drawingml/2006/table">
            <a:tbl>
              <a:tblPr firstRow="1" firstCol="1" bandRow="1">
                <a:tableStyleId>{5C22544A-7EE6-4342-B048-85BDC9FD1C3A}</a:tableStyleId>
              </a:tblPr>
              <a:tblGrid>
                <a:gridCol w="6853449">
                  <a:extLst>
                    <a:ext uri="{9D8B030D-6E8A-4147-A177-3AD203B41FA5}">
                      <a16:colId xmlns:a16="http://schemas.microsoft.com/office/drawing/2014/main" val="90592729"/>
                    </a:ext>
                  </a:extLst>
                </a:gridCol>
              </a:tblGrid>
              <a:tr h="375235">
                <a:tc>
                  <a:txBody>
                    <a:bodyPr/>
                    <a:lstStyle/>
                    <a:p>
                      <a:r>
                        <a:rPr lang="en-GB" sz="2800">
                          <a:effectLst/>
                        </a:rPr>
                        <a:t>Rowhill School</a:t>
                      </a:r>
                      <a:endParaRPr lang="en-GB" sz="2800">
                        <a:effectLst/>
                        <a:latin typeface="Calibri" panose="020F0502020204030204" pitchFamily="34" charset="0"/>
                        <a:ea typeface="Calibri" panose="020F0502020204030204" pitchFamily="34" charset="0"/>
                      </a:endParaRPr>
                    </a:p>
                  </a:txBody>
                  <a:tcPr marL="68580" marR="68580" marT="9525" marB="9525" anchor="b"/>
                </a:tc>
                <a:extLst>
                  <a:ext uri="{0D108BD9-81ED-4DB2-BD59-A6C34878D82A}">
                    <a16:rowId xmlns:a16="http://schemas.microsoft.com/office/drawing/2014/main" val="3345633587"/>
                  </a:ext>
                </a:extLst>
              </a:tr>
              <a:tr h="375235">
                <a:tc>
                  <a:txBody>
                    <a:bodyPr/>
                    <a:lstStyle/>
                    <a:p>
                      <a:r>
                        <a:rPr lang="en-GB" sz="2800">
                          <a:effectLst/>
                        </a:rPr>
                        <a:t>Greenwood School</a:t>
                      </a:r>
                      <a:endParaRPr lang="en-GB" sz="2800">
                        <a:effectLst/>
                        <a:latin typeface="Calibri" panose="020F0502020204030204" pitchFamily="34" charset="0"/>
                        <a:ea typeface="Calibri" panose="020F0502020204030204" pitchFamily="34" charset="0"/>
                      </a:endParaRPr>
                    </a:p>
                  </a:txBody>
                  <a:tcPr marL="68580" marR="68580" marT="9525" marB="9525" anchor="b"/>
                </a:tc>
                <a:extLst>
                  <a:ext uri="{0D108BD9-81ED-4DB2-BD59-A6C34878D82A}">
                    <a16:rowId xmlns:a16="http://schemas.microsoft.com/office/drawing/2014/main" val="2716462325"/>
                  </a:ext>
                </a:extLst>
              </a:tr>
              <a:tr h="375235">
                <a:tc>
                  <a:txBody>
                    <a:bodyPr/>
                    <a:lstStyle/>
                    <a:p>
                      <a:r>
                        <a:rPr lang="en-GB" sz="2800">
                          <a:effectLst/>
                        </a:rPr>
                        <a:t>Alderwood School</a:t>
                      </a:r>
                      <a:endParaRPr lang="en-GB" sz="2800">
                        <a:effectLst/>
                        <a:latin typeface="Calibri" panose="020F0502020204030204" pitchFamily="34" charset="0"/>
                        <a:ea typeface="Calibri" panose="020F0502020204030204" pitchFamily="34" charset="0"/>
                      </a:endParaRPr>
                    </a:p>
                  </a:txBody>
                  <a:tcPr marL="68580" marR="68580" marT="9525" marB="9525" anchor="b"/>
                </a:tc>
                <a:extLst>
                  <a:ext uri="{0D108BD9-81ED-4DB2-BD59-A6C34878D82A}">
                    <a16:rowId xmlns:a16="http://schemas.microsoft.com/office/drawing/2014/main" val="1393657265"/>
                  </a:ext>
                </a:extLst>
              </a:tr>
              <a:tr h="375235">
                <a:tc>
                  <a:txBody>
                    <a:bodyPr/>
                    <a:lstStyle/>
                    <a:p>
                      <a:r>
                        <a:rPr lang="en-GB" sz="2800">
                          <a:effectLst/>
                        </a:rPr>
                        <a:t>The Westgate School</a:t>
                      </a:r>
                      <a:endParaRPr lang="en-GB" sz="2800">
                        <a:effectLst/>
                        <a:latin typeface="Calibri" panose="020F0502020204030204" pitchFamily="34" charset="0"/>
                        <a:ea typeface="Calibri" panose="020F0502020204030204" pitchFamily="34" charset="0"/>
                      </a:endParaRPr>
                    </a:p>
                  </a:txBody>
                  <a:tcPr marL="68580" marR="68580" marT="9525" marB="9525" anchor="b"/>
                </a:tc>
                <a:extLst>
                  <a:ext uri="{0D108BD9-81ED-4DB2-BD59-A6C34878D82A}">
                    <a16:rowId xmlns:a16="http://schemas.microsoft.com/office/drawing/2014/main" val="2017106827"/>
                  </a:ext>
                </a:extLst>
              </a:tr>
              <a:tr h="375235">
                <a:tc>
                  <a:txBody>
                    <a:bodyPr/>
                    <a:lstStyle/>
                    <a:p>
                      <a:r>
                        <a:rPr lang="en-GB" sz="2800">
                          <a:effectLst/>
                        </a:rPr>
                        <a:t>The Toynbee School</a:t>
                      </a:r>
                      <a:endParaRPr lang="en-GB" sz="2800">
                        <a:effectLst/>
                        <a:latin typeface="Calibri" panose="020F0502020204030204" pitchFamily="34" charset="0"/>
                        <a:ea typeface="Calibri" panose="020F0502020204030204" pitchFamily="34" charset="0"/>
                      </a:endParaRPr>
                    </a:p>
                  </a:txBody>
                  <a:tcPr marL="68580" marR="68580" marT="9525" marB="9525" anchor="b"/>
                </a:tc>
                <a:extLst>
                  <a:ext uri="{0D108BD9-81ED-4DB2-BD59-A6C34878D82A}">
                    <a16:rowId xmlns:a16="http://schemas.microsoft.com/office/drawing/2014/main" val="33049948"/>
                  </a:ext>
                </a:extLst>
              </a:tr>
              <a:tr h="375235">
                <a:tc>
                  <a:txBody>
                    <a:bodyPr/>
                    <a:lstStyle/>
                    <a:p>
                      <a:r>
                        <a:rPr lang="en-GB" sz="2800">
                          <a:effectLst/>
                        </a:rPr>
                        <a:t>The Hamble School</a:t>
                      </a:r>
                      <a:endParaRPr lang="en-GB" sz="2800">
                        <a:effectLst/>
                        <a:latin typeface="Calibri" panose="020F0502020204030204" pitchFamily="34" charset="0"/>
                        <a:ea typeface="Calibri" panose="020F0502020204030204" pitchFamily="34" charset="0"/>
                      </a:endParaRPr>
                    </a:p>
                  </a:txBody>
                  <a:tcPr marL="68580" marR="68580" marT="9525" marB="9525" anchor="b"/>
                </a:tc>
                <a:extLst>
                  <a:ext uri="{0D108BD9-81ED-4DB2-BD59-A6C34878D82A}">
                    <a16:rowId xmlns:a16="http://schemas.microsoft.com/office/drawing/2014/main" val="2005863612"/>
                  </a:ext>
                </a:extLst>
              </a:tr>
              <a:tr h="375235">
                <a:tc>
                  <a:txBody>
                    <a:bodyPr/>
                    <a:lstStyle/>
                    <a:p>
                      <a:r>
                        <a:rPr lang="en-GB" sz="2800">
                          <a:effectLst/>
                        </a:rPr>
                        <a:t>The Hayling College</a:t>
                      </a:r>
                      <a:endParaRPr lang="en-GB" sz="2800">
                        <a:effectLst/>
                        <a:latin typeface="Calibri" panose="020F0502020204030204" pitchFamily="34" charset="0"/>
                        <a:ea typeface="Calibri" panose="020F0502020204030204" pitchFamily="34" charset="0"/>
                      </a:endParaRPr>
                    </a:p>
                  </a:txBody>
                  <a:tcPr marL="68580" marR="68580" marT="9525" marB="9525" anchor="b"/>
                </a:tc>
                <a:extLst>
                  <a:ext uri="{0D108BD9-81ED-4DB2-BD59-A6C34878D82A}">
                    <a16:rowId xmlns:a16="http://schemas.microsoft.com/office/drawing/2014/main" val="1747344434"/>
                  </a:ext>
                </a:extLst>
              </a:tr>
              <a:tr h="375235">
                <a:tc>
                  <a:txBody>
                    <a:bodyPr/>
                    <a:lstStyle/>
                    <a:p>
                      <a:r>
                        <a:rPr lang="en-GB" sz="2800">
                          <a:effectLst/>
                        </a:rPr>
                        <a:t>Swanmore College of Technology</a:t>
                      </a:r>
                      <a:endParaRPr lang="en-GB" sz="2800">
                        <a:effectLst/>
                        <a:latin typeface="Calibri" panose="020F0502020204030204" pitchFamily="34" charset="0"/>
                        <a:ea typeface="Calibri" panose="020F0502020204030204" pitchFamily="34" charset="0"/>
                      </a:endParaRPr>
                    </a:p>
                  </a:txBody>
                  <a:tcPr marL="68580" marR="68580" marT="9525" marB="9525" anchor="b"/>
                </a:tc>
                <a:extLst>
                  <a:ext uri="{0D108BD9-81ED-4DB2-BD59-A6C34878D82A}">
                    <a16:rowId xmlns:a16="http://schemas.microsoft.com/office/drawing/2014/main" val="3522635732"/>
                  </a:ext>
                </a:extLst>
              </a:tr>
              <a:tr h="375235">
                <a:tc>
                  <a:txBody>
                    <a:bodyPr/>
                    <a:lstStyle/>
                    <a:p>
                      <a:r>
                        <a:rPr lang="en-GB" sz="2800">
                          <a:effectLst/>
                        </a:rPr>
                        <a:t>Aldworth Science College</a:t>
                      </a:r>
                      <a:endParaRPr lang="en-GB" sz="2800">
                        <a:effectLst/>
                        <a:latin typeface="Calibri" panose="020F0502020204030204" pitchFamily="34" charset="0"/>
                        <a:ea typeface="Calibri" panose="020F0502020204030204" pitchFamily="34" charset="0"/>
                      </a:endParaRPr>
                    </a:p>
                  </a:txBody>
                  <a:tcPr marL="68580" marR="68580" marT="9525" marB="9525" anchor="b"/>
                </a:tc>
                <a:extLst>
                  <a:ext uri="{0D108BD9-81ED-4DB2-BD59-A6C34878D82A}">
                    <a16:rowId xmlns:a16="http://schemas.microsoft.com/office/drawing/2014/main" val="3017220218"/>
                  </a:ext>
                </a:extLst>
              </a:tr>
              <a:tr h="375235">
                <a:tc>
                  <a:txBody>
                    <a:bodyPr/>
                    <a:lstStyle/>
                    <a:p>
                      <a:r>
                        <a:rPr lang="en-GB" sz="2800">
                          <a:effectLst/>
                        </a:rPr>
                        <a:t>Crookhorn College</a:t>
                      </a:r>
                      <a:endParaRPr lang="en-GB" sz="2800">
                        <a:effectLst/>
                        <a:latin typeface="Calibri" panose="020F0502020204030204" pitchFamily="34" charset="0"/>
                        <a:ea typeface="Calibri" panose="020F0502020204030204" pitchFamily="34" charset="0"/>
                      </a:endParaRPr>
                    </a:p>
                  </a:txBody>
                  <a:tcPr marL="68580" marR="68580" marT="9525" marB="9525" anchor="b"/>
                </a:tc>
                <a:extLst>
                  <a:ext uri="{0D108BD9-81ED-4DB2-BD59-A6C34878D82A}">
                    <a16:rowId xmlns:a16="http://schemas.microsoft.com/office/drawing/2014/main" val="3736090635"/>
                  </a:ext>
                </a:extLst>
              </a:tr>
              <a:tr h="375235">
                <a:tc>
                  <a:txBody>
                    <a:bodyPr/>
                    <a:lstStyle/>
                    <a:p>
                      <a:r>
                        <a:rPr lang="en-GB" sz="2800">
                          <a:effectLst/>
                        </a:rPr>
                        <a:t>Horndean Technology College</a:t>
                      </a:r>
                      <a:endParaRPr lang="en-GB" sz="2800">
                        <a:effectLst/>
                        <a:latin typeface="Calibri" panose="020F0502020204030204" pitchFamily="34" charset="0"/>
                        <a:ea typeface="Calibri" panose="020F0502020204030204" pitchFamily="34" charset="0"/>
                      </a:endParaRPr>
                    </a:p>
                  </a:txBody>
                  <a:tcPr marL="68580" marR="68580" marT="9525" marB="9525" anchor="b"/>
                </a:tc>
                <a:extLst>
                  <a:ext uri="{0D108BD9-81ED-4DB2-BD59-A6C34878D82A}">
                    <a16:rowId xmlns:a16="http://schemas.microsoft.com/office/drawing/2014/main" val="481422289"/>
                  </a:ext>
                </a:extLst>
              </a:tr>
              <a:tr h="375235">
                <a:tc>
                  <a:txBody>
                    <a:bodyPr/>
                    <a:lstStyle/>
                    <a:p>
                      <a:r>
                        <a:rPr lang="en-GB" sz="2800">
                          <a:effectLst/>
                        </a:rPr>
                        <a:t>Henry Beaufort School</a:t>
                      </a:r>
                      <a:endParaRPr lang="en-GB" sz="2800">
                        <a:effectLst/>
                        <a:latin typeface="Calibri" panose="020F0502020204030204" pitchFamily="34" charset="0"/>
                        <a:ea typeface="Calibri" panose="020F0502020204030204" pitchFamily="34" charset="0"/>
                      </a:endParaRPr>
                    </a:p>
                  </a:txBody>
                  <a:tcPr marL="68580" marR="68580" marT="9525" marB="9525" anchor="b"/>
                </a:tc>
                <a:extLst>
                  <a:ext uri="{0D108BD9-81ED-4DB2-BD59-A6C34878D82A}">
                    <a16:rowId xmlns:a16="http://schemas.microsoft.com/office/drawing/2014/main" val="3130030839"/>
                  </a:ext>
                </a:extLst>
              </a:tr>
              <a:tr h="375235">
                <a:tc>
                  <a:txBody>
                    <a:bodyPr/>
                    <a:lstStyle/>
                    <a:p>
                      <a:r>
                        <a:rPr lang="en-GB" sz="2800">
                          <a:effectLst/>
                        </a:rPr>
                        <a:t>The Vyne Community School</a:t>
                      </a:r>
                      <a:endParaRPr lang="en-GB" sz="2800">
                        <a:effectLst/>
                        <a:latin typeface="Calibri" panose="020F0502020204030204" pitchFamily="34" charset="0"/>
                        <a:ea typeface="Calibri" panose="020F0502020204030204" pitchFamily="34" charset="0"/>
                      </a:endParaRPr>
                    </a:p>
                  </a:txBody>
                  <a:tcPr marL="68580" marR="68580" marT="9525" marB="9525" anchor="b"/>
                </a:tc>
                <a:extLst>
                  <a:ext uri="{0D108BD9-81ED-4DB2-BD59-A6C34878D82A}">
                    <a16:rowId xmlns:a16="http://schemas.microsoft.com/office/drawing/2014/main" val="961317851"/>
                  </a:ext>
                </a:extLst>
              </a:tr>
              <a:tr h="375235">
                <a:tc>
                  <a:txBody>
                    <a:bodyPr/>
                    <a:lstStyle/>
                    <a:p>
                      <a:r>
                        <a:rPr lang="en-GB" sz="2800">
                          <a:effectLst/>
                        </a:rPr>
                        <a:t>Crestwood Community School</a:t>
                      </a:r>
                      <a:endParaRPr lang="en-GB" sz="2800">
                        <a:effectLst/>
                        <a:latin typeface="Calibri" panose="020F0502020204030204" pitchFamily="34" charset="0"/>
                        <a:ea typeface="Calibri" panose="020F0502020204030204" pitchFamily="34" charset="0"/>
                      </a:endParaRPr>
                    </a:p>
                  </a:txBody>
                  <a:tcPr marL="68580" marR="68580" marT="9525" marB="9525" anchor="b"/>
                </a:tc>
                <a:extLst>
                  <a:ext uri="{0D108BD9-81ED-4DB2-BD59-A6C34878D82A}">
                    <a16:rowId xmlns:a16="http://schemas.microsoft.com/office/drawing/2014/main" val="3355606055"/>
                  </a:ext>
                </a:extLst>
              </a:tr>
              <a:tr h="375235">
                <a:tc>
                  <a:txBody>
                    <a:bodyPr/>
                    <a:lstStyle/>
                    <a:p>
                      <a:r>
                        <a:rPr lang="en-GB" sz="2800">
                          <a:effectLst/>
                        </a:rPr>
                        <a:t>The Wavell School</a:t>
                      </a:r>
                      <a:endParaRPr lang="en-GB" sz="2800">
                        <a:effectLst/>
                        <a:latin typeface="Calibri" panose="020F0502020204030204" pitchFamily="34" charset="0"/>
                        <a:ea typeface="Calibri" panose="020F0502020204030204" pitchFamily="34" charset="0"/>
                      </a:endParaRPr>
                    </a:p>
                  </a:txBody>
                  <a:tcPr marL="68580" marR="68580" marT="9525" marB="9525" anchor="b"/>
                </a:tc>
                <a:extLst>
                  <a:ext uri="{0D108BD9-81ED-4DB2-BD59-A6C34878D82A}">
                    <a16:rowId xmlns:a16="http://schemas.microsoft.com/office/drawing/2014/main" val="3728901377"/>
                  </a:ext>
                </a:extLst>
              </a:tr>
              <a:tr h="375235">
                <a:tc>
                  <a:txBody>
                    <a:bodyPr/>
                    <a:lstStyle/>
                    <a:p>
                      <a:r>
                        <a:rPr lang="en-GB" sz="2800">
                          <a:effectLst/>
                        </a:rPr>
                        <a:t>The Henry Cort Community College</a:t>
                      </a:r>
                      <a:endParaRPr lang="en-GB" sz="2800">
                        <a:effectLst/>
                        <a:latin typeface="Calibri" panose="020F0502020204030204" pitchFamily="34" charset="0"/>
                        <a:ea typeface="Calibri" panose="020F0502020204030204" pitchFamily="34" charset="0"/>
                      </a:endParaRPr>
                    </a:p>
                  </a:txBody>
                  <a:tcPr marL="68580" marR="68580" marT="9525" marB="9525" anchor="b"/>
                </a:tc>
                <a:extLst>
                  <a:ext uri="{0D108BD9-81ED-4DB2-BD59-A6C34878D82A}">
                    <a16:rowId xmlns:a16="http://schemas.microsoft.com/office/drawing/2014/main" val="1463201460"/>
                  </a:ext>
                </a:extLst>
              </a:tr>
              <a:tr h="375235">
                <a:tc>
                  <a:txBody>
                    <a:bodyPr/>
                    <a:lstStyle/>
                    <a:p>
                      <a:r>
                        <a:rPr lang="en-GB" sz="2800">
                          <a:effectLst/>
                        </a:rPr>
                        <a:t>Kings' School</a:t>
                      </a:r>
                      <a:endParaRPr lang="en-GB" sz="2800">
                        <a:effectLst/>
                        <a:latin typeface="Calibri" panose="020F0502020204030204" pitchFamily="34" charset="0"/>
                        <a:ea typeface="Calibri" panose="020F0502020204030204" pitchFamily="34" charset="0"/>
                      </a:endParaRPr>
                    </a:p>
                  </a:txBody>
                  <a:tcPr marL="68580" marR="68580" marT="9525" marB="9525" anchor="b"/>
                </a:tc>
                <a:extLst>
                  <a:ext uri="{0D108BD9-81ED-4DB2-BD59-A6C34878D82A}">
                    <a16:rowId xmlns:a16="http://schemas.microsoft.com/office/drawing/2014/main" val="167670289"/>
                  </a:ext>
                </a:extLst>
              </a:tr>
              <a:tr h="375235">
                <a:tc>
                  <a:txBody>
                    <a:bodyPr/>
                    <a:lstStyle/>
                    <a:p>
                      <a:r>
                        <a:rPr lang="en-GB" sz="2800">
                          <a:effectLst/>
                        </a:rPr>
                        <a:t>Park Community School</a:t>
                      </a:r>
                      <a:endParaRPr lang="en-GB" sz="2800">
                        <a:effectLst/>
                        <a:latin typeface="Calibri" panose="020F0502020204030204" pitchFamily="34" charset="0"/>
                        <a:ea typeface="Calibri" panose="020F0502020204030204" pitchFamily="34" charset="0"/>
                      </a:endParaRPr>
                    </a:p>
                  </a:txBody>
                  <a:tcPr marL="68580" marR="68580" marT="9525" marB="9525" anchor="b"/>
                </a:tc>
                <a:extLst>
                  <a:ext uri="{0D108BD9-81ED-4DB2-BD59-A6C34878D82A}">
                    <a16:rowId xmlns:a16="http://schemas.microsoft.com/office/drawing/2014/main" val="3263842113"/>
                  </a:ext>
                </a:extLst>
              </a:tr>
              <a:tr h="375235">
                <a:tc>
                  <a:txBody>
                    <a:bodyPr/>
                    <a:lstStyle/>
                    <a:p>
                      <a:r>
                        <a:rPr lang="en-GB" sz="2800">
                          <a:effectLst/>
                        </a:rPr>
                        <a:t>Warblington School</a:t>
                      </a:r>
                      <a:endParaRPr lang="en-GB" sz="2800">
                        <a:effectLst/>
                        <a:latin typeface="Calibri" panose="020F0502020204030204" pitchFamily="34" charset="0"/>
                        <a:ea typeface="Calibri" panose="020F0502020204030204" pitchFamily="34" charset="0"/>
                      </a:endParaRPr>
                    </a:p>
                  </a:txBody>
                  <a:tcPr marL="68580" marR="68580" marT="9525" marB="9525" anchor="b"/>
                </a:tc>
                <a:extLst>
                  <a:ext uri="{0D108BD9-81ED-4DB2-BD59-A6C34878D82A}">
                    <a16:rowId xmlns:a16="http://schemas.microsoft.com/office/drawing/2014/main" val="730701562"/>
                  </a:ext>
                </a:extLst>
              </a:tr>
              <a:tr h="375235">
                <a:tc>
                  <a:txBody>
                    <a:bodyPr/>
                    <a:lstStyle/>
                    <a:p>
                      <a:r>
                        <a:rPr lang="en-GB" sz="2800">
                          <a:effectLst/>
                        </a:rPr>
                        <a:t>Testbourne Community School</a:t>
                      </a:r>
                      <a:endParaRPr lang="en-GB" sz="2800">
                        <a:effectLst/>
                        <a:latin typeface="Calibri" panose="020F0502020204030204" pitchFamily="34" charset="0"/>
                        <a:ea typeface="Calibri" panose="020F0502020204030204" pitchFamily="34" charset="0"/>
                      </a:endParaRPr>
                    </a:p>
                  </a:txBody>
                  <a:tcPr marL="68580" marR="68580" marT="9525" marB="9525" anchor="b"/>
                </a:tc>
                <a:extLst>
                  <a:ext uri="{0D108BD9-81ED-4DB2-BD59-A6C34878D82A}">
                    <a16:rowId xmlns:a16="http://schemas.microsoft.com/office/drawing/2014/main" val="2311532380"/>
                  </a:ext>
                </a:extLst>
              </a:tr>
              <a:tr h="383573">
                <a:tc>
                  <a:txBody>
                    <a:bodyPr/>
                    <a:lstStyle/>
                    <a:p>
                      <a:r>
                        <a:rPr lang="en-GB" sz="2800">
                          <a:effectLst/>
                        </a:rPr>
                        <a:t>Applemore College</a:t>
                      </a:r>
                      <a:endParaRPr lang="en-GB" sz="2800">
                        <a:effectLst/>
                        <a:latin typeface="Calibri" panose="020F0502020204030204" pitchFamily="34" charset="0"/>
                        <a:ea typeface="Calibri" panose="020F0502020204030204" pitchFamily="34" charset="0"/>
                      </a:endParaRPr>
                    </a:p>
                  </a:txBody>
                  <a:tcPr marL="68580" marR="68580" marT="9525" marB="9525" anchor="b"/>
                </a:tc>
                <a:extLst>
                  <a:ext uri="{0D108BD9-81ED-4DB2-BD59-A6C34878D82A}">
                    <a16:rowId xmlns:a16="http://schemas.microsoft.com/office/drawing/2014/main" val="3829391866"/>
                  </a:ext>
                </a:extLst>
              </a:tr>
              <a:tr h="375235">
                <a:tc>
                  <a:txBody>
                    <a:bodyPr/>
                    <a:lstStyle/>
                    <a:p>
                      <a:r>
                        <a:rPr lang="en-GB" sz="2800">
                          <a:effectLst/>
                        </a:rPr>
                        <a:t>Osborne School</a:t>
                      </a:r>
                      <a:endParaRPr lang="en-GB" sz="2800">
                        <a:effectLst/>
                        <a:latin typeface="Calibri" panose="020F0502020204030204" pitchFamily="34" charset="0"/>
                        <a:ea typeface="Calibri" panose="020F0502020204030204" pitchFamily="34" charset="0"/>
                      </a:endParaRPr>
                    </a:p>
                  </a:txBody>
                  <a:tcPr marL="68580" marR="68580" marT="9525" marB="9525" anchor="b"/>
                </a:tc>
                <a:extLst>
                  <a:ext uri="{0D108BD9-81ED-4DB2-BD59-A6C34878D82A}">
                    <a16:rowId xmlns:a16="http://schemas.microsoft.com/office/drawing/2014/main" val="894860705"/>
                  </a:ext>
                </a:extLst>
              </a:tr>
              <a:tr h="375235">
                <a:tc>
                  <a:txBody>
                    <a:bodyPr/>
                    <a:lstStyle/>
                    <a:p>
                      <a:r>
                        <a:rPr lang="en-GB" sz="2800">
                          <a:effectLst/>
                        </a:rPr>
                        <a:t>Prospect School</a:t>
                      </a:r>
                      <a:endParaRPr lang="en-GB" sz="2800">
                        <a:effectLst/>
                        <a:latin typeface="Calibri" panose="020F0502020204030204" pitchFamily="34" charset="0"/>
                        <a:ea typeface="Calibri" panose="020F0502020204030204" pitchFamily="34" charset="0"/>
                      </a:endParaRPr>
                    </a:p>
                  </a:txBody>
                  <a:tcPr marL="68580" marR="68580" marT="9525" marB="9525" anchor="b"/>
                </a:tc>
                <a:extLst>
                  <a:ext uri="{0D108BD9-81ED-4DB2-BD59-A6C34878D82A}">
                    <a16:rowId xmlns:a16="http://schemas.microsoft.com/office/drawing/2014/main" val="2478669024"/>
                  </a:ext>
                </a:extLst>
              </a:tr>
              <a:tr h="375235">
                <a:tc>
                  <a:txBody>
                    <a:bodyPr/>
                    <a:lstStyle/>
                    <a:p>
                      <a:r>
                        <a:rPr lang="en-GB" sz="2800">
                          <a:effectLst/>
                        </a:rPr>
                        <a:t>Oak Lodge School</a:t>
                      </a:r>
                      <a:endParaRPr lang="en-GB" sz="2800">
                        <a:effectLst/>
                        <a:latin typeface="Calibri" panose="020F0502020204030204" pitchFamily="34" charset="0"/>
                        <a:ea typeface="Calibri" panose="020F0502020204030204" pitchFamily="34" charset="0"/>
                      </a:endParaRPr>
                    </a:p>
                  </a:txBody>
                  <a:tcPr marL="68580" marR="68580" marT="9525" marB="9525" anchor="b"/>
                </a:tc>
                <a:extLst>
                  <a:ext uri="{0D108BD9-81ED-4DB2-BD59-A6C34878D82A}">
                    <a16:rowId xmlns:a16="http://schemas.microsoft.com/office/drawing/2014/main" val="2999361120"/>
                  </a:ext>
                </a:extLst>
              </a:tr>
              <a:tr h="375235">
                <a:tc>
                  <a:txBody>
                    <a:bodyPr/>
                    <a:lstStyle/>
                    <a:p>
                      <a:r>
                        <a:rPr lang="en-GB" sz="2800">
                          <a:effectLst/>
                        </a:rPr>
                        <a:t>The Mark Way School</a:t>
                      </a:r>
                      <a:endParaRPr lang="en-GB" sz="2800">
                        <a:effectLst/>
                        <a:latin typeface="Calibri" panose="020F0502020204030204" pitchFamily="34" charset="0"/>
                        <a:ea typeface="Calibri" panose="020F0502020204030204" pitchFamily="34" charset="0"/>
                      </a:endParaRPr>
                    </a:p>
                  </a:txBody>
                  <a:tcPr marL="68580" marR="68580" marT="9525" marB="9525" anchor="b"/>
                </a:tc>
                <a:extLst>
                  <a:ext uri="{0D108BD9-81ED-4DB2-BD59-A6C34878D82A}">
                    <a16:rowId xmlns:a16="http://schemas.microsoft.com/office/drawing/2014/main" val="504390075"/>
                  </a:ext>
                </a:extLst>
              </a:tr>
              <a:tr h="375235">
                <a:tc>
                  <a:txBody>
                    <a:bodyPr/>
                    <a:lstStyle/>
                    <a:p>
                      <a:r>
                        <a:rPr lang="en-GB" sz="2800">
                          <a:effectLst/>
                        </a:rPr>
                        <a:t>Hollywater School</a:t>
                      </a:r>
                      <a:endParaRPr lang="en-GB" sz="2800">
                        <a:effectLst/>
                        <a:latin typeface="Calibri" panose="020F0502020204030204" pitchFamily="34" charset="0"/>
                        <a:ea typeface="Calibri" panose="020F0502020204030204" pitchFamily="34" charset="0"/>
                      </a:endParaRPr>
                    </a:p>
                  </a:txBody>
                  <a:tcPr marL="68580" marR="68580" marT="9525" marB="9525" anchor="b"/>
                </a:tc>
                <a:extLst>
                  <a:ext uri="{0D108BD9-81ED-4DB2-BD59-A6C34878D82A}">
                    <a16:rowId xmlns:a16="http://schemas.microsoft.com/office/drawing/2014/main" val="193841516"/>
                  </a:ext>
                </a:extLst>
              </a:tr>
              <a:tr h="708777">
                <a:tc>
                  <a:txBody>
                    <a:bodyPr/>
                    <a:lstStyle/>
                    <a:p>
                      <a:r>
                        <a:rPr lang="en-GB" sz="2800" dirty="0">
                          <a:effectLst/>
                        </a:rPr>
                        <a:t>Brookfield Community School and Language</a:t>
                      </a:r>
                    </a:p>
                    <a:p>
                      <a:r>
                        <a:rPr lang="en-GB" sz="2800" dirty="0">
                          <a:effectLst/>
                        </a:rPr>
                        <a:t> </a:t>
                      </a:r>
                      <a:endParaRPr lang="en-GB" sz="2800" dirty="0">
                        <a:effectLst/>
                        <a:latin typeface="Calibri" panose="020F0502020204030204" pitchFamily="34" charset="0"/>
                        <a:ea typeface="Calibri" panose="020F0502020204030204" pitchFamily="34" charset="0"/>
                      </a:endParaRPr>
                    </a:p>
                  </a:txBody>
                  <a:tcPr marL="68580" marR="68580" marT="9525" marB="9525" anchor="b"/>
                </a:tc>
                <a:extLst>
                  <a:ext uri="{0D108BD9-81ED-4DB2-BD59-A6C34878D82A}">
                    <a16:rowId xmlns:a16="http://schemas.microsoft.com/office/drawing/2014/main" val="2957459468"/>
                  </a:ext>
                </a:extLst>
              </a:tr>
            </a:tbl>
          </a:graphicData>
        </a:graphic>
      </p:graphicFrame>
    </p:spTree>
    <p:extLst>
      <p:ext uri="{BB962C8B-B14F-4D97-AF65-F5344CB8AC3E}">
        <p14:creationId xmlns:p14="http://schemas.microsoft.com/office/powerpoint/2010/main" val="3650560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6"/>
        <p:cNvGrpSpPr/>
        <p:nvPr/>
      </p:nvGrpSpPr>
      <p:grpSpPr>
        <a:xfrm>
          <a:off x="0" y="0"/>
          <a:ext cx="0" cy="0"/>
          <a:chOff x="0" y="0"/>
          <a:chExt cx="0" cy="0"/>
        </a:xfrm>
      </p:grpSpPr>
      <p:sp>
        <p:nvSpPr>
          <p:cNvPr id="57" name="Google Shape;57;gedee9bb90c_1_12"/>
          <p:cNvSpPr txBox="1">
            <a:spLocks noGrp="1"/>
          </p:cNvSpPr>
          <p:nvPr>
            <p:ph type="title"/>
          </p:nvPr>
        </p:nvSpPr>
        <p:spPr>
          <a:xfrm>
            <a:off x="3504957" y="795576"/>
            <a:ext cx="17466607" cy="1463581"/>
          </a:xfrm>
          <a:prstGeom prst="rect">
            <a:avLst/>
          </a:prstGeom>
          <a:noFill/>
          <a:ln>
            <a:noFill/>
          </a:ln>
        </p:spPr>
        <p:txBody>
          <a:bodyPr spcFirstLastPara="1" wrap="square" lIns="182838" tIns="91394" rIns="182838" bIns="91394" anchor="ctr" anchorCtr="0">
            <a:noAutofit/>
          </a:bodyPr>
          <a:lstStyle/>
          <a:p>
            <a:r>
              <a:rPr lang="en-GB" b="1" dirty="0"/>
              <a:t>Agenda for this afternoon</a:t>
            </a:r>
            <a:endParaRPr b="1" dirty="0"/>
          </a:p>
        </p:txBody>
      </p:sp>
      <p:sp>
        <p:nvSpPr>
          <p:cNvPr id="58" name="Google Shape;58;gedee9bb90c_1_12"/>
          <p:cNvSpPr txBox="1">
            <a:spLocks noGrp="1"/>
          </p:cNvSpPr>
          <p:nvPr>
            <p:ph type="body" idx="1"/>
          </p:nvPr>
        </p:nvSpPr>
        <p:spPr>
          <a:xfrm>
            <a:off x="1483331" y="1971089"/>
            <a:ext cx="17216479" cy="11573948"/>
          </a:xfrm>
          <a:prstGeom prst="rect">
            <a:avLst/>
          </a:prstGeom>
          <a:noFill/>
          <a:ln>
            <a:noFill/>
          </a:ln>
        </p:spPr>
        <p:txBody>
          <a:bodyPr spcFirstLastPara="1" wrap="square" lIns="182838" tIns="91394" rIns="182838" bIns="91394" anchor="t" anchorCtr="0">
            <a:normAutofit fontScale="70000" lnSpcReduction="20000"/>
          </a:bodyPr>
          <a:lstStyle/>
          <a:p>
            <a:pPr marL="128264" indent="0">
              <a:buSzPct val="100000"/>
              <a:buNone/>
            </a:pPr>
            <a:br>
              <a:rPr lang="en-GB" dirty="0"/>
            </a:br>
            <a:endParaRPr lang="en-GB" dirty="0"/>
          </a:p>
          <a:p>
            <a:pPr marL="685766" indent="-685766">
              <a:lnSpc>
                <a:spcPct val="107000"/>
              </a:lnSpc>
            </a:pPr>
            <a:r>
              <a:rPr lang="en-GB" sz="6900" dirty="0">
                <a:latin typeface="+mn-lt"/>
                <a:ea typeface="Calibri" panose="020F0502020204030204" pitchFamily="34" charset="0"/>
                <a:cs typeface="Times New Roman" panose="02020603050405020304" pitchFamily="18" charset="0"/>
              </a:rPr>
              <a:t>Catch up- Sharing positives and challenges</a:t>
            </a:r>
          </a:p>
          <a:p>
            <a:pPr marL="685766" indent="-685766">
              <a:lnSpc>
                <a:spcPct val="107000"/>
              </a:lnSpc>
            </a:pPr>
            <a:r>
              <a:rPr lang="en-GB" sz="6900" dirty="0">
                <a:latin typeface="+mn-lt"/>
                <a:ea typeface="Calibri" panose="020F0502020204030204" pitchFamily="34" charset="0"/>
                <a:cs typeface="Times New Roman" panose="02020603050405020304" pitchFamily="18" charset="0"/>
              </a:rPr>
              <a:t>Science updates</a:t>
            </a:r>
          </a:p>
          <a:p>
            <a:pPr marL="685766" indent="-685766">
              <a:lnSpc>
                <a:spcPct val="107000"/>
              </a:lnSpc>
            </a:pPr>
            <a:r>
              <a:rPr lang="en-GB" sz="6900" dirty="0">
                <a:latin typeface="+mn-lt"/>
                <a:ea typeface="Calibri" panose="020F0502020204030204" pitchFamily="34" charset="0"/>
                <a:cs typeface="Times New Roman" panose="02020603050405020304" pitchFamily="18" charset="0"/>
              </a:rPr>
              <a:t>AQA Update</a:t>
            </a:r>
          </a:p>
          <a:p>
            <a:pPr marL="685766" indent="-685766">
              <a:lnSpc>
                <a:spcPct val="107000"/>
              </a:lnSpc>
            </a:pPr>
            <a:r>
              <a:rPr lang="en-GB" sz="6900" dirty="0">
                <a:latin typeface="+mn-lt"/>
                <a:ea typeface="Calibri" panose="020F0502020204030204" pitchFamily="34" charset="0"/>
                <a:cs typeface="Times New Roman" panose="02020603050405020304" pitchFamily="18" charset="0"/>
              </a:rPr>
              <a:t>Discussion-Summer 2024 exams- lessons moving forward. </a:t>
            </a:r>
          </a:p>
          <a:p>
            <a:pPr marL="685766" indent="-685766">
              <a:lnSpc>
                <a:spcPct val="107000"/>
              </a:lnSpc>
            </a:pPr>
            <a:r>
              <a:rPr lang="en-GB" sz="6900" dirty="0">
                <a:latin typeface="+mn-lt"/>
                <a:ea typeface="Calibri" panose="020F0502020204030204" pitchFamily="34" charset="0"/>
                <a:cs typeface="Times New Roman" panose="02020603050405020304" pitchFamily="18" charset="0"/>
              </a:rPr>
              <a:t>Inclusion – Jo Sinclair, Applemore</a:t>
            </a:r>
          </a:p>
          <a:p>
            <a:pPr marL="685766" indent="-685766">
              <a:lnSpc>
                <a:spcPct val="107000"/>
              </a:lnSpc>
            </a:pPr>
            <a:r>
              <a:rPr lang="en-GB" sz="6900" dirty="0">
                <a:latin typeface="+mn-lt"/>
                <a:ea typeface="Calibri" panose="020F0502020204030204" pitchFamily="34" charset="0"/>
                <a:cs typeface="Times New Roman" panose="02020603050405020304" pitchFamily="18" charset="0"/>
              </a:rPr>
              <a:t>An improvement journey- Matt Doe, </a:t>
            </a:r>
            <a:r>
              <a:rPr lang="en-GB" sz="6900" dirty="0" err="1">
                <a:latin typeface="+mn-lt"/>
                <a:ea typeface="Calibri" panose="020F0502020204030204" pitchFamily="34" charset="0"/>
                <a:cs typeface="Times New Roman" panose="02020603050405020304" pitchFamily="18" charset="0"/>
              </a:rPr>
              <a:t>Warblington</a:t>
            </a:r>
            <a:endParaRPr lang="en-GB" sz="6900" dirty="0">
              <a:latin typeface="+mn-lt"/>
              <a:ea typeface="Calibri" panose="020F0502020204030204" pitchFamily="34" charset="0"/>
              <a:cs typeface="Times New Roman" panose="02020603050405020304" pitchFamily="18" charset="0"/>
            </a:endParaRPr>
          </a:p>
          <a:p>
            <a:pPr marL="685766" indent="-685766">
              <a:lnSpc>
                <a:spcPct val="107000"/>
              </a:lnSpc>
            </a:pPr>
            <a:r>
              <a:rPr lang="en-GB" sz="6900" dirty="0">
                <a:latin typeface="+mn-lt"/>
                <a:ea typeface="Calibri" panose="020F0502020204030204" pitchFamily="34" charset="0"/>
                <a:cs typeface="Times New Roman" panose="02020603050405020304" pitchFamily="18" charset="0"/>
              </a:rPr>
              <a:t>Discussion- Excellence in KS3 Science</a:t>
            </a:r>
          </a:p>
          <a:p>
            <a:pPr marL="685766" indent="-685766">
              <a:lnSpc>
                <a:spcPct val="107000"/>
              </a:lnSpc>
            </a:pPr>
            <a:r>
              <a:rPr lang="en-GB" sz="6900" dirty="0">
                <a:latin typeface="+mn-lt"/>
                <a:ea typeface="Calibri" panose="020F0502020204030204" pitchFamily="34" charset="0"/>
                <a:cs typeface="Times New Roman" panose="02020603050405020304" pitchFamily="18" charset="0"/>
              </a:rPr>
              <a:t>AOB</a:t>
            </a:r>
          </a:p>
          <a:p>
            <a:pPr marL="0" indent="0">
              <a:lnSpc>
                <a:spcPct val="107000"/>
              </a:lnSpc>
              <a:buNone/>
            </a:pPr>
            <a:endParaRPr lang="en-GB" sz="6400" dirty="0">
              <a:latin typeface="+mn-lt"/>
              <a:ea typeface="Calibri" panose="020F0502020204030204" pitchFamily="34" charset="0"/>
              <a:cs typeface="Times New Roman" panose="02020603050405020304" pitchFamily="18" charset="0"/>
            </a:endParaRPr>
          </a:p>
          <a:p>
            <a:pPr marL="0" indent="0">
              <a:lnSpc>
                <a:spcPct val="107000"/>
              </a:lnSpc>
              <a:buNone/>
            </a:pPr>
            <a:r>
              <a:rPr lang="en-GB" sz="6400" dirty="0">
                <a:latin typeface="+mn-lt"/>
                <a:ea typeface="Calibri" panose="020F0502020204030204" pitchFamily="34" charset="0"/>
                <a:cs typeface="Times New Roman" panose="02020603050405020304" pitchFamily="18" charset="0"/>
              </a:rPr>
              <a:t>         		</a:t>
            </a:r>
          </a:p>
          <a:p>
            <a:pPr marL="0" indent="0">
              <a:lnSpc>
                <a:spcPct val="107000"/>
              </a:lnSpc>
              <a:buNone/>
            </a:pPr>
            <a:endParaRPr lang="en-GB" sz="6400" dirty="0">
              <a:latin typeface="+mn-lt"/>
              <a:ea typeface="Calibri" panose="020F0502020204030204" pitchFamily="34" charset="0"/>
              <a:cs typeface="Times New Roman" panose="02020603050405020304" pitchFamily="18" charset="0"/>
            </a:endParaRPr>
          </a:p>
          <a:p>
            <a:pPr marL="0" indent="0">
              <a:lnSpc>
                <a:spcPct val="107000"/>
              </a:lnSpc>
              <a:buNone/>
            </a:pPr>
            <a:endParaRPr lang="en-GB" sz="6200" dirty="0">
              <a:latin typeface="+mn-lt"/>
              <a:ea typeface="Calibri" panose="020F0502020204030204" pitchFamily="34" charset="0"/>
              <a:cs typeface="Times New Roman" panose="02020603050405020304" pitchFamily="18" charset="0"/>
            </a:endParaRPr>
          </a:p>
          <a:p>
            <a:pPr marL="128264" indent="0">
              <a:buSzPct val="100000"/>
              <a:buNone/>
            </a:pPr>
            <a:br>
              <a:rPr lang="en-GB" dirty="0"/>
            </a:br>
            <a:endParaRPr lang="en-GB" dirty="0"/>
          </a:p>
          <a:p>
            <a:pPr marL="0" indent="0">
              <a:buSzPct val="129032"/>
              <a:buNone/>
            </a:pPr>
            <a:endParaRPr dirty="0"/>
          </a:p>
          <a:p>
            <a:pPr marL="0" indent="0">
              <a:buSzPct val="129032"/>
              <a:buNone/>
            </a:pPr>
            <a:endParaRPr dirty="0"/>
          </a:p>
          <a:p>
            <a:pPr marL="0" indent="0">
              <a:buSzPct val="129032"/>
              <a:buNone/>
            </a:pPr>
            <a:endParaRPr dirty="0"/>
          </a:p>
        </p:txBody>
      </p:sp>
      <p:pic>
        <p:nvPicPr>
          <p:cNvPr id="5122" name="Picture 2" descr="Agenda - Free of Charge Creative Commons Chalkboard image">
            <a:extLst>
              <a:ext uri="{FF2B5EF4-FFF2-40B4-BE49-F238E27FC236}">
                <a16:creationId xmlns:a16="http://schemas.microsoft.com/office/drawing/2014/main" id="{59CFBE7F-B8E7-2420-7605-C9DD679B32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95688" y="7089292"/>
            <a:ext cx="7261811" cy="47748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23338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7D746-9D82-0266-EC23-65AA4939B280}"/>
              </a:ext>
            </a:extLst>
          </p:cNvPr>
          <p:cNvSpPr>
            <a:spLocks noGrp="1"/>
          </p:cNvSpPr>
          <p:nvPr>
            <p:ph type="title"/>
          </p:nvPr>
        </p:nvSpPr>
        <p:spPr/>
        <p:txBody>
          <a:bodyPr/>
          <a:lstStyle/>
          <a:p>
            <a:r>
              <a:rPr lang="en-GB" dirty="0"/>
              <a:t>Catch up</a:t>
            </a:r>
          </a:p>
        </p:txBody>
      </p:sp>
      <p:sp>
        <p:nvSpPr>
          <p:cNvPr id="3" name="Text Placeholder 2">
            <a:extLst>
              <a:ext uri="{FF2B5EF4-FFF2-40B4-BE49-F238E27FC236}">
                <a16:creationId xmlns:a16="http://schemas.microsoft.com/office/drawing/2014/main" id="{0F9E927B-E2A1-3558-A6AB-C4CDCCF60BFF}"/>
              </a:ext>
            </a:extLst>
          </p:cNvPr>
          <p:cNvSpPr>
            <a:spLocks noGrp="1"/>
          </p:cNvSpPr>
          <p:nvPr>
            <p:ph type="body" idx="1"/>
          </p:nvPr>
        </p:nvSpPr>
        <p:spPr>
          <a:xfrm>
            <a:off x="1219121" y="3041374"/>
            <a:ext cx="21944172" cy="8857189"/>
          </a:xfrm>
        </p:spPr>
        <p:txBody>
          <a:bodyPr>
            <a:normAutofit fontScale="85000" lnSpcReduction="20000"/>
          </a:bodyPr>
          <a:lstStyle/>
          <a:p>
            <a:r>
              <a:rPr lang="en-GB" dirty="0"/>
              <a:t>Welcome back.</a:t>
            </a:r>
          </a:p>
          <a:p>
            <a:endParaRPr lang="en-GB" dirty="0"/>
          </a:p>
          <a:p>
            <a:r>
              <a:rPr lang="en-GB" dirty="0"/>
              <a:t>Share some positives from the term so far.</a:t>
            </a:r>
          </a:p>
          <a:p>
            <a:endParaRPr lang="en-GB" dirty="0"/>
          </a:p>
          <a:p>
            <a:r>
              <a:rPr lang="en-GB" dirty="0"/>
              <a:t>What have been the challenges of the term so far?</a:t>
            </a:r>
          </a:p>
          <a:p>
            <a:endParaRPr lang="en-GB" dirty="0"/>
          </a:p>
          <a:p>
            <a:br>
              <a:rPr lang="en-GB" dirty="0"/>
            </a:br>
            <a:br>
              <a:rPr lang="en-GB" dirty="0"/>
            </a:br>
            <a:r>
              <a:rPr lang="en-GB" dirty="0"/>
              <a:t>Try not to talk about year 11 issues. We will share these later..</a:t>
            </a:r>
          </a:p>
          <a:p>
            <a:pPr marL="101595" indent="0">
              <a:buNone/>
            </a:pPr>
            <a:br>
              <a:rPr lang="en-GB" dirty="0"/>
            </a:br>
            <a:br>
              <a:rPr lang="en-GB" dirty="0"/>
            </a:br>
            <a:r>
              <a:rPr lang="en-GB" dirty="0"/>
              <a:t> </a:t>
            </a:r>
          </a:p>
        </p:txBody>
      </p:sp>
    </p:spTree>
    <p:extLst>
      <p:ext uri="{BB962C8B-B14F-4D97-AF65-F5344CB8AC3E}">
        <p14:creationId xmlns:p14="http://schemas.microsoft.com/office/powerpoint/2010/main" val="41420399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85593-A070-8A52-96DF-FFDD7CAED600}"/>
              </a:ext>
            </a:extLst>
          </p:cNvPr>
          <p:cNvSpPr>
            <a:spLocks noGrp="1"/>
          </p:cNvSpPr>
          <p:nvPr>
            <p:ph type="title"/>
          </p:nvPr>
        </p:nvSpPr>
        <p:spPr>
          <a:xfrm>
            <a:off x="6060581" y="5112486"/>
            <a:ext cx="12261250" cy="2285851"/>
          </a:xfrm>
        </p:spPr>
        <p:txBody>
          <a:bodyPr/>
          <a:lstStyle/>
          <a:p>
            <a:pPr algn="ctr"/>
            <a:r>
              <a:rPr lang="en-GB" sz="6400" dirty="0">
                <a:latin typeface="+mn-lt"/>
                <a:ea typeface="Calibri" panose="020F0502020204030204" pitchFamily="34" charset="0"/>
                <a:cs typeface="Times New Roman" panose="02020603050405020304" pitchFamily="18" charset="0"/>
              </a:rPr>
              <a:t>Science updates</a:t>
            </a:r>
            <a:endParaRPr lang="en-GB" dirty="0"/>
          </a:p>
        </p:txBody>
      </p:sp>
    </p:spTree>
    <p:extLst>
      <p:ext uri="{BB962C8B-B14F-4D97-AF65-F5344CB8AC3E}">
        <p14:creationId xmlns:p14="http://schemas.microsoft.com/office/powerpoint/2010/main" val="35615022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0" name="Google Shape;70;p2"/>
          <p:cNvSpPr txBox="1">
            <a:spLocks noGrp="1"/>
          </p:cNvSpPr>
          <p:nvPr>
            <p:ph type="title"/>
          </p:nvPr>
        </p:nvSpPr>
        <p:spPr>
          <a:xfrm>
            <a:off x="3703410" y="-256111"/>
            <a:ext cx="12261402" cy="2285851"/>
          </a:xfrm>
          <a:prstGeom prst="rect">
            <a:avLst/>
          </a:prstGeom>
          <a:noFill/>
          <a:ln>
            <a:noFill/>
          </a:ln>
        </p:spPr>
        <p:txBody>
          <a:bodyPr spcFirstLastPara="1" wrap="square" lIns="182838" tIns="91394" rIns="182838" bIns="91394" anchor="ctr" anchorCtr="0">
            <a:noAutofit/>
          </a:bodyPr>
          <a:lstStyle/>
          <a:p>
            <a:r>
              <a:rPr lang="en-GB" b="1"/>
              <a:t>Welcome</a:t>
            </a:r>
            <a:endParaRPr b="1"/>
          </a:p>
        </p:txBody>
      </p:sp>
      <p:pic>
        <p:nvPicPr>
          <p:cNvPr id="71" name="Google Shape;71;p2"/>
          <p:cNvPicPr preferRelativeResize="0"/>
          <p:nvPr/>
        </p:nvPicPr>
        <p:blipFill rotWithShape="1">
          <a:blip r:embed="rId3">
            <a:alphaModFix/>
          </a:blip>
          <a:srcRect l="6202" r="16841"/>
          <a:stretch/>
        </p:blipFill>
        <p:spPr>
          <a:xfrm>
            <a:off x="14184488" y="3902256"/>
            <a:ext cx="2446993" cy="2830116"/>
          </a:xfrm>
          <a:prstGeom prst="rect">
            <a:avLst/>
          </a:prstGeom>
          <a:noFill/>
          <a:ln>
            <a:noFill/>
          </a:ln>
        </p:spPr>
      </p:pic>
      <p:sp>
        <p:nvSpPr>
          <p:cNvPr id="72" name="Google Shape;72;p2"/>
          <p:cNvSpPr txBox="1"/>
          <p:nvPr/>
        </p:nvSpPr>
        <p:spPr>
          <a:xfrm>
            <a:off x="1462454" y="1492152"/>
            <a:ext cx="12261402" cy="10015286"/>
          </a:xfrm>
          <a:prstGeom prst="rect">
            <a:avLst/>
          </a:prstGeom>
          <a:noFill/>
          <a:ln>
            <a:noFill/>
          </a:ln>
        </p:spPr>
        <p:txBody>
          <a:bodyPr spcFirstLastPara="1" wrap="square" lIns="182838" tIns="182838" rIns="182838" bIns="182838" anchor="t" anchorCtr="0">
            <a:spAutoFit/>
          </a:bodyPr>
          <a:lstStyle/>
          <a:p>
            <a:pPr marL="723864" indent="-723864">
              <a:lnSpc>
                <a:spcPct val="70000"/>
              </a:lnSpc>
              <a:buClr>
                <a:srgbClr val="000000"/>
              </a:buClr>
              <a:buSzPts val="1100"/>
            </a:pPr>
            <a:endParaRPr lang="en-GB" sz="4600" kern="0" dirty="0">
              <a:solidFill>
                <a:srgbClr val="000000"/>
              </a:solidFill>
              <a:latin typeface="Arial"/>
              <a:ea typeface="Arial"/>
              <a:cs typeface="Arial"/>
              <a:sym typeface="Arial"/>
            </a:endParaRPr>
          </a:p>
          <a:p>
            <a:pPr marL="723864" indent="-723864">
              <a:lnSpc>
                <a:spcPct val="70000"/>
              </a:lnSpc>
              <a:buClr>
                <a:srgbClr val="000000"/>
              </a:buClr>
              <a:buSzPts val="1100"/>
            </a:pPr>
            <a:endParaRPr lang="en-GB" sz="4600" kern="0" dirty="0">
              <a:solidFill>
                <a:srgbClr val="000000"/>
              </a:solidFill>
              <a:latin typeface="Arial"/>
              <a:ea typeface="Arial"/>
              <a:cs typeface="Arial"/>
              <a:sym typeface="Arial"/>
            </a:endParaRPr>
          </a:p>
          <a:p>
            <a:pPr marL="723864" indent="-723864">
              <a:lnSpc>
                <a:spcPct val="70000"/>
              </a:lnSpc>
              <a:buClr>
                <a:srgbClr val="000000"/>
              </a:buClr>
              <a:buSzPts val="1100"/>
            </a:pPr>
            <a:r>
              <a:rPr lang="en-GB" sz="4600" kern="0" dirty="0">
                <a:solidFill>
                  <a:srgbClr val="000000"/>
                </a:solidFill>
                <a:latin typeface="Arial"/>
                <a:ea typeface="Arial"/>
                <a:cs typeface="Arial"/>
                <a:sym typeface="Arial"/>
              </a:rPr>
              <a:t>The HIAS Science Team:</a:t>
            </a:r>
            <a:endParaRPr sz="4600" kern="0" dirty="0">
              <a:solidFill>
                <a:srgbClr val="000000"/>
              </a:solidFill>
              <a:latin typeface="Arial"/>
              <a:ea typeface="Arial"/>
              <a:cs typeface="Arial"/>
              <a:sym typeface="Arial"/>
            </a:endParaRPr>
          </a:p>
          <a:p>
            <a:pPr marL="723864" indent="-723864">
              <a:lnSpc>
                <a:spcPct val="70000"/>
              </a:lnSpc>
              <a:buClr>
                <a:srgbClr val="000000"/>
              </a:buClr>
              <a:buSzPts val="1100"/>
            </a:pPr>
            <a:endParaRPr sz="4600" kern="0" dirty="0">
              <a:solidFill>
                <a:srgbClr val="000000"/>
              </a:solidFill>
              <a:latin typeface="Arial"/>
              <a:ea typeface="Arial"/>
              <a:cs typeface="Arial"/>
              <a:sym typeface="Arial"/>
            </a:endParaRPr>
          </a:p>
          <a:p>
            <a:pPr>
              <a:lnSpc>
                <a:spcPct val="70000"/>
              </a:lnSpc>
              <a:spcBef>
                <a:spcPts val="1400"/>
              </a:spcBef>
              <a:buClr>
                <a:srgbClr val="000000"/>
              </a:buClr>
              <a:buSzPts val="1100"/>
            </a:pPr>
            <a:endParaRPr lang="en-GB" sz="4600" kern="0" dirty="0">
              <a:solidFill>
                <a:srgbClr val="000000"/>
              </a:solidFill>
              <a:latin typeface="Arial"/>
              <a:ea typeface="Arial"/>
              <a:cs typeface="Arial"/>
              <a:sym typeface="Arial"/>
            </a:endParaRPr>
          </a:p>
          <a:p>
            <a:pPr>
              <a:lnSpc>
                <a:spcPct val="70000"/>
              </a:lnSpc>
              <a:spcBef>
                <a:spcPts val="1400"/>
              </a:spcBef>
              <a:buClr>
                <a:srgbClr val="000000"/>
              </a:buClr>
              <a:buSzPts val="1100"/>
            </a:pPr>
            <a:r>
              <a:rPr lang="en-GB" sz="4600" b="1" kern="0" dirty="0">
                <a:solidFill>
                  <a:srgbClr val="000000"/>
                </a:solidFill>
                <a:latin typeface="Arial"/>
                <a:ea typeface="Arial"/>
                <a:cs typeface="Arial"/>
                <a:sym typeface="Arial"/>
              </a:rPr>
              <a:t> Kevin Neil </a:t>
            </a:r>
          </a:p>
          <a:p>
            <a:pPr>
              <a:lnSpc>
                <a:spcPct val="70000"/>
              </a:lnSpc>
              <a:spcBef>
                <a:spcPts val="1400"/>
              </a:spcBef>
              <a:buClr>
                <a:srgbClr val="000000"/>
              </a:buClr>
              <a:buSzPts val="1100"/>
            </a:pPr>
            <a:r>
              <a:rPr lang="en-GB" sz="4600" kern="0" dirty="0">
                <a:solidFill>
                  <a:srgbClr val="000000"/>
                </a:solidFill>
                <a:latin typeface="Arial"/>
                <a:ea typeface="Arial"/>
                <a:cs typeface="Arial"/>
                <a:sym typeface="Arial"/>
              </a:rPr>
              <a:t> (County Science Inspector/Adviser)</a:t>
            </a:r>
          </a:p>
          <a:p>
            <a:pPr>
              <a:lnSpc>
                <a:spcPct val="70000"/>
              </a:lnSpc>
              <a:spcBef>
                <a:spcPts val="1400"/>
              </a:spcBef>
              <a:buClr>
                <a:srgbClr val="000000"/>
              </a:buClr>
              <a:buSzPts val="1100"/>
            </a:pPr>
            <a:r>
              <a:rPr lang="en-GB" sz="4600" kern="0" dirty="0">
                <a:solidFill>
                  <a:srgbClr val="000000"/>
                </a:solidFill>
                <a:latin typeface="Arial"/>
                <a:ea typeface="Arial"/>
                <a:cs typeface="Arial"/>
                <a:sym typeface="Arial"/>
              </a:rPr>
              <a:t> Radiation Protection Officer</a:t>
            </a:r>
            <a:endParaRPr sz="4600" kern="0" dirty="0">
              <a:solidFill>
                <a:srgbClr val="000000"/>
              </a:solidFill>
              <a:latin typeface="Arial"/>
              <a:ea typeface="Arial"/>
              <a:cs typeface="Arial"/>
              <a:sym typeface="Arial"/>
            </a:endParaRPr>
          </a:p>
          <a:p>
            <a:pPr>
              <a:lnSpc>
                <a:spcPct val="70000"/>
              </a:lnSpc>
              <a:spcBef>
                <a:spcPts val="1400"/>
              </a:spcBef>
              <a:buClr>
                <a:srgbClr val="000000"/>
              </a:buClr>
              <a:buSzPts val="1100"/>
            </a:pPr>
            <a:r>
              <a:rPr lang="en-GB" sz="4600" kern="0" dirty="0">
                <a:solidFill>
                  <a:srgbClr val="000000"/>
                </a:solidFill>
                <a:latin typeface="Arial"/>
                <a:ea typeface="Arial"/>
                <a:cs typeface="Arial"/>
                <a:sym typeface="Arial"/>
              </a:rPr>
              <a:t> </a:t>
            </a:r>
            <a:r>
              <a:rPr lang="en-GB" sz="3366" u="sng" kern="0" dirty="0">
                <a:solidFill>
                  <a:srgbClr val="0000FF"/>
                </a:solidFill>
                <a:latin typeface="Arial"/>
                <a:ea typeface="Arial"/>
                <a:cs typeface="Arial"/>
                <a:sym typeface="Arial"/>
                <a:hlinkClick r:id="rId4"/>
              </a:rPr>
              <a:t>kevin.neil@hants.gov.uk</a:t>
            </a:r>
            <a:endParaRPr sz="3366" kern="0" dirty="0">
              <a:solidFill>
                <a:srgbClr val="888888"/>
              </a:solidFill>
              <a:latin typeface="Arial"/>
              <a:ea typeface="Arial"/>
              <a:cs typeface="Arial"/>
              <a:sym typeface="Arial"/>
            </a:endParaRPr>
          </a:p>
          <a:p>
            <a:pPr algn="ctr">
              <a:buClr>
                <a:srgbClr val="888888"/>
              </a:buClr>
              <a:buSzPts val="2800"/>
            </a:pPr>
            <a:endParaRPr sz="3366" kern="0" dirty="0">
              <a:solidFill>
                <a:srgbClr val="888888"/>
              </a:solidFill>
              <a:latin typeface="Arial"/>
              <a:ea typeface="Arial"/>
              <a:cs typeface="Arial"/>
              <a:sym typeface="Arial"/>
            </a:endParaRPr>
          </a:p>
          <a:p>
            <a:pPr algn="ctr">
              <a:buClr>
                <a:srgbClr val="888888"/>
              </a:buClr>
              <a:buSzPts val="2800"/>
            </a:pPr>
            <a:endParaRPr sz="4600" b="1" kern="0" dirty="0">
              <a:solidFill>
                <a:srgbClr val="000000"/>
              </a:solidFill>
              <a:latin typeface="Arial"/>
              <a:ea typeface="Arial"/>
              <a:cs typeface="Arial"/>
              <a:sym typeface="Arial"/>
            </a:endParaRPr>
          </a:p>
          <a:p>
            <a:pPr>
              <a:lnSpc>
                <a:spcPct val="70000"/>
              </a:lnSpc>
              <a:spcBef>
                <a:spcPts val="1400"/>
              </a:spcBef>
              <a:buClr>
                <a:srgbClr val="000000"/>
              </a:buClr>
              <a:buSzPts val="1100"/>
            </a:pPr>
            <a:r>
              <a:rPr lang="en-GB" sz="4600" b="1" kern="0" dirty="0">
                <a:solidFill>
                  <a:srgbClr val="000000"/>
                </a:solidFill>
                <a:latin typeface="Arial"/>
                <a:ea typeface="Arial"/>
                <a:cs typeface="Arial"/>
                <a:sym typeface="Arial"/>
              </a:rPr>
              <a:t> Emma Cooper </a:t>
            </a:r>
            <a:br>
              <a:rPr lang="en-GB" sz="4600" kern="0" dirty="0">
                <a:solidFill>
                  <a:srgbClr val="000000"/>
                </a:solidFill>
                <a:latin typeface="Arial"/>
                <a:ea typeface="Arial"/>
                <a:cs typeface="Arial"/>
                <a:sym typeface="Arial"/>
              </a:rPr>
            </a:br>
            <a:r>
              <a:rPr lang="en-GB" sz="4600" kern="0" dirty="0">
                <a:solidFill>
                  <a:srgbClr val="000000"/>
                </a:solidFill>
                <a:latin typeface="Arial"/>
                <a:ea typeface="Arial"/>
                <a:cs typeface="Arial"/>
                <a:sym typeface="Arial"/>
              </a:rPr>
              <a:t>(General Inspector/Advisor for Science)</a:t>
            </a:r>
            <a:endParaRPr sz="4600" kern="0" dirty="0">
              <a:solidFill>
                <a:srgbClr val="000000"/>
              </a:solidFill>
              <a:latin typeface="Arial"/>
              <a:ea typeface="Arial"/>
              <a:cs typeface="Arial"/>
              <a:sym typeface="Arial"/>
            </a:endParaRPr>
          </a:p>
          <a:p>
            <a:pPr>
              <a:lnSpc>
                <a:spcPct val="70000"/>
              </a:lnSpc>
              <a:spcBef>
                <a:spcPts val="1400"/>
              </a:spcBef>
              <a:buClr>
                <a:srgbClr val="000000"/>
              </a:buClr>
              <a:buSzPts val="1100"/>
            </a:pPr>
            <a:r>
              <a:rPr lang="en-GB" sz="3366" u="sng" kern="0" dirty="0">
                <a:solidFill>
                  <a:srgbClr val="0000FF"/>
                </a:solidFill>
                <a:latin typeface="Arial"/>
                <a:ea typeface="Arial"/>
                <a:cs typeface="Arial"/>
                <a:sym typeface="Arial"/>
                <a:hlinkClick r:id="rId5"/>
              </a:rPr>
              <a:t>emma.cooper3@hants.gov.uk</a:t>
            </a:r>
            <a:endParaRPr sz="4600" kern="0" dirty="0">
              <a:solidFill>
                <a:srgbClr val="000000"/>
              </a:solidFill>
              <a:latin typeface="Arial"/>
              <a:ea typeface="Arial"/>
              <a:cs typeface="Arial"/>
              <a:sym typeface="Arial"/>
            </a:endParaRPr>
          </a:p>
          <a:p>
            <a:pPr>
              <a:lnSpc>
                <a:spcPct val="70000"/>
              </a:lnSpc>
              <a:spcBef>
                <a:spcPts val="1400"/>
              </a:spcBef>
              <a:buClr>
                <a:srgbClr val="000000"/>
              </a:buClr>
              <a:buSzPts val="1100"/>
            </a:pPr>
            <a:endParaRPr sz="4600" kern="0" dirty="0">
              <a:solidFill>
                <a:srgbClr val="000000"/>
              </a:solidFill>
              <a:latin typeface="Arial"/>
              <a:ea typeface="Arial"/>
              <a:cs typeface="Arial"/>
              <a:sym typeface="Arial"/>
            </a:endParaRPr>
          </a:p>
          <a:p>
            <a:pPr>
              <a:lnSpc>
                <a:spcPct val="70000"/>
              </a:lnSpc>
              <a:spcBef>
                <a:spcPts val="1400"/>
              </a:spcBef>
              <a:buClr>
                <a:srgbClr val="000000"/>
              </a:buClr>
              <a:buSzPts val="1100"/>
            </a:pPr>
            <a:endParaRPr sz="4600" kern="0" dirty="0">
              <a:solidFill>
                <a:srgbClr val="000000"/>
              </a:solidFill>
              <a:latin typeface="Arial"/>
              <a:ea typeface="Arial"/>
              <a:cs typeface="Arial"/>
              <a:sym typeface="Arial"/>
            </a:endParaRPr>
          </a:p>
        </p:txBody>
      </p:sp>
      <p:pic>
        <p:nvPicPr>
          <p:cNvPr id="73" name="Google Shape;73;p2"/>
          <p:cNvPicPr preferRelativeResize="0"/>
          <p:nvPr/>
        </p:nvPicPr>
        <p:blipFill rotWithShape="1">
          <a:blip r:embed="rId6">
            <a:alphaModFix/>
          </a:blip>
          <a:srcRect r="4095"/>
          <a:stretch/>
        </p:blipFill>
        <p:spPr>
          <a:xfrm>
            <a:off x="14184493" y="7644521"/>
            <a:ext cx="2446991" cy="2830116"/>
          </a:xfrm>
          <a:prstGeom prst="rect">
            <a:avLst/>
          </a:prstGeom>
          <a:noFill/>
          <a:ln>
            <a:noFill/>
          </a:ln>
        </p:spPr>
      </p:pic>
    </p:spTree>
    <p:extLst>
      <p:ext uri="{BB962C8B-B14F-4D97-AF65-F5344CB8AC3E}">
        <p14:creationId xmlns:p14="http://schemas.microsoft.com/office/powerpoint/2010/main" val="19045157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24376315" cy="1371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7621247-9B27-8160-FF9F-DF72BBA7AE03}"/>
              </a:ext>
            </a:extLst>
          </p:cNvPr>
          <p:cNvSpPr>
            <a:spLocks noGrp="1"/>
          </p:cNvSpPr>
          <p:nvPr>
            <p:ph type="title"/>
          </p:nvPr>
        </p:nvSpPr>
        <p:spPr>
          <a:xfrm>
            <a:off x="1673251" y="-404780"/>
            <a:ext cx="17390001" cy="2990850"/>
          </a:xfrm>
        </p:spPr>
        <p:txBody>
          <a:bodyPr>
            <a:normAutofit/>
          </a:bodyPr>
          <a:lstStyle/>
          <a:p>
            <a:r>
              <a:rPr lang="en-GB" sz="8000" dirty="0"/>
              <a:t>Secondary Science Conference</a:t>
            </a:r>
          </a:p>
        </p:txBody>
      </p:sp>
      <p:sp>
        <p:nvSpPr>
          <p:cNvPr id="3" name="Text Placeholder 2">
            <a:extLst>
              <a:ext uri="{FF2B5EF4-FFF2-40B4-BE49-F238E27FC236}">
                <a16:creationId xmlns:a16="http://schemas.microsoft.com/office/drawing/2014/main" id="{DB5E6569-A012-03B3-FE4B-0CE66D39CCC3}"/>
              </a:ext>
            </a:extLst>
          </p:cNvPr>
          <p:cNvSpPr>
            <a:spLocks noGrp="1"/>
          </p:cNvSpPr>
          <p:nvPr>
            <p:ph type="body" idx="1"/>
          </p:nvPr>
        </p:nvSpPr>
        <p:spPr>
          <a:xfrm>
            <a:off x="1673251" y="4032894"/>
            <a:ext cx="12003438" cy="8540106"/>
          </a:xfrm>
        </p:spPr>
        <p:txBody>
          <a:bodyPr>
            <a:normAutofit/>
          </a:bodyPr>
          <a:lstStyle/>
          <a:p>
            <a:pPr>
              <a:lnSpc>
                <a:spcPct val="90000"/>
              </a:lnSpc>
            </a:pPr>
            <a:r>
              <a:rPr lang="en-GB" sz="2800" dirty="0">
                <a:hlinkClick r:id="rId2"/>
              </a:rPr>
              <a:t>Secondary Science Conference | STEM</a:t>
            </a:r>
            <a:br>
              <a:rPr lang="en-GB" sz="3100" dirty="0"/>
            </a:br>
            <a:endParaRPr lang="en-GB" sz="3100" dirty="0"/>
          </a:p>
        </p:txBody>
      </p:sp>
      <p:pic>
        <p:nvPicPr>
          <p:cNvPr id="6" name="Picture 5">
            <a:extLst>
              <a:ext uri="{FF2B5EF4-FFF2-40B4-BE49-F238E27FC236}">
                <a16:creationId xmlns:a16="http://schemas.microsoft.com/office/drawing/2014/main" id="{1ECDC471-2A40-D350-2601-BE3831984A1D}"/>
              </a:ext>
            </a:extLst>
          </p:cNvPr>
          <p:cNvPicPr>
            <a:picLocks noChangeAspect="1"/>
          </p:cNvPicPr>
          <p:nvPr/>
        </p:nvPicPr>
        <p:blipFill>
          <a:blip r:embed="rId3"/>
          <a:stretch>
            <a:fillRect/>
          </a:stretch>
        </p:blipFill>
        <p:spPr>
          <a:xfrm>
            <a:off x="9310977" y="1650285"/>
            <a:ext cx="9360853" cy="11521050"/>
          </a:xfrm>
          <a:prstGeom prst="rect">
            <a:avLst/>
          </a:prstGeom>
        </p:spPr>
      </p:pic>
    </p:spTree>
    <p:extLst>
      <p:ext uri="{BB962C8B-B14F-4D97-AF65-F5344CB8AC3E}">
        <p14:creationId xmlns:p14="http://schemas.microsoft.com/office/powerpoint/2010/main" val="17813527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6150F2-0544-4F2C-41A2-F4A3FD0F0E8B}"/>
              </a:ext>
            </a:extLst>
          </p:cNvPr>
          <p:cNvSpPr>
            <a:spLocks noGrp="1"/>
          </p:cNvSpPr>
          <p:nvPr>
            <p:ph type="title"/>
          </p:nvPr>
        </p:nvSpPr>
        <p:spPr>
          <a:xfrm>
            <a:off x="1219123" y="549276"/>
            <a:ext cx="19851833" cy="2286000"/>
          </a:xfrm>
        </p:spPr>
        <p:txBody>
          <a:bodyPr/>
          <a:lstStyle/>
          <a:p>
            <a:r>
              <a:rPr lang="en-GB" dirty="0" err="1"/>
              <a:t>ResearchED</a:t>
            </a:r>
            <a:r>
              <a:rPr lang="en-GB" dirty="0"/>
              <a:t> National Conference </a:t>
            </a:r>
          </a:p>
        </p:txBody>
      </p:sp>
      <p:sp>
        <p:nvSpPr>
          <p:cNvPr id="3" name="Text Placeholder 2">
            <a:extLst>
              <a:ext uri="{FF2B5EF4-FFF2-40B4-BE49-F238E27FC236}">
                <a16:creationId xmlns:a16="http://schemas.microsoft.com/office/drawing/2014/main" id="{B82404C5-14D1-712D-CF03-C926E1218C2A}"/>
              </a:ext>
            </a:extLst>
          </p:cNvPr>
          <p:cNvSpPr>
            <a:spLocks noGrp="1"/>
          </p:cNvSpPr>
          <p:nvPr>
            <p:ph type="body" idx="1"/>
          </p:nvPr>
        </p:nvSpPr>
        <p:spPr/>
        <p:txBody>
          <a:bodyPr/>
          <a:lstStyle/>
          <a:p>
            <a:r>
              <a:rPr lang="en-GB" dirty="0" err="1">
                <a:hlinkClick r:id="rId2"/>
              </a:rPr>
              <a:t>researchED</a:t>
            </a:r>
            <a:r>
              <a:rPr lang="en-GB" dirty="0">
                <a:hlinkClick r:id="rId2"/>
              </a:rPr>
              <a:t> National Conference 2024 | </a:t>
            </a:r>
            <a:r>
              <a:rPr lang="en-GB" dirty="0" err="1">
                <a:hlinkClick r:id="rId2"/>
              </a:rPr>
              <a:t>ResearchED</a:t>
            </a:r>
            <a:endParaRPr lang="en-GB" dirty="0"/>
          </a:p>
        </p:txBody>
      </p:sp>
      <p:pic>
        <p:nvPicPr>
          <p:cNvPr id="5" name="Picture 4">
            <a:extLst>
              <a:ext uri="{FF2B5EF4-FFF2-40B4-BE49-F238E27FC236}">
                <a16:creationId xmlns:a16="http://schemas.microsoft.com/office/drawing/2014/main" id="{C61B1D1B-D45A-FE1F-A107-E540B1449A5E}"/>
              </a:ext>
            </a:extLst>
          </p:cNvPr>
          <p:cNvPicPr>
            <a:picLocks noChangeAspect="1"/>
          </p:cNvPicPr>
          <p:nvPr/>
        </p:nvPicPr>
        <p:blipFill>
          <a:blip r:embed="rId3"/>
          <a:stretch>
            <a:fillRect/>
          </a:stretch>
        </p:blipFill>
        <p:spPr>
          <a:xfrm>
            <a:off x="11049738" y="5338442"/>
            <a:ext cx="12181656" cy="4990171"/>
          </a:xfrm>
          <a:prstGeom prst="rect">
            <a:avLst/>
          </a:prstGeom>
        </p:spPr>
      </p:pic>
      <p:pic>
        <p:nvPicPr>
          <p:cNvPr id="7" name="Picture 6">
            <a:extLst>
              <a:ext uri="{FF2B5EF4-FFF2-40B4-BE49-F238E27FC236}">
                <a16:creationId xmlns:a16="http://schemas.microsoft.com/office/drawing/2014/main" id="{28075F0C-C34A-CA2B-E81E-D28C921628BA}"/>
              </a:ext>
            </a:extLst>
          </p:cNvPr>
          <p:cNvPicPr>
            <a:picLocks noChangeAspect="1"/>
          </p:cNvPicPr>
          <p:nvPr/>
        </p:nvPicPr>
        <p:blipFill>
          <a:blip r:embed="rId4"/>
          <a:stretch>
            <a:fillRect/>
          </a:stretch>
        </p:blipFill>
        <p:spPr>
          <a:xfrm>
            <a:off x="556040" y="4924317"/>
            <a:ext cx="2987122" cy="7919560"/>
          </a:xfrm>
          <a:prstGeom prst="rect">
            <a:avLst/>
          </a:prstGeom>
        </p:spPr>
      </p:pic>
      <p:pic>
        <p:nvPicPr>
          <p:cNvPr id="9" name="Picture 8">
            <a:extLst>
              <a:ext uri="{FF2B5EF4-FFF2-40B4-BE49-F238E27FC236}">
                <a16:creationId xmlns:a16="http://schemas.microsoft.com/office/drawing/2014/main" id="{C2FC1D8E-169D-244D-C243-5A94A7E5C2AC}"/>
              </a:ext>
            </a:extLst>
          </p:cNvPr>
          <p:cNvPicPr>
            <a:picLocks noChangeAspect="1"/>
          </p:cNvPicPr>
          <p:nvPr/>
        </p:nvPicPr>
        <p:blipFill>
          <a:blip r:embed="rId5"/>
          <a:stretch>
            <a:fillRect/>
          </a:stretch>
        </p:blipFill>
        <p:spPr>
          <a:xfrm>
            <a:off x="3842791" y="4924317"/>
            <a:ext cx="3656130" cy="8242407"/>
          </a:xfrm>
          <a:prstGeom prst="rect">
            <a:avLst/>
          </a:prstGeom>
        </p:spPr>
      </p:pic>
      <p:pic>
        <p:nvPicPr>
          <p:cNvPr id="11" name="Picture 10">
            <a:extLst>
              <a:ext uri="{FF2B5EF4-FFF2-40B4-BE49-F238E27FC236}">
                <a16:creationId xmlns:a16="http://schemas.microsoft.com/office/drawing/2014/main" id="{823C6612-CE61-4005-EC29-430683876737}"/>
              </a:ext>
            </a:extLst>
          </p:cNvPr>
          <p:cNvPicPr>
            <a:picLocks noChangeAspect="1"/>
          </p:cNvPicPr>
          <p:nvPr/>
        </p:nvPicPr>
        <p:blipFill>
          <a:blip r:embed="rId6"/>
          <a:stretch>
            <a:fillRect/>
          </a:stretch>
        </p:blipFill>
        <p:spPr>
          <a:xfrm>
            <a:off x="7682786" y="4924317"/>
            <a:ext cx="3183087" cy="5265358"/>
          </a:xfrm>
          <a:prstGeom prst="rect">
            <a:avLst/>
          </a:prstGeom>
        </p:spPr>
      </p:pic>
    </p:spTree>
    <p:extLst>
      <p:ext uri="{BB962C8B-B14F-4D97-AF65-F5344CB8AC3E}">
        <p14:creationId xmlns:p14="http://schemas.microsoft.com/office/powerpoint/2010/main" val="7306917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F0D467-36F3-8014-414A-D720FED38B71}"/>
              </a:ext>
            </a:extLst>
          </p:cNvPr>
          <p:cNvSpPr>
            <a:spLocks noGrp="1"/>
          </p:cNvSpPr>
          <p:nvPr>
            <p:ph type="title"/>
          </p:nvPr>
        </p:nvSpPr>
        <p:spPr/>
        <p:txBody>
          <a:bodyPr/>
          <a:lstStyle/>
          <a:p>
            <a:r>
              <a:rPr lang="en-GB" dirty="0"/>
              <a:t>Adam Boxer session</a:t>
            </a:r>
          </a:p>
        </p:txBody>
      </p:sp>
      <p:sp>
        <p:nvSpPr>
          <p:cNvPr id="3" name="Text Placeholder 2">
            <a:extLst>
              <a:ext uri="{FF2B5EF4-FFF2-40B4-BE49-F238E27FC236}">
                <a16:creationId xmlns:a16="http://schemas.microsoft.com/office/drawing/2014/main" id="{B62BC976-3302-E831-F8D9-BF63239CE1C3}"/>
              </a:ext>
            </a:extLst>
          </p:cNvPr>
          <p:cNvSpPr>
            <a:spLocks noGrp="1"/>
          </p:cNvSpPr>
          <p:nvPr>
            <p:ph type="body" idx="1"/>
          </p:nvPr>
        </p:nvSpPr>
        <p:spPr>
          <a:xfrm>
            <a:off x="695739" y="3070525"/>
            <a:ext cx="19421815" cy="7829124"/>
          </a:xfrm>
        </p:spPr>
        <p:txBody>
          <a:bodyPr/>
          <a:lstStyle/>
          <a:p>
            <a:pPr marL="101595" indent="0">
              <a:buNone/>
            </a:pPr>
            <a:r>
              <a:rPr lang="en-GB" dirty="0"/>
              <a:t>Monday 24</a:t>
            </a:r>
            <a:r>
              <a:rPr lang="en-GB" baseline="30000" dirty="0"/>
              <a:t>th</a:t>
            </a:r>
            <a:r>
              <a:rPr lang="en-GB" dirty="0"/>
              <a:t> June 2024</a:t>
            </a:r>
          </a:p>
          <a:p>
            <a:endParaRPr lang="en-GB" dirty="0"/>
          </a:p>
          <a:p>
            <a:r>
              <a:rPr lang="en-GB" dirty="0"/>
              <a:t>Great session</a:t>
            </a:r>
          </a:p>
          <a:p>
            <a:r>
              <a:rPr lang="en-GB" dirty="0"/>
              <a:t>Questioning</a:t>
            </a:r>
          </a:p>
          <a:p>
            <a:r>
              <a:rPr lang="en-GB" dirty="0"/>
              <a:t>Modelling- including blank canvas</a:t>
            </a:r>
          </a:p>
        </p:txBody>
      </p:sp>
      <p:pic>
        <p:nvPicPr>
          <p:cNvPr id="7" name="Picture 6">
            <a:extLst>
              <a:ext uri="{FF2B5EF4-FFF2-40B4-BE49-F238E27FC236}">
                <a16:creationId xmlns:a16="http://schemas.microsoft.com/office/drawing/2014/main" id="{78931966-97D4-828E-F178-0684C179170A}"/>
              </a:ext>
            </a:extLst>
          </p:cNvPr>
          <p:cNvPicPr>
            <a:picLocks noChangeAspect="1"/>
          </p:cNvPicPr>
          <p:nvPr/>
        </p:nvPicPr>
        <p:blipFill>
          <a:blip r:embed="rId2"/>
          <a:stretch>
            <a:fillRect/>
          </a:stretch>
        </p:blipFill>
        <p:spPr>
          <a:xfrm>
            <a:off x="17171194" y="870129"/>
            <a:ext cx="2946360" cy="4165543"/>
          </a:xfrm>
          <a:prstGeom prst="rect">
            <a:avLst/>
          </a:prstGeom>
        </p:spPr>
      </p:pic>
      <p:pic>
        <p:nvPicPr>
          <p:cNvPr id="1026" name="Picture 2">
            <a:extLst>
              <a:ext uri="{FF2B5EF4-FFF2-40B4-BE49-F238E27FC236}">
                <a16:creationId xmlns:a16="http://schemas.microsoft.com/office/drawing/2014/main" id="{8EF9A928-3DA2-D7A3-96D7-89D8056E89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04976" y="5632271"/>
            <a:ext cx="8282460" cy="62379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98935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EF538-7FE7-33A4-16D4-41949EE03FAE}"/>
              </a:ext>
            </a:extLst>
          </p:cNvPr>
          <p:cNvSpPr>
            <a:spLocks noGrp="1"/>
          </p:cNvSpPr>
          <p:nvPr>
            <p:ph type="title"/>
          </p:nvPr>
        </p:nvSpPr>
        <p:spPr/>
        <p:txBody>
          <a:bodyPr/>
          <a:lstStyle/>
          <a:p>
            <a:r>
              <a:rPr lang="en-GB" dirty="0"/>
              <a:t>RPO visits</a:t>
            </a:r>
          </a:p>
        </p:txBody>
      </p:sp>
      <p:sp>
        <p:nvSpPr>
          <p:cNvPr id="3" name="Text Placeholder 2">
            <a:extLst>
              <a:ext uri="{FF2B5EF4-FFF2-40B4-BE49-F238E27FC236}">
                <a16:creationId xmlns:a16="http://schemas.microsoft.com/office/drawing/2014/main" id="{92D6010C-A3AD-F73C-72E0-FBDEBDB1F4A7}"/>
              </a:ext>
            </a:extLst>
          </p:cNvPr>
          <p:cNvSpPr>
            <a:spLocks noGrp="1"/>
          </p:cNvSpPr>
          <p:nvPr>
            <p:ph type="body" idx="1"/>
          </p:nvPr>
        </p:nvSpPr>
        <p:spPr/>
        <p:txBody>
          <a:bodyPr/>
          <a:lstStyle/>
          <a:p>
            <a:r>
              <a:rPr lang="en-GB" dirty="0"/>
              <a:t>Ongoing academy visits</a:t>
            </a:r>
          </a:p>
          <a:p>
            <a:endParaRPr lang="en-GB" dirty="0"/>
          </a:p>
          <a:p>
            <a:r>
              <a:rPr lang="en-GB" dirty="0"/>
              <a:t>A few LA Schools in next two weeks</a:t>
            </a:r>
          </a:p>
          <a:p>
            <a:r>
              <a:rPr lang="en-GB" dirty="0"/>
              <a:t>The rest in September and October</a:t>
            </a:r>
          </a:p>
          <a:p>
            <a:endParaRPr lang="en-GB" dirty="0"/>
          </a:p>
          <a:p>
            <a:endParaRPr lang="en-GB" dirty="0"/>
          </a:p>
          <a:p>
            <a:r>
              <a:rPr lang="en-GB" dirty="0"/>
              <a:t>Make sure you have printed the newest</a:t>
            </a:r>
          </a:p>
          <a:p>
            <a:pPr marL="101595" indent="0">
              <a:buNone/>
            </a:pPr>
            <a:r>
              <a:rPr lang="en-GB" dirty="0"/>
              <a:t>L93 edition and filled in the sections listed on front cover</a:t>
            </a:r>
          </a:p>
        </p:txBody>
      </p:sp>
      <p:pic>
        <p:nvPicPr>
          <p:cNvPr id="3074" name="Picture 2" descr="Radioactive Source Handling To | PY1024 | SE">
            <a:extLst>
              <a:ext uri="{FF2B5EF4-FFF2-40B4-BE49-F238E27FC236}">
                <a16:creationId xmlns:a16="http://schemas.microsoft.com/office/drawing/2014/main" id="{AB104EEC-C985-9673-27E2-FE3511E302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65073" y="2259730"/>
            <a:ext cx="8486836" cy="86404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91614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85593-A070-8A52-96DF-FFDD7CAED600}"/>
              </a:ext>
            </a:extLst>
          </p:cNvPr>
          <p:cNvSpPr>
            <a:spLocks noGrp="1"/>
          </p:cNvSpPr>
          <p:nvPr>
            <p:ph type="title"/>
          </p:nvPr>
        </p:nvSpPr>
        <p:spPr>
          <a:xfrm>
            <a:off x="6060581" y="5112486"/>
            <a:ext cx="12261250" cy="2285851"/>
          </a:xfrm>
        </p:spPr>
        <p:txBody>
          <a:bodyPr/>
          <a:lstStyle/>
          <a:p>
            <a:pPr algn="ctr"/>
            <a:r>
              <a:rPr lang="en-GB" sz="10000" dirty="0">
                <a:latin typeface="+mn-lt"/>
                <a:ea typeface="Calibri" panose="020F0502020204030204" pitchFamily="34" charset="0"/>
                <a:cs typeface="Times New Roman" panose="02020603050405020304" pitchFamily="18" charset="0"/>
              </a:rPr>
              <a:t>AQA</a:t>
            </a:r>
            <a:endParaRPr lang="en-GB" sz="10000" dirty="0"/>
          </a:p>
        </p:txBody>
      </p:sp>
    </p:spTree>
    <p:extLst>
      <p:ext uri="{BB962C8B-B14F-4D97-AF65-F5344CB8AC3E}">
        <p14:creationId xmlns:p14="http://schemas.microsoft.com/office/powerpoint/2010/main" val="38905915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85593-A070-8A52-96DF-FFDD7CAED600}"/>
              </a:ext>
            </a:extLst>
          </p:cNvPr>
          <p:cNvSpPr>
            <a:spLocks noGrp="1"/>
          </p:cNvSpPr>
          <p:nvPr>
            <p:ph type="title"/>
          </p:nvPr>
        </p:nvSpPr>
        <p:spPr>
          <a:xfrm>
            <a:off x="6060581" y="5112486"/>
            <a:ext cx="12261250" cy="2285851"/>
          </a:xfrm>
        </p:spPr>
        <p:txBody>
          <a:bodyPr/>
          <a:lstStyle/>
          <a:p>
            <a:pPr algn="ctr"/>
            <a:r>
              <a:rPr lang="en-GB" sz="7200" dirty="0">
                <a:latin typeface="+mn-lt"/>
                <a:ea typeface="Calibri" panose="020F0502020204030204" pitchFamily="34" charset="0"/>
                <a:cs typeface="Times New Roman" panose="02020603050405020304" pitchFamily="18" charset="0"/>
              </a:rPr>
              <a:t>Year 11 GCSE Exams Summary </a:t>
            </a:r>
            <a:endParaRPr lang="en-GB" sz="7200" dirty="0"/>
          </a:p>
        </p:txBody>
      </p:sp>
    </p:spTree>
    <p:extLst>
      <p:ext uri="{BB962C8B-B14F-4D97-AF65-F5344CB8AC3E}">
        <p14:creationId xmlns:p14="http://schemas.microsoft.com/office/powerpoint/2010/main" val="29239821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E94B61-B6B5-CC53-E7FC-48CA7CDF2C34}"/>
              </a:ext>
            </a:extLst>
          </p:cNvPr>
          <p:cNvSpPr>
            <a:spLocks noGrp="1"/>
          </p:cNvSpPr>
          <p:nvPr>
            <p:ph type="title"/>
          </p:nvPr>
        </p:nvSpPr>
        <p:spPr/>
        <p:txBody>
          <a:bodyPr/>
          <a:lstStyle/>
          <a:p>
            <a:r>
              <a:rPr lang="en-GB" dirty="0"/>
              <a:t>Year 11 exams</a:t>
            </a:r>
          </a:p>
        </p:txBody>
      </p:sp>
      <p:sp>
        <p:nvSpPr>
          <p:cNvPr id="3" name="Text Placeholder 2">
            <a:extLst>
              <a:ext uri="{FF2B5EF4-FFF2-40B4-BE49-F238E27FC236}">
                <a16:creationId xmlns:a16="http://schemas.microsoft.com/office/drawing/2014/main" id="{4887F96E-3FC9-ACB0-9194-C7BF1B658C4B}"/>
              </a:ext>
            </a:extLst>
          </p:cNvPr>
          <p:cNvSpPr>
            <a:spLocks noGrp="1"/>
          </p:cNvSpPr>
          <p:nvPr>
            <p:ph type="body" idx="1"/>
          </p:nvPr>
        </p:nvSpPr>
        <p:spPr/>
        <p:txBody>
          <a:bodyPr>
            <a:normAutofit/>
          </a:bodyPr>
          <a:lstStyle/>
          <a:p>
            <a:r>
              <a:rPr lang="en-GB" dirty="0"/>
              <a:t>2023 exams are now behind us. </a:t>
            </a:r>
          </a:p>
          <a:p>
            <a:endParaRPr lang="en-GB" dirty="0"/>
          </a:p>
          <a:p>
            <a:r>
              <a:rPr lang="en-GB" dirty="0"/>
              <a:t>In groups:</a:t>
            </a:r>
          </a:p>
          <a:p>
            <a:endParaRPr lang="en-GB" dirty="0"/>
          </a:p>
          <a:p>
            <a:r>
              <a:rPr lang="en-GB" dirty="0"/>
              <a:t>What lessons can we take from this year?</a:t>
            </a:r>
          </a:p>
          <a:p>
            <a:r>
              <a:rPr lang="en-GB" dirty="0"/>
              <a:t>What will we have to do different next year- formulas?</a:t>
            </a:r>
          </a:p>
          <a:p>
            <a:r>
              <a:rPr lang="en-GB" dirty="0"/>
              <a:t>Any successful strategies you can share regarding revision, intervention etc. </a:t>
            </a:r>
          </a:p>
          <a:p>
            <a:endParaRPr lang="en-GB" dirty="0"/>
          </a:p>
        </p:txBody>
      </p:sp>
    </p:spTree>
    <p:extLst>
      <p:ext uri="{BB962C8B-B14F-4D97-AF65-F5344CB8AC3E}">
        <p14:creationId xmlns:p14="http://schemas.microsoft.com/office/powerpoint/2010/main" val="39379953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85593-A070-8A52-96DF-FFDD7CAED600}"/>
              </a:ext>
            </a:extLst>
          </p:cNvPr>
          <p:cNvSpPr>
            <a:spLocks noGrp="1"/>
          </p:cNvSpPr>
          <p:nvPr>
            <p:ph type="title"/>
          </p:nvPr>
        </p:nvSpPr>
        <p:spPr>
          <a:xfrm>
            <a:off x="7293034" y="5132364"/>
            <a:ext cx="12261250" cy="2285851"/>
          </a:xfrm>
        </p:spPr>
        <p:txBody>
          <a:bodyPr/>
          <a:lstStyle/>
          <a:p>
            <a:pPr marL="685766" indent="-685766">
              <a:lnSpc>
                <a:spcPct val="107000"/>
              </a:lnSpc>
            </a:pPr>
            <a:r>
              <a:rPr lang="en-GB" sz="7200" dirty="0">
                <a:latin typeface="+mn-lt"/>
                <a:ea typeface="Calibri" panose="020F0502020204030204" pitchFamily="34" charset="0"/>
                <a:cs typeface="Times New Roman" panose="02020603050405020304" pitchFamily="18" charset="0"/>
              </a:rPr>
              <a:t>Intervention- Jo Sinclair </a:t>
            </a:r>
            <a:br>
              <a:rPr lang="en-GB" sz="7200" dirty="0">
                <a:latin typeface="+mn-lt"/>
                <a:ea typeface="Calibri" panose="020F0502020204030204" pitchFamily="34" charset="0"/>
                <a:cs typeface="Times New Roman" panose="02020603050405020304" pitchFamily="18" charset="0"/>
              </a:rPr>
            </a:br>
            <a:r>
              <a:rPr lang="en-GB" sz="7200" dirty="0">
                <a:latin typeface="+mn-lt"/>
                <a:ea typeface="Calibri" panose="020F0502020204030204" pitchFamily="34" charset="0"/>
                <a:cs typeface="Times New Roman" panose="02020603050405020304" pitchFamily="18" charset="0"/>
              </a:rPr>
              <a:t>Applemore college</a:t>
            </a:r>
          </a:p>
        </p:txBody>
      </p:sp>
    </p:spTree>
    <p:extLst>
      <p:ext uri="{BB962C8B-B14F-4D97-AF65-F5344CB8AC3E}">
        <p14:creationId xmlns:p14="http://schemas.microsoft.com/office/powerpoint/2010/main" val="39092656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60E399B-546D-F8DA-5490-8689734FA6C5}"/>
              </a:ext>
            </a:extLst>
          </p:cNvPr>
          <p:cNvPicPr>
            <a:picLocks noChangeAspect="1"/>
          </p:cNvPicPr>
          <p:nvPr/>
        </p:nvPicPr>
        <p:blipFill rotWithShape="1">
          <a:blip r:embed="rId2"/>
          <a:srcRect l="7984" t="20631" r="60806" b="11163"/>
          <a:stretch/>
        </p:blipFill>
        <p:spPr>
          <a:xfrm>
            <a:off x="1352309" y="894522"/>
            <a:ext cx="9407058" cy="11558288"/>
          </a:xfrm>
          <a:prstGeom prst="rect">
            <a:avLst/>
          </a:prstGeom>
        </p:spPr>
      </p:pic>
    </p:spTree>
    <p:extLst>
      <p:ext uri="{BB962C8B-B14F-4D97-AF65-F5344CB8AC3E}">
        <p14:creationId xmlns:p14="http://schemas.microsoft.com/office/powerpoint/2010/main" val="10697078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F96C6D9-FFB1-D9E2-F606-A0E8D97DEDC3}"/>
              </a:ext>
            </a:extLst>
          </p:cNvPr>
          <p:cNvPicPr>
            <a:picLocks noChangeAspect="1"/>
          </p:cNvPicPr>
          <p:nvPr/>
        </p:nvPicPr>
        <p:blipFill rotWithShape="1">
          <a:blip r:embed="rId2"/>
          <a:srcRect l="26612" t="29883" r="34920" b="27731"/>
          <a:stretch/>
        </p:blipFill>
        <p:spPr>
          <a:xfrm>
            <a:off x="14665864" y="3114853"/>
            <a:ext cx="9379363" cy="5810486"/>
          </a:xfrm>
          <a:prstGeom prst="rect">
            <a:avLst/>
          </a:prstGeom>
        </p:spPr>
      </p:pic>
      <p:pic>
        <p:nvPicPr>
          <p:cNvPr id="3" name="Picture 2">
            <a:extLst>
              <a:ext uri="{FF2B5EF4-FFF2-40B4-BE49-F238E27FC236}">
                <a16:creationId xmlns:a16="http://schemas.microsoft.com/office/drawing/2014/main" id="{2305D2EA-63DB-8DCE-412E-B585AF6D736B}"/>
              </a:ext>
            </a:extLst>
          </p:cNvPr>
          <p:cNvPicPr>
            <a:picLocks noChangeAspect="1"/>
          </p:cNvPicPr>
          <p:nvPr/>
        </p:nvPicPr>
        <p:blipFill rotWithShape="1">
          <a:blip r:embed="rId3"/>
          <a:srcRect l="21774" t="30313" r="29839" b="9443"/>
          <a:stretch/>
        </p:blipFill>
        <p:spPr>
          <a:xfrm>
            <a:off x="0" y="1426524"/>
            <a:ext cx="14283932" cy="9998751"/>
          </a:xfrm>
          <a:prstGeom prst="rect">
            <a:avLst/>
          </a:prstGeom>
        </p:spPr>
      </p:pic>
    </p:spTree>
    <p:extLst>
      <p:ext uri="{BB962C8B-B14F-4D97-AF65-F5344CB8AC3E}">
        <p14:creationId xmlns:p14="http://schemas.microsoft.com/office/powerpoint/2010/main" val="26144772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Twitter rebrands as X with &quot;art deco&quot; logo">
            <a:extLst>
              <a:ext uri="{FF2B5EF4-FFF2-40B4-BE49-F238E27FC236}">
                <a16:creationId xmlns:a16="http://schemas.microsoft.com/office/drawing/2014/main" id="{F31C0040-709F-1545-EB91-3ACC142727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3623"/>
            <a:ext cx="24382413" cy="1370875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41A8E3E1-41A1-9D7D-13EE-C499F71685BC}"/>
              </a:ext>
            </a:extLst>
          </p:cNvPr>
          <p:cNvSpPr>
            <a:spLocks noGrp="1"/>
          </p:cNvSpPr>
          <p:nvPr>
            <p:ph type="title"/>
          </p:nvPr>
        </p:nvSpPr>
        <p:spPr/>
        <p:txBody>
          <a:bodyPr/>
          <a:lstStyle/>
          <a:p>
            <a:r>
              <a:rPr lang="en-GB" dirty="0">
                <a:solidFill>
                  <a:schemeClr val="bg1"/>
                </a:solidFill>
              </a:rPr>
              <a:t>HIAS on Twitter</a:t>
            </a:r>
          </a:p>
        </p:txBody>
      </p:sp>
      <p:sp>
        <p:nvSpPr>
          <p:cNvPr id="3" name="Text Placeholder 2">
            <a:extLst>
              <a:ext uri="{FF2B5EF4-FFF2-40B4-BE49-F238E27FC236}">
                <a16:creationId xmlns:a16="http://schemas.microsoft.com/office/drawing/2014/main" id="{5A2E46DF-E919-AE8A-A6C3-DEDCAEC53BD6}"/>
              </a:ext>
            </a:extLst>
          </p:cNvPr>
          <p:cNvSpPr>
            <a:spLocks noGrp="1"/>
          </p:cNvSpPr>
          <p:nvPr>
            <p:ph type="body" idx="1"/>
          </p:nvPr>
        </p:nvSpPr>
        <p:spPr>
          <a:xfrm>
            <a:off x="670516" y="2635060"/>
            <a:ext cx="21944171" cy="8064373"/>
          </a:xfrm>
        </p:spPr>
        <p:txBody>
          <a:bodyPr/>
          <a:lstStyle/>
          <a:p>
            <a:r>
              <a:rPr lang="en-GB" dirty="0">
                <a:solidFill>
                  <a:schemeClr val="bg1"/>
                </a:solidFill>
              </a:rPr>
              <a:t>@HIAS_today</a:t>
            </a:r>
          </a:p>
          <a:p>
            <a:r>
              <a:rPr lang="en-GB" dirty="0">
                <a:solidFill>
                  <a:schemeClr val="bg1"/>
                </a:solidFill>
              </a:rPr>
              <a:t>@Mrneil1859</a:t>
            </a:r>
          </a:p>
          <a:p>
            <a:r>
              <a:rPr lang="en-GB" dirty="0">
                <a:solidFill>
                  <a:schemeClr val="bg1"/>
                </a:solidFill>
              </a:rPr>
              <a:t>@emmahantsprisci</a:t>
            </a:r>
          </a:p>
          <a:p>
            <a:endParaRPr lang="en-GB" dirty="0"/>
          </a:p>
        </p:txBody>
      </p:sp>
    </p:spTree>
    <p:extLst>
      <p:ext uri="{BB962C8B-B14F-4D97-AF65-F5344CB8AC3E}">
        <p14:creationId xmlns:p14="http://schemas.microsoft.com/office/powerpoint/2010/main" val="38310689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044BCDB-F07A-C071-5293-4B34C4964862}"/>
              </a:ext>
            </a:extLst>
          </p:cNvPr>
          <p:cNvPicPr>
            <a:picLocks noChangeAspect="1"/>
          </p:cNvPicPr>
          <p:nvPr/>
        </p:nvPicPr>
        <p:blipFill rotWithShape="1">
          <a:blip r:embed="rId2"/>
          <a:srcRect l="13911" t="24288" r="23549" b="15897"/>
          <a:stretch/>
        </p:blipFill>
        <p:spPr>
          <a:xfrm>
            <a:off x="780783" y="7238757"/>
            <a:ext cx="11237540" cy="6042623"/>
          </a:xfrm>
          <a:prstGeom prst="rect">
            <a:avLst/>
          </a:prstGeom>
        </p:spPr>
      </p:pic>
      <p:pic>
        <p:nvPicPr>
          <p:cNvPr id="5" name="Picture 4">
            <a:extLst>
              <a:ext uri="{FF2B5EF4-FFF2-40B4-BE49-F238E27FC236}">
                <a16:creationId xmlns:a16="http://schemas.microsoft.com/office/drawing/2014/main" id="{12DE2C95-BD6F-1ACF-1599-A17231E9B6A8}"/>
              </a:ext>
            </a:extLst>
          </p:cNvPr>
          <p:cNvPicPr>
            <a:picLocks noChangeAspect="1"/>
          </p:cNvPicPr>
          <p:nvPr/>
        </p:nvPicPr>
        <p:blipFill rotWithShape="1">
          <a:blip r:embed="rId3"/>
          <a:srcRect l="13669" t="22998" r="25484" b="19770"/>
          <a:stretch/>
        </p:blipFill>
        <p:spPr>
          <a:xfrm>
            <a:off x="780783" y="841054"/>
            <a:ext cx="11377909" cy="6016946"/>
          </a:xfrm>
          <a:prstGeom prst="rect">
            <a:avLst/>
          </a:prstGeom>
        </p:spPr>
      </p:pic>
      <p:pic>
        <p:nvPicPr>
          <p:cNvPr id="7" name="Picture 6">
            <a:extLst>
              <a:ext uri="{FF2B5EF4-FFF2-40B4-BE49-F238E27FC236}">
                <a16:creationId xmlns:a16="http://schemas.microsoft.com/office/drawing/2014/main" id="{8652CF33-1904-ABF0-8DFD-2FE094B77C8F}"/>
              </a:ext>
            </a:extLst>
          </p:cNvPr>
          <p:cNvPicPr>
            <a:picLocks noChangeAspect="1"/>
          </p:cNvPicPr>
          <p:nvPr/>
        </p:nvPicPr>
        <p:blipFill rotWithShape="1">
          <a:blip r:embed="rId4"/>
          <a:srcRect l="26492" t="30098" r="35645" b="27731"/>
          <a:stretch/>
        </p:blipFill>
        <p:spPr>
          <a:xfrm>
            <a:off x="13479146" y="7238757"/>
            <a:ext cx="9851283" cy="6168854"/>
          </a:xfrm>
          <a:prstGeom prst="rect">
            <a:avLst/>
          </a:prstGeom>
        </p:spPr>
      </p:pic>
      <p:pic>
        <p:nvPicPr>
          <p:cNvPr id="9" name="Picture 8">
            <a:extLst>
              <a:ext uri="{FF2B5EF4-FFF2-40B4-BE49-F238E27FC236}">
                <a16:creationId xmlns:a16="http://schemas.microsoft.com/office/drawing/2014/main" id="{B8E6292E-76F0-EE93-B7E4-971AE1AF4B04}"/>
              </a:ext>
            </a:extLst>
          </p:cNvPr>
          <p:cNvPicPr>
            <a:picLocks noChangeAspect="1"/>
          </p:cNvPicPr>
          <p:nvPr/>
        </p:nvPicPr>
        <p:blipFill rotWithShape="1">
          <a:blip r:embed="rId5"/>
          <a:srcRect l="27459" t="29883" r="38307" b="31819"/>
          <a:stretch/>
        </p:blipFill>
        <p:spPr>
          <a:xfrm>
            <a:off x="13322702" y="751419"/>
            <a:ext cx="9851283" cy="6196215"/>
          </a:xfrm>
          <a:prstGeom prst="rect">
            <a:avLst/>
          </a:prstGeom>
        </p:spPr>
      </p:pic>
    </p:spTree>
    <p:extLst>
      <p:ext uri="{BB962C8B-B14F-4D97-AF65-F5344CB8AC3E}">
        <p14:creationId xmlns:p14="http://schemas.microsoft.com/office/powerpoint/2010/main" val="18303335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C4F5EA-4D9A-EF3E-6F1E-AADDD2D7AF9C}"/>
              </a:ext>
            </a:extLst>
          </p:cNvPr>
          <p:cNvPicPr>
            <a:picLocks noChangeAspect="1"/>
          </p:cNvPicPr>
          <p:nvPr/>
        </p:nvPicPr>
        <p:blipFill rotWithShape="1">
          <a:blip r:embed="rId2"/>
          <a:srcRect l="10766" t="18695" r="25726" b="7936"/>
          <a:stretch/>
        </p:blipFill>
        <p:spPr>
          <a:xfrm>
            <a:off x="2646328" y="767312"/>
            <a:ext cx="18754319" cy="12181375"/>
          </a:xfrm>
          <a:prstGeom prst="rect">
            <a:avLst/>
          </a:prstGeom>
        </p:spPr>
      </p:pic>
    </p:spTree>
    <p:extLst>
      <p:ext uri="{BB962C8B-B14F-4D97-AF65-F5344CB8AC3E}">
        <p14:creationId xmlns:p14="http://schemas.microsoft.com/office/powerpoint/2010/main" val="35533818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E82CAF-A73A-1CF3-A690-11B9E1AB5B21}"/>
              </a:ext>
            </a:extLst>
          </p:cNvPr>
          <p:cNvSpPr>
            <a:spLocks noGrp="1"/>
          </p:cNvSpPr>
          <p:nvPr>
            <p:ph type="title"/>
          </p:nvPr>
        </p:nvSpPr>
        <p:spPr>
          <a:xfrm>
            <a:off x="467001" y="-213184"/>
            <a:ext cx="21029831" cy="2650953"/>
          </a:xfrm>
        </p:spPr>
        <p:txBody>
          <a:bodyPr/>
          <a:lstStyle/>
          <a:p>
            <a:r>
              <a:rPr lang="en-GB" dirty="0"/>
              <a:t>Things to try…</a:t>
            </a:r>
          </a:p>
        </p:txBody>
      </p:sp>
      <p:sp>
        <p:nvSpPr>
          <p:cNvPr id="3" name="Content Placeholder 2">
            <a:extLst>
              <a:ext uri="{FF2B5EF4-FFF2-40B4-BE49-F238E27FC236}">
                <a16:creationId xmlns:a16="http://schemas.microsoft.com/office/drawing/2014/main" id="{83C4FC6E-0B62-9C93-1E63-44F731E70CCC}"/>
              </a:ext>
            </a:extLst>
          </p:cNvPr>
          <p:cNvSpPr>
            <a:spLocks noGrp="1"/>
          </p:cNvSpPr>
          <p:nvPr>
            <p:ph idx="1"/>
          </p:nvPr>
        </p:nvSpPr>
        <p:spPr>
          <a:xfrm>
            <a:off x="467001" y="1970254"/>
            <a:ext cx="21029831" cy="8702109"/>
          </a:xfrm>
        </p:spPr>
        <p:txBody>
          <a:bodyPr>
            <a:normAutofit fontScale="92500"/>
          </a:bodyPr>
          <a:lstStyle/>
          <a:p>
            <a:r>
              <a:rPr lang="en-GB" dirty="0"/>
              <a:t>Recognise students’ effort and reasoning, not just correct answers. </a:t>
            </a:r>
          </a:p>
          <a:p>
            <a:r>
              <a:rPr lang="en-GB" dirty="0"/>
              <a:t>Use cold calling / Use think-pair-share </a:t>
            </a:r>
          </a:p>
          <a:p>
            <a:r>
              <a:rPr lang="en-GB" dirty="0"/>
              <a:t>Use mini whiteboards </a:t>
            </a:r>
          </a:p>
          <a:p>
            <a:r>
              <a:rPr lang="en-GB" dirty="0"/>
              <a:t>Use role cards for practical and group work.</a:t>
            </a:r>
          </a:p>
          <a:p>
            <a:r>
              <a:rPr lang="en-GB" dirty="0"/>
              <a:t>Literacy mat/Frayer model</a:t>
            </a:r>
          </a:p>
          <a:p>
            <a:r>
              <a:rPr lang="en-GB" dirty="0"/>
              <a:t>Discussion cards – scripted roles </a:t>
            </a:r>
          </a:p>
          <a:p>
            <a:r>
              <a:rPr lang="en-GB" dirty="0"/>
              <a:t>Use a visualiser  </a:t>
            </a:r>
          </a:p>
          <a:p>
            <a:r>
              <a:rPr lang="en-GB" dirty="0"/>
              <a:t>Use high colour contrast in resources </a:t>
            </a:r>
          </a:p>
          <a:p>
            <a:r>
              <a:rPr lang="en-GB" dirty="0"/>
              <a:t>Use Science Capital Teaching Approach</a:t>
            </a:r>
          </a:p>
          <a:p>
            <a:endParaRPr lang="en-GB" dirty="0"/>
          </a:p>
        </p:txBody>
      </p:sp>
      <p:pic>
        <p:nvPicPr>
          <p:cNvPr id="4" name="Picture 3">
            <a:extLst>
              <a:ext uri="{FF2B5EF4-FFF2-40B4-BE49-F238E27FC236}">
                <a16:creationId xmlns:a16="http://schemas.microsoft.com/office/drawing/2014/main" id="{4E58E7FA-9AD6-593C-9552-7E2ADA9BDFE3}"/>
              </a:ext>
            </a:extLst>
          </p:cNvPr>
          <p:cNvPicPr>
            <a:picLocks noChangeAspect="1"/>
          </p:cNvPicPr>
          <p:nvPr/>
        </p:nvPicPr>
        <p:blipFill rotWithShape="1">
          <a:blip r:embed="rId2"/>
          <a:srcRect l="17299" t="27086" r="28629" b="18909"/>
          <a:stretch/>
        </p:blipFill>
        <p:spPr>
          <a:xfrm>
            <a:off x="13773541" y="6321308"/>
            <a:ext cx="10400287" cy="5839982"/>
          </a:xfrm>
          <a:prstGeom prst="rect">
            <a:avLst/>
          </a:prstGeom>
        </p:spPr>
      </p:pic>
    </p:spTree>
    <p:extLst>
      <p:ext uri="{BB962C8B-B14F-4D97-AF65-F5344CB8AC3E}">
        <p14:creationId xmlns:p14="http://schemas.microsoft.com/office/powerpoint/2010/main" val="42057205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460E5-5170-43AA-4603-FC72EBF282B3}"/>
              </a:ext>
            </a:extLst>
          </p:cNvPr>
          <p:cNvSpPr>
            <a:spLocks noGrp="1"/>
          </p:cNvSpPr>
          <p:nvPr>
            <p:ph type="title"/>
          </p:nvPr>
        </p:nvSpPr>
        <p:spPr/>
        <p:txBody>
          <a:bodyPr/>
          <a:lstStyle/>
          <a:p>
            <a:r>
              <a:rPr lang="en-GB" dirty="0"/>
              <a:t>resources</a:t>
            </a:r>
          </a:p>
        </p:txBody>
      </p:sp>
      <p:sp>
        <p:nvSpPr>
          <p:cNvPr id="3" name="Content Placeholder 2">
            <a:extLst>
              <a:ext uri="{FF2B5EF4-FFF2-40B4-BE49-F238E27FC236}">
                <a16:creationId xmlns:a16="http://schemas.microsoft.com/office/drawing/2014/main" id="{80E8C963-CE6D-99C4-F9C5-54E30A272666}"/>
              </a:ext>
            </a:extLst>
          </p:cNvPr>
          <p:cNvSpPr>
            <a:spLocks noGrp="1"/>
          </p:cNvSpPr>
          <p:nvPr>
            <p:ph idx="1"/>
          </p:nvPr>
        </p:nvSpPr>
        <p:spPr/>
        <p:txBody>
          <a:bodyPr/>
          <a:lstStyle/>
          <a:p>
            <a:endParaRPr lang="en-GB" dirty="0">
              <a:hlinkClick r:id=""/>
            </a:endParaRPr>
          </a:p>
          <a:p>
            <a:endParaRPr lang="en-GB" dirty="0">
              <a:hlinkClick r:id=""/>
            </a:endParaRPr>
          </a:p>
          <a:p>
            <a:r>
              <a:rPr lang="en-GB" dirty="0">
                <a:hlinkClick r:id=""/>
              </a:rPr>
              <a:t>J.sinclair@applemore.hants.sch.uk</a:t>
            </a:r>
            <a:endParaRPr lang="en-GB" dirty="0"/>
          </a:p>
          <a:p>
            <a:endParaRPr lang="en-GB" dirty="0"/>
          </a:p>
        </p:txBody>
      </p:sp>
      <p:pic>
        <p:nvPicPr>
          <p:cNvPr id="5" name="Picture 4">
            <a:extLst>
              <a:ext uri="{FF2B5EF4-FFF2-40B4-BE49-F238E27FC236}">
                <a16:creationId xmlns:a16="http://schemas.microsoft.com/office/drawing/2014/main" id="{F5C4F734-E6E8-0CDE-8614-059587269799}"/>
              </a:ext>
            </a:extLst>
          </p:cNvPr>
          <p:cNvPicPr>
            <a:picLocks noChangeAspect="1"/>
          </p:cNvPicPr>
          <p:nvPr/>
        </p:nvPicPr>
        <p:blipFill rotWithShape="1">
          <a:blip r:embed="rId2"/>
          <a:srcRect l="30534" t="17618" r="33972" b="9911"/>
          <a:stretch/>
        </p:blipFill>
        <p:spPr>
          <a:xfrm>
            <a:off x="14753123" y="2006992"/>
            <a:ext cx="9298625" cy="10674215"/>
          </a:xfrm>
          <a:prstGeom prst="rect">
            <a:avLst/>
          </a:prstGeom>
        </p:spPr>
      </p:pic>
      <p:pic>
        <p:nvPicPr>
          <p:cNvPr id="7" name="Picture 6">
            <a:extLst>
              <a:ext uri="{FF2B5EF4-FFF2-40B4-BE49-F238E27FC236}">
                <a16:creationId xmlns:a16="http://schemas.microsoft.com/office/drawing/2014/main" id="{8269B5D7-788F-19A2-0E67-DCBF05EB96B5}"/>
              </a:ext>
            </a:extLst>
          </p:cNvPr>
          <p:cNvPicPr>
            <a:picLocks noChangeAspect="1"/>
          </p:cNvPicPr>
          <p:nvPr/>
        </p:nvPicPr>
        <p:blipFill rotWithShape="1">
          <a:blip r:embed="rId3"/>
          <a:srcRect l="17177" t="15252" r="24516" b="12455"/>
          <a:stretch/>
        </p:blipFill>
        <p:spPr>
          <a:xfrm>
            <a:off x="7703414" y="1031668"/>
            <a:ext cx="6606850" cy="4605606"/>
          </a:xfrm>
          <a:prstGeom prst="rect">
            <a:avLst/>
          </a:prstGeom>
        </p:spPr>
      </p:pic>
      <p:pic>
        <p:nvPicPr>
          <p:cNvPr id="9" name="Picture 8">
            <a:extLst>
              <a:ext uri="{FF2B5EF4-FFF2-40B4-BE49-F238E27FC236}">
                <a16:creationId xmlns:a16="http://schemas.microsoft.com/office/drawing/2014/main" id="{608F8805-A536-9DDB-3E7F-9259580FC2CD}"/>
              </a:ext>
            </a:extLst>
          </p:cNvPr>
          <p:cNvPicPr>
            <a:picLocks noChangeAspect="1"/>
          </p:cNvPicPr>
          <p:nvPr/>
        </p:nvPicPr>
        <p:blipFill rotWithShape="1">
          <a:blip r:embed="rId4"/>
          <a:srcRect l="22137" t="21754" r="24153" b="5302"/>
          <a:stretch/>
        </p:blipFill>
        <p:spPr>
          <a:xfrm>
            <a:off x="1967948" y="7344100"/>
            <a:ext cx="7901776" cy="6033523"/>
          </a:xfrm>
          <a:prstGeom prst="rect">
            <a:avLst/>
          </a:prstGeom>
        </p:spPr>
      </p:pic>
    </p:spTree>
    <p:extLst>
      <p:ext uri="{BB962C8B-B14F-4D97-AF65-F5344CB8AC3E}">
        <p14:creationId xmlns:p14="http://schemas.microsoft.com/office/powerpoint/2010/main" val="330351786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BFD9E08-2E68-F44F-F574-793EEF2638FC}"/>
              </a:ext>
            </a:extLst>
          </p:cNvPr>
          <p:cNvPicPr>
            <a:picLocks noChangeAspect="1"/>
          </p:cNvPicPr>
          <p:nvPr/>
        </p:nvPicPr>
        <p:blipFill rotWithShape="1">
          <a:blip r:embed="rId2"/>
          <a:srcRect l="5807" t="25364" r="18467" b="12885"/>
          <a:stretch/>
        </p:blipFill>
        <p:spPr>
          <a:xfrm>
            <a:off x="533490" y="494795"/>
            <a:ext cx="15905834" cy="7292291"/>
          </a:xfrm>
          <a:prstGeom prst="rect">
            <a:avLst/>
          </a:prstGeom>
        </p:spPr>
      </p:pic>
      <p:pic>
        <p:nvPicPr>
          <p:cNvPr id="5" name="Picture 4">
            <a:extLst>
              <a:ext uri="{FF2B5EF4-FFF2-40B4-BE49-F238E27FC236}">
                <a16:creationId xmlns:a16="http://schemas.microsoft.com/office/drawing/2014/main" id="{8C2DC76E-926B-0D54-96E9-E562C35ED52C}"/>
              </a:ext>
            </a:extLst>
          </p:cNvPr>
          <p:cNvPicPr>
            <a:picLocks noChangeAspect="1"/>
          </p:cNvPicPr>
          <p:nvPr/>
        </p:nvPicPr>
        <p:blipFill rotWithShape="1">
          <a:blip r:embed="rId3"/>
          <a:srcRect l="2298" t="30743" r="14476" b="26010"/>
          <a:stretch/>
        </p:blipFill>
        <p:spPr>
          <a:xfrm>
            <a:off x="2065597" y="8093872"/>
            <a:ext cx="19243900" cy="5622128"/>
          </a:xfrm>
          <a:prstGeom prst="rect">
            <a:avLst/>
          </a:prstGeom>
        </p:spPr>
      </p:pic>
    </p:spTree>
    <p:extLst>
      <p:ext uri="{BB962C8B-B14F-4D97-AF65-F5344CB8AC3E}">
        <p14:creationId xmlns:p14="http://schemas.microsoft.com/office/powerpoint/2010/main" val="25162959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E82CAF-A73A-1CF3-A690-11B9E1AB5B21}"/>
              </a:ext>
            </a:extLst>
          </p:cNvPr>
          <p:cNvSpPr>
            <a:spLocks noGrp="1"/>
          </p:cNvSpPr>
          <p:nvPr>
            <p:ph type="title"/>
          </p:nvPr>
        </p:nvSpPr>
        <p:spPr/>
        <p:txBody>
          <a:bodyPr/>
          <a:lstStyle/>
          <a:p>
            <a:r>
              <a:rPr lang="en-GB" dirty="0"/>
              <a:t>Things to try…</a:t>
            </a:r>
          </a:p>
        </p:txBody>
      </p:sp>
      <p:sp>
        <p:nvSpPr>
          <p:cNvPr id="3" name="Content Placeholder 2">
            <a:extLst>
              <a:ext uri="{FF2B5EF4-FFF2-40B4-BE49-F238E27FC236}">
                <a16:creationId xmlns:a16="http://schemas.microsoft.com/office/drawing/2014/main" id="{83C4FC6E-0B62-9C93-1E63-44F731E70CCC}"/>
              </a:ext>
            </a:extLst>
          </p:cNvPr>
          <p:cNvSpPr>
            <a:spLocks noGrp="1"/>
          </p:cNvSpPr>
          <p:nvPr>
            <p:ph idx="1"/>
          </p:nvPr>
        </p:nvSpPr>
        <p:spPr/>
        <p:txBody>
          <a:bodyPr>
            <a:normAutofit fontScale="92500"/>
          </a:bodyPr>
          <a:lstStyle/>
          <a:p>
            <a:r>
              <a:rPr lang="en-GB" dirty="0"/>
              <a:t>Find out which students attend any after-school activities (such as science clubs, optional field trips etc). </a:t>
            </a:r>
          </a:p>
          <a:p>
            <a:r>
              <a:rPr lang="en-GB" dirty="0"/>
              <a:t>Sketch a map of your classroom and create a tally chart of the quality of your interactions with students in different parts of the room. </a:t>
            </a:r>
          </a:p>
          <a:p>
            <a:r>
              <a:rPr lang="en-GB" dirty="0"/>
              <a:t>Look at your school's posters and teaching resources, and check that they represent the diversity of your school's population and wider society. </a:t>
            </a:r>
          </a:p>
          <a:p>
            <a:r>
              <a:rPr lang="en-GB" dirty="0"/>
              <a:t>Interview a small number of students to find out how they feel about science compared to other subjects</a:t>
            </a:r>
          </a:p>
        </p:txBody>
      </p:sp>
    </p:spTree>
    <p:extLst>
      <p:ext uri="{BB962C8B-B14F-4D97-AF65-F5344CB8AC3E}">
        <p14:creationId xmlns:p14="http://schemas.microsoft.com/office/powerpoint/2010/main" val="5576103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85593-A070-8A52-96DF-FFDD7CAED600}"/>
              </a:ext>
            </a:extLst>
          </p:cNvPr>
          <p:cNvSpPr>
            <a:spLocks noGrp="1"/>
          </p:cNvSpPr>
          <p:nvPr>
            <p:ph type="title"/>
          </p:nvPr>
        </p:nvSpPr>
        <p:spPr>
          <a:xfrm>
            <a:off x="3703189" y="5510052"/>
            <a:ext cx="16976034" cy="2285851"/>
          </a:xfrm>
        </p:spPr>
        <p:txBody>
          <a:bodyPr/>
          <a:lstStyle/>
          <a:p>
            <a:pPr marL="685766" indent="-685766" algn="ctr">
              <a:lnSpc>
                <a:spcPct val="107000"/>
              </a:lnSpc>
            </a:pPr>
            <a:r>
              <a:rPr lang="en-GB" sz="7200" dirty="0">
                <a:latin typeface="+mn-lt"/>
                <a:ea typeface="Calibri" panose="020F0502020204030204" pitchFamily="34" charset="0"/>
                <a:cs typeface="Times New Roman" panose="02020603050405020304" pitchFamily="18" charset="0"/>
              </a:rPr>
              <a:t>An Improvement Journey at Warbington Science Department</a:t>
            </a:r>
            <a:br>
              <a:rPr lang="en-GB" sz="7200" dirty="0">
                <a:latin typeface="+mn-lt"/>
                <a:ea typeface="Calibri" panose="020F0502020204030204" pitchFamily="34" charset="0"/>
                <a:cs typeface="Times New Roman" panose="02020603050405020304" pitchFamily="18" charset="0"/>
              </a:rPr>
            </a:br>
            <a:br>
              <a:rPr lang="en-GB" sz="7200" dirty="0">
                <a:latin typeface="+mn-lt"/>
                <a:ea typeface="Calibri" panose="020F0502020204030204" pitchFamily="34" charset="0"/>
                <a:cs typeface="Times New Roman" panose="02020603050405020304" pitchFamily="18" charset="0"/>
              </a:rPr>
            </a:br>
            <a:r>
              <a:rPr lang="en-GB" sz="7200" dirty="0">
                <a:latin typeface="+mn-lt"/>
                <a:ea typeface="Calibri" panose="020F0502020204030204" pitchFamily="34" charset="0"/>
                <a:cs typeface="Times New Roman" panose="02020603050405020304" pitchFamily="18" charset="0"/>
              </a:rPr>
              <a:t>Matt Doe</a:t>
            </a:r>
          </a:p>
        </p:txBody>
      </p:sp>
    </p:spTree>
    <p:extLst>
      <p:ext uri="{BB962C8B-B14F-4D97-AF65-F5344CB8AC3E}">
        <p14:creationId xmlns:p14="http://schemas.microsoft.com/office/powerpoint/2010/main" val="374729054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C7A6AB-83EF-4365-9C59-2808BF807956}"/>
              </a:ext>
            </a:extLst>
          </p:cNvPr>
          <p:cNvSpPr>
            <a:spLocks noGrp="1"/>
          </p:cNvSpPr>
          <p:nvPr>
            <p:ph type="ctrTitle"/>
          </p:nvPr>
        </p:nvSpPr>
        <p:spPr>
          <a:xfrm>
            <a:off x="3771104" y="10076463"/>
            <a:ext cx="16840200" cy="1819274"/>
          </a:xfrm>
        </p:spPr>
        <p:txBody>
          <a:bodyPr>
            <a:noAutofit/>
          </a:bodyPr>
          <a:lstStyle/>
          <a:p>
            <a:r>
              <a:rPr lang="en-GB" sz="10800" dirty="0">
                <a:latin typeface="Ink Free" panose="03080402000500000000" pitchFamily="66" charset="0"/>
              </a:rPr>
              <a:t>Our Journey from </a:t>
            </a:r>
            <a:br>
              <a:rPr lang="en-GB" sz="10800" dirty="0">
                <a:latin typeface="Ink Free" panose="03080402000500000000" pitchFamily="66" charset="0"/>
              </a:rPr>
            </a:br>
            <a:r>
              <a:rPr lang="en-GB" sz="10800" dirty="0">
                <a:latin typeface="Ink Free" panose="03080402000500000000" pitchFamily="66" charset="0"/>
              </a:rPr>
              <a:t>“Consistently Inconsistent”</a:t>
            </a:r>
            <a:br>
              <a:rPr lang="en-GB" sz="8800" dirty="0">
                <a:latin typeface="Ink Free" panose="03080402000500000000" pitchFamily="66" charset="0"/>
              </a:rPr>
            </a:br>
            <a:br>
              <a:rPr lang="en-GB" sz="8000" dirty="0">
                <a:latin typeface="Ink Free" panose="03080402000500000000" pitchFamily="66" charset="0"/>
              </a:rPr>
            </a:br>
            <a:br>
              <a:rPr lang="en-GB" sz="8000" dirty="0">
                <a:latin typeface="Ink Free" panose="03080402000500000000" pitchFamily="66" charset="0"/>
              </a:rPr>
            </a:br>
            <a:r>
              <a:rPr lang="en-GB" sz="8000" dirty="0">
                <a:latin typeface="Ink Free" panose="03080402000500000000" pitchFamily="66" charset="0"/>
              </a:rPr>
              <a:t>m.doe@warblingtonschool.co.uk</a:t>
            </a:r>
            <a:endParaRPr lang="en-GB" sz="8800" dirty="0">
              <a:latin typeface="Ink Free" panose="03080402000500000000" pitchFamily="66" charset="0"/>
            </a:endParaRPr>
          </a:p>
        </p:txBody>
      </p:sp>
      <p:pic>
        <p:nvPicPr>
          <p:cNvPr id="5" name="Picture 4" descr="A blue and red text with a flame&#10;&#10;Description automatically generated">
            <a:extLst>
              <a:ext uri="{FF2B5EF4-FFF2-40B4-BE49-F238E27FC236}">
                <a16:creationId xmlns:a16="http://schemas.microsoft.com/office/drawing/2014/main" id="{F25BF3D7-0D0D-E04D-A3AA-9D8031AAB4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43615" y="1820264"/>
            <a:ext cx="9495182" cy="2218432"/>
          </a:xfrm>
          <a:prstGeom prst="rect">
            <a:avLst/>
          </a:prstGeom>
        </p:spPr>
      </p:pic>
    </p:spTree>
    <p:extLst>
      <p:ext uri="{BB962C8B-B14F-4D97-AF65-F5344CB8AC3E}">
        <p14:creationId xmlns:p14="http://schemas.microsoft.com/office/powerpoint/2010/main" val="55962852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31D9F-EDCA-4895-B26B-7531D89924F0}"/>
              </a:ext>
            </a:extLst>
          </p:cNvPr>
          <p:cNvSpPr>
            <a:spLocks noGrp="1"/>
          </p:cNvSpPr>
          <p:nvPr>
            <p:ph type="title"/>
          </p:nvPr>
        </p:nvSpPr>
        <p:spPr>
          <a:xfrm>
            <a:off x="3647283" y="1362077"/>
            <a:ext cx="17087850" cy="1448858"/>
          </a:xfrm>
          <a:solidFill>
            <a:srgbClr val="8E162F"/>
          </a:solidFill>
        </p:spPr>
        <p:txBody>
          <a:bodyPr/>
          <a:lstStyle/>
          <a:p>
            <a:r>
              <a:rPr lang="en-GB" dirty="0">
                <a:solidFill>
                  <a:schemeClr val="bg1"/>
                </a:solidFill>
                <a:latin typeface="Ink Free" panose="03080402000500000000" pitchFamily="66" charset="0"/>
              </a:rPr>
              <a:t>The starting point</a:t>
            </a:r>
          </a:p>
        </p:txBody>
      </p:sp>
      <p:sp>
        <p:nvSpPr>
          <p:cNvPr id="3" name="Content Placeholder 2">
            <a:extLst>
              <a:ext uri="{FF2B5EF4-FFF2-40B4-BE49-F238E27FC236}">
                <a16:creationId xmlns:a16="http://schemas.microsoft.com/office/drawing/2014/main" id="{0894A3D2-A28C-49BC-9C7F-2D8E7811F84D}"/>
              </a:ext>
            </a:extLst>
          </p:cNvPr>
          <p:cNvSpPr>
            <a:spLocks noGrp="1"/>
          </p:cNvSpPr>
          <p:nvPr>
            <p:ph idx="1"/>
          </p:nvPr>
        </p:nvSpPr>
        <p:spPr>
          <a:xfrm>
            <a:off x="3647283" y="3081866"/>
            <a:ext cx="17087850" cy="9272060"/>
          </a:xfrm>
        </p:spPr>
        <p:txBody>
          <a:bodyPr>
            <a:normAutofit/>
          </a:bodyPr>
          <a:lstStyle/>
          <a:p>
            <a:endParaRPr lang="en-GB" dirty="0"/>
          </a:p>
          <a:p>
            <a:r>
              <a:rPr lang="en-GB" dirty="0"/>
              <a:t>HoD ‘long term absent’.</a:t>
            </a:r>
          </a:p>
          <a:p>
            <a:r>
              <a:rPr lang="en-GB" dirty="0"/>
              <a:t>Faculty leaderless.</a:t>
            </a:r>
          </a:p>
          <a:p>
            <a:r>
              <a:rPr lang="en-GB" dirty="0"/>
              <a:t>Generic AQA schemes of work used.</a:t>
            </a:r>
          </a:p>
          <a:p>
            <a:r>
              <a:rPr lang="en-GB" dirty="0"/>
              <a:t>Teachers left to teach in their own way.</a:t>
            </a:r>
          </a:p>
        </p:txBody>
      </p:sp>
      <p:sp>
        <p:nvSpPr>
          <p:cNvPr id="4" name="Content Placeholder 2">
            <a:extLst>
              <a:ext uri="{FF2B5EF4-FFF2-40B4-BE49-F238E27FC236}">
                <a16:creationId xmlns:a16="http://schemas.microsoft.com/office/drawing/2014/main" id="{5E7BC507-1128-A987-E3AD-9692F1E8F586}"/>
              </a:ext>
            </a:extLst>
          </p:cNvPr>
          <p:cNvSpPr txBox="1">
            <a:spLocks/>
          </p:cNvSpPr>
          <p:nvPr/>
        </p:nvSpPr>
        <p:spPr>
          <a:xfrm>
            <a:off x="3484711" y="3911004"/>
            <a:ext cx="17087850" cy="7468196"/>
          </a:xfrm>
          <a:prstGeom prst="rect">
            <a:avLst/>
          </a:prstGeom>
        </p:spPr>
        <p:txBody>
          <a:bodyPr vert="horz" lIns="182880" tIns="91440" rIns="182880" bIns="9144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defTabSz="1828800">
              <a:spcBef>
                <a:spcPts val="2000"/>
              </a:spcBef>
            </a:pPr>
            <a:endParaRPr lang="en-GB" sz="5600" dirty="0">
              <a:solidFill>
                <a:prstClr val="black"/>
              </a:solidFill>
              <a:latin typeface="Calibri" panose="020F0502020204030204"/>
            </a:endParaRPr>
          </a:p>
        </p:txBody>
      </p:sp>
    </p:spTree>
    <p:extLst>
      <p:ext uri="{BB962C8B-B14F-4D97-AF65-F5344CB8AC3E}">
        <p14:creationId xmlns:p14="http://schemas.microsoft.com/office/powerpoint/2010/main" val="372654428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31D9F-EDCA-4895-B26B-7531D89924F0}"/>
              </a:ext>
            </a:extLst>
          </p:cNvPr>
          <p:cNvSpPr>
            <a:spLocks noGrp="1"/>
          </p:cNvSpPr>
          <p:nvPr>
            <p:ph type="title"/>
          </p:nvPr>
        </p:nvSpPr>
        <p:spPr>
          <a:xfrm>
            <a:off x="3647283" y="1362077"/>
            <a:ext cx="17087850" cy="1448858"/>
          </a:xfrm>
          <a:solidFill>
            <a:srgbClr val="8E162F"/>
          </a:solidFill>
        </p:spPr>
        <p:txBody>
          <a:bodyPr/>
          <a:lstStyle/>
          <a:p>
            <a:r>
              <a:rPr lang="en-GB" dirty="0">
                <a:solidFill>
                  <a:schemeClr val="bg1"/>
                </a:solidFill>
                <a:latin typeface="Ink Free" panose="03080402000500000000" pitchFamily="66" charset="0"/>
              </a:rPr>
              <a:t>The Faculty</a:t>
            </a:r>
          </a:p>
        </p:txBody>
      </p:sp>
      <p:sp>
        <p:nvSpPr>
          <p:cNvPr id="3" name="Content Placeholder 2">
            <a:extLst>
              <a:ext uri="{FF2B5EF4-FFF2-40B4-BE49-F238E27FC236}">
                <a16:creationId xmlns:a16="http://schemas.microsoft.com/office/drawing/2014/main" id="{0894A3D2-A28C-49BC-9C7F-2D8E7811F84D}"/>
              </a:ext>
            </a:extLst>
          </p:cNvPr>
          <p:cNvSpPr>
            <a:spLocks noGrp="1"/>
          </p:cNvSpPr>
          <p:nvPr>
            <p:ph idx="1"/>
          </p:nvPr>
        </p:nvSpPr>
        <p:spPr>
          <a:xfrm>
            <a:off x="3647283" y="3081866"/>
            <a:ext cx="17087850" cy="9272060"/>
          </a:xfrm>
        </p:spPr>
        <p:txBody>
          <a:bodyPr>
            <a:normAutofit/>
          </a:bodyPr>
          <a:lstStyle/>
          <a:p>
            <a:pPr marL="0" indent="0">
              <a:buNone/>
            </a:pPr>
            <a:endParaRPr lang="en-GB" dirty="0"/>
          </a:p>
          <a:p>
            <a:pPr marL="0" indent="0">
              <a:buNone/>
            </a:pPr>
            <a:endParaRPr lang="en-GB" dirty="0"/>
          </a:p>
          <a:p>
            <a:endParaRPr lang="en-GB" dirty="0"/>
          </a:p>
          <a:p>
            <a:endParaRPr lang="en-GB" dirty="0"/>
          </a:p>
        </p:txBody>
      </p:sp>
      <p:sp>
        <p:nvSpPr>
          <p:cNvPr id="4" name="Content Placeholder 2">
            <a:extLst>
              <a:ext uri="{FF2B5EF4-FFF2-40B4-BE49-F238E27FC236}">
                <a16:creationId xmlns:a16="http://schemas.microsoft.com/office/drawing/2014/main" id="{5E7BC507-1128-A987-E3AD-9692F1E8F586}"/>
              </a:ext>
            </a:extLst>
          </p:cNvPr>
          <p:cNvSpPr txBox="1">
            <a:spLocks/>
          </p:cNvSpPr>
          <p:nvPr/>
        </p:nvSpPr>
        <p:spPr>
          <a:xfrm>
            <a:off x="3484711" y="3911004"/>
            <a:ext cx="17087850" cy="7468196"/>
          </a:xfrm>
          <a:prstGeom prst="rect">
            <a:avLst/>
          </a:prstGeom>
        </p:spPr>
        <p:txBody>
          <a:bodyPr vert="horz" lIns="182880" tIns="91440" rIns="182880" bIns="9144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defTabSz="1828800">
              <a:spcBef>
                <a:spcPts val="2000"/>
              </a:spcBef>
            </a:pPr>
            <a:r>
              <a:rPr lang="en-GB" sz="5600" dirty="0">
                <a:solidFill>
                  <a:prstClr val="black"/>
                </a:solidFill>
                <a:latin typeface="Calibri" panose="020F0502020204030204"/>
              </a:rPr>
              <a:t>Two experienced teachers.</a:t>
            </a:r>
          </a:p>
          <a:p>
            <a:pPr marL="457200" indent="-457200" defTabSz="1828800">
              <a:spcBef>
                <a:spcPts val="2000"/>
              </a:spcBef>
            </a:pPr>
            <a:r>
              <a:rPr lang="en-GB" sz="5600" dirty="0">
                <a:solidFill>
                  <a:prstClr val="black"/>
                </a:solidFill>
                <a:latin typeface="Calibri" panose="020F0502020204030204"/>
              </a:rPr>
              <a:t>One ECT trained during COVID.</a:t>
            </a:r>
          </a:p>
          <a:p>
            <a:pPr marL="457200" indent="-457200" defTabSz="1828800">
              <a:spcBef>
                <a:spcPts val="2000"/>
              </a:spcBef>
            </a:pPr>
            <a:r>
              <a:rPr lang="en-GB" sz="5600" dirty="0">
                <a:solidFill>
                  <a:prstClr val="black"/>
                </a:solidFill>
                <a:latin typeface="Calibri" panose="020F0502020204030204"/>
              </a:rPr>
              <a:t>One experienced key stage 2 teacher transferred into secondary.</a:t>
            </a:r>
          </a:p>
          <a:p>
            <a:pPr marL="457200" indent="-457200" defTabSz="1828800">
              <a:spcBef>
                <a:spcPts val="2000"/>
              </a:spcBef>
            </a:pPr>
            <a:r>
              <a:rPr lang="en-GB" sz="5600" dirty="0">
                <a:solidFill>
                  <a:prstClr val="black"/>
                </a:solidFill>
                <a:latin typeface="Calibri" panose="020F0502020204030204"/>
              </a:rPr>
              <a:t>One HLTA.</a:t>
            </a:r>
          </a:p>
          <a:p>
            <a:pPr marL="457200" indent="-457200" defTabSz="1828800">
              <a:spcBef>
                <a:spcPts val="2000"/>
              </a:spcBef>
            </a:pPr>
            <a:r>
              <a:rPr lang="en-GB" sz="5600" dirty="0">
                <a:solidFill>
                  <a:prstClr val="black"/>
                </a:solidFill>
                <a:latin typeface="Calibri" panose="020F0502020204030204"/>
              </a:rPr>
              <a:t>HoD covered long term by cover supervisor.</a:t>
            </a:r>
          </a:p>
          <a:p>
            <a:pPr marL="457200" indent="-457200" defTabSz="1828800">
              <a:spcBef>
                <a:spcPts val="2000"/>
              </a:spcBef>
            </a:pPr>
            <a:endParaRPr lang="en-GB" sz="5600" dirty="0">
              <a:solidFill>
                <a:prstClr val="black"/>
              </a:solidFill>
              <a:latin typeface="Calibri" panose="020F0502020204030204"/>
            </a:endParaRPr>
          </a:p>
          <a:p>
            <a:pPr marL="457200" indent="-457200" defTabSz="1828800">
              <a:spcBef>
                <a:spcPts val="2000"/>
              </a:spcBef>
            </a:pPr>
            <a:r>
              <a:rPr lang="en-GB" sz="5600" dirty="0">
                <a:solidFill>
                  <a:prstClr val="black"/>
                </a:solidFill>
                <a:latin typeface="Calibri" panose="020F0502020204030204"/>
              </a:rPr>
              <a:t>I was appointed as HoD during lockdown – Teacher </a:t>
            </a:r>
            <a:r>
              <a:rPr lang="en-GB" sz="5600" dirty="0">
                <a:solidFill>
                  <a:prstClr val="black"/>
                </a:solidFill>
                <a:latin typeface="Calibri" panose="020F0502020204030204"/>
                <a:sym typeface="Wingdings" panose="05000000000000000000" pitchFamily="2" charset="2"/>
              </a:rPr>
              <a:t> HoD.</a:t>
            </a:r>
            <a:endParaRPr lang="en-GB" sz="5600" dirty="0">
              <a:solidFill>
                <a:prstClr val="black"/>
              </a:solidFill>
              <a:latin typeface="Calibri" panose="020F0502020204030204"/>
            </a:endParaRPr>
          </a:p>
        </p:txBody>
      </p:sp>
    </p:spTree>
    <p:extLst>
      <p:ext uri="{BB962C8B-B14F-4D97-AF65-F5344CB8AC3E}">
        <p14:creationId xmlns:p14="http://schemas.microsoft.com/office/powerpoint/2010/main" val="35691395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91A82F-672B-88FA-8293-8FC81C5F4DBA}"/>
              </a:ext>
            </a:extLst>
          </p:cNvPr>
          <p:cNvSpPr>
            <a:spLocks noGrp="1"/>
          </p:cNvSpPr>
          <p:nvPr>
            <p:ph type="title"/>
          </p:nvPr>
        </p:nvSpPr>
        <p:spPr/>
        <p:txBody>
          <a:bodyPr/>
          <a:lstStyle/>
          <a:p>
            <a:endParaRPr lang="en-GB"/>
          </a:p>
        </p:txBody>
      </p:sp>
      <p:sp>
        <p:nvSpPr>
          <p:cNvPr id="3" name="Text Placeholder 2">
            <a:extLst>
              <a:ext uri="{FF2B5EF4-FFF2-40B4-BE49-F238E27FC236}">
                <a16:creationId xmlns:a16="http://schemas.microsoft.com/office/drawing/2014/main" id="{619BA22E-9315-7EDA-0D9A-670B19405BA6}"/>
              </a:ext>
            </a:extLst>
          </p:cNvPr>
          <p:cNvSpPr>
            <a:spLocks noGrp="1"/>
          </p:cNvSpPr>
          <p:nvPr>
            <p:ph type="body" idx="1"/>
          </p:nvPr>
        </p:nvSpPr>
        <p:spPr/>
        <p:txBody>
          <a:bodyPr/>
          <a:lstStyle/>
          <a:p>
            <a:endParaRPr lang="en-GB" dirty="0"/>
          </a:p>
        </p:txBody>
      </p:sp>
      <p:pic>
        <p:nvPicPr>
          <p:cNvPr id="5" name="Picture 4">
            <a:extLst>
              <a:ext uri="{FF2B5EF4-FFF2-40B4-BE49-F238E27FC236}">
                <a16:creationId xmlns:a16="http://schemas.microsoft.com/office/drawing/2014/main" id="{1E2F03E6-9AAD-CE09-3DB8-37C2DCAD19E2}"/>
              </a:ext>
            </a:extLst>
          </p:cNvPr>
          <p:cNvPicPr>
            <a:picLocks noChangeAspect="1"/>
          </p:cNvPicPr>
          <p:nvPr/>
        </p:nvPicPr>
        <p:blipFill>
          <a:blip r:embed="rId2"/>
          <a:stretch>
            <a:fillRect/>
          </a:stretch>
        </p:blipFill>
        <p:spPr>
          <a:xfrm>
            <a:off x="551816" y="1143078"/>
            <a:ext cx="23278780" cy="11429844"/>
          </a:xfrm>
          <a:prstGeom prst="rect">
            <a:avLst/>
          </a:prstGeom>
        </p:spPr>
      </p:pic>
      <p:sp>
        <p:nvSpPr>
          <p:cNvPr id="4" name="Arrow: Up 3">
            <a:extLst>
              <a:ext uri="{FF2B5EF4-FFF2-40B4-BE49-F238E27FC236}">
                <a16:creationId xmlns:a16="http://schemas.microsoft.com/office/drawing/2014/main" id="{A3C7FD44-DDF9-752C-3CB9-27CCABA52D57}"/>
              </a:ext>
            </a:extLst>
          </p:cNvPr>
          <p:cNvSpPr/>
          <p:nvPr/>
        </p:nvSpPr>
        <p:spPr>
          <a:xfrm>
            <a:off x="4145010" y="4287687"/>
            <a:ext cx="1483263" cy="3535450"/>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3600"/>
          </a:p>
        </p:txBody>
      </p:sp>
    </p:spTree>
    <p:extLst>
      <p:ext uri="{BB962C8B-B14F-4D97-AF65-F5344CB8AC3E}">
        <p14:creationId xmlns:p14="http://schemas.microsoft.com/office/powerpoint/2010/main" val="241389558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31D9F-EDCA-4895-B26B-7531D89924F0}"/>
              </a:ext>
            </a:extLst>
          </p:cNvPr>
          <p:cNvSpPr>
            <a:spLocks noGrp="1"/>
          </p:cNvSpPr>
          <p:nvPr>
            <p:ph type="title"/>
          </p:nvPr>
        </p:nvSpPr>
        <p:spPr>
          <a:xfrm>
            <a:off x="3647283" y="1362077"/>
            <a:ext cx="17087850" cy="1448858"/>
          </a:xfrm>
          <a:solidFill>
            <a:srgbClr val="8E162F"/>
          </a:solidFill>
        </p:spPr>
        <p:txBody>
          <a:bodyPr/>
          <a:lstStyle/>
          <a:p>
            <a:r>
              <a:rPr lang="en-GB" dirty="0">
                <a:solidFill>
                  <a:schemeClr val="bg1"/>
                </a:solidFill>
                <a:latin typeface="Ink Free" panose="03080402000500000000" pitchFamily="66" charset="0"/>
              </a:rPr>
              <a:t>My inexperience showed</a:t>
            </a:r>
          </a:p>
        </p:txBody>
      </p:sp>
      <p:sp>
        <p:nvSpPr>
          <p:cNvPr id="3" name="Content Placeholder 2">
            <a:extLst>
              <a:ext uri="{FF2B5EF4-FFF2-40B4-BE49-F238E27FC236}">
                <a16:creationId xmlns:a16="http://schemas.microsoft.com/office/drawing/2014/main" id="{0894A3D2-A28C-49BC-9C7F-2D8E7811F84D}"/>
              </a:ext>
            </a:extLst>
          </p:cNvPr>
          <p:cNvSpPr>
            <a:spLocks noGrp="1"/>
          </p:cNvSpPr>
          <p:nvPr>
            <p:ph idx="1"/>
          </p:nvPr>
        </p:nvSpPr>
        <p:spPr>
          <a:xfrm>
            <a:off x="3647283" y="3081866"/>
            <a:ext cx="17087850" cy="9272060"/>
          </a:xfrm>
        </p:spPr>
        <p:txBody>
          <a:bodyPr>
            <a:normAutofit/>
          </a:bodyPr>
          <a:lstStyle/>
          <a:p>
            <a:pPr marL="0" indent="0">
              <a:buNone/>
            </a:pPr>
            <a:endParaRPr lang="en-GB" dirty="0"/>
          </a:p>
          <a:p>
            <a:pPr marL="0" indent="0">
              <a:buNone/>
            </a:pPr>
            <a:endParaRPr lang="en-GB" dirty="0"/>
          </a:p>
          <a:p>
            <a:endParaRPr lang="en-GB" dirty="0"/>
          </a:p>
          <a:p>
            <a:endParaRPr lang="en-GB" dirty="0"/>
          </a:p>
        </p:txBody>
      </p:sp>
      <p:sp>
        <p:nvSpPr>
          <p:cNvPr id="4" name="Content Placeholder 2">
            <a:extLst>
              <a:ext uri="{FF2B5EF4-FFF2-40B4-BE49-F238E27FC236}">
                <a16:creationId xmlns:a16="http://schemas.microsoft.com/office/drawing/2014/main" id="{5E7BC507-1128-A987-E3AD-9692F1E8F586}"/>
              </a:ext>
            </a:extLst>
          </p:cNvPr>
          <p:cNvSpPr txBox="1">
            <a:spLocks/>
          </p:cNvSpPr>
          <p:nvPr/>
        </p:nvSpPr>
        <p:spPr>
          <a:xfrm>
            <a:off x="3484711" y="3911004"/>
            <a:ext cx="17087850" cy="7468196"/>
          </a:xfrm>
          <a:prstGeom prst="rect">
            <a:avLst/>
          </a:prstGeom>
        </p:spPr>
        <p:txBody>
          <a:bodyPr vert="horz" lIns="182880" tIns="91440" rIns="182880" bIns="9144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defTabSz="1828800">
              <a:spcBef>
                <a:spcPts val="2000"/>
              </a:spcBef>
            </a:pPr>
            <a:r>
              <a:rPr lang="en-GB" sz="5600" dirty="0">
                <a:solidFill>
                  <a:prstClr val="black"/>
                </a:solidFill>
                <a:latin typeface="Calibri" panose="020F0502020204030204"/>
              </a:rPr>
              <a:t>Worked with HIAS on how to create a curriculum.</a:t>
            </a:r>
          </a:p>
          <a:p>
            <a:pPr marL="457200" indent="-457200" defTabSz="1828800">
              <a:spcBef>
                <a:spcPts val="2000"/>
              </a:spcBef>
            </a:pPr>
            <a:r>
              <a:rPr lang="en-GB" sz="5600" dirty="0">
                <a:solidFill>
                  <a:prstClr val="black"/>
                </a:solidFill>
                <a:latin typeface="Calibri" panose="020F0502020204030204"/>
              </a:rPr>
              <a:t>Created schemes of work that were overly detailed.</a:t>
            </a:r>
          </a:p>
          <a:p>
            <a:pPr marL="457200" indent="-457200" defTabSz="1828800">
              <a:spcBef>
                <a:spcPts val="2000"/>
              </a:spcBef>
            </a:pPr>
            <a:r>
              <a:rPr lang="en-GB" sz="5600" dirty="0">
                <a:solidFill>
                  <a:prstClr val="black"/>
                </a:solidFill>
                <a:latin typeface="Calibri" panose="020F0502020204030204"/>
              </a:rPr>
              <a:t>Far too little time to cover everything.</a:t>
            </a:r>
          </a:p>
          <a:p>
            <a:pPr marL="457200" indent="-457200" defTabSz="1828800">
              <a:spcBef>
                <a:spcPts val="2000"/>
              </a:spcBef>
            </a:pPr>
            <a:endParaRPr lang="en-GB" sz="5600" dirty="0">
              <a:solidFill>
                <a:prstClr val="black"/>
              </a:solidFill>
              <a:latin typeface="Calibri" panose="020F0502020204030204"/>
            </a:endParaRPr>
          </a:p>
          <a:p>
            <a:pPr marL="457200" indent="-457200" defTabSz="1828800">
              <a:spcBef>
                <a:spcPts val="2000"/>
              </a:spcBef>
            </a:pPr>
            <a:r>
              <a:rPr lang="en-GB" sz="5600" dirty="0">
                <a:solidFill>
                  <a:prstClr val="black"/>
                </a:solidFill>
                <a:latin typeface="Calibri" panose="020F0502020204030204"/>
              </a:rPr>
              <a:t>4/6 of teachers became lost in the minutia.</a:t>
            </a:r>
          </a:p>
        </p:txBody>
      </p:sp>
    </p:spTree>
    <p:extLst>
      <p:ext uri="{BB962C8B-B14F-4D97-AF65-F5344CB8AC3E}">
        <p14:creationId xmlns:p14="http://schemas.microsoft.com/office/powerpoint/2010/main" val="51256212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31D9F-EDCA-4895-B26B-7531D89924F0}"/>
              </a:ext>
            </a:extLst>
          </p:cNvPr>
          <p:cNvSpPr>
            <a:spLocks noGrp="1"/>
          </p:cNvSpPr>
          <p:nvPr>
            <p:ph type="title"/>
          </p:nvPr>
        </p:nvSpPr>
        <p:spPr>
          <a:xfrm>
            <a:off x="3647283" y="1362077"/>
            <a:ext cx="17087850" cy="1448858"/>
          </a:xfrm>
          <a:solidFill>
            <a:srgbClr val="8E162F"/>
          </a:solidFill>
        </p:spPr>
        <p:txBody>
          <a:bodyPr/>
          <a:lstStyle/>
          <a:p>
            <a:r>
              <a:rPr lang="en-GB" dirty="0">
                <a:solidFill>
                  <a:schemeClr val="bg1"/>
                </a:solidFill>
                <a:latin typeface="Ink Free" panose="03080402000500000000" pitchFamily="66" charset="0"/>
              </a:rPr>
              <a:t>When did the journey start?</a:t>
            </a:r>
          </a:p>
        </p:txBody>
      </p:sp>
      <p:sp>
        <p:nvSpPr>
          <p:cNvPr id="3" name="Content Placeholder 2">
            <a:extLst>
              <a:ext uri="{FF2B5EF4-FFF2-40B4-BE49-F238E27FC236}">
                <a16:creationId xmlns:a16="http://schemas.microsoft.com/office/drawing/2014/main" id="{0894A3D2-A28C-49BC-9C7F-2D8E7811F84D}"/>
              </a:ext>
            </a:extLst>
          </p:cNvPr>
          <p:cNvSpPr>
            <a:spLocks noGrp="1"/>
          </p:cNvSpPr>
          <p:nvPr>
            <p:ph idx="1"/>
          </p:nvPr>
        </p:nvSpPr>
        <p:spPr>
          <a:xfrm>
            <a:off x="3647283" y="3081866"/>
            <a:ext cx="17087850" cy="9272060"/>
          </a:xfrm>
        </p:spPr>
        <p:txBody>
          <a:bodyPr>
            <a:normAutofit/>
          </a:bodyPr>
          <a:lstStyle/>
          <a:p>
            <a:pPr marL="0" indent="0">
              <a:buNone/>
            </a:pPr>
            <a:endParaRPr lang="en-GB" dirty="0"/>
          </a:p>
          <a:p>
            <a:pPr marL="0" indent="0">
              <a:buNone/>
            </a:pPr>
            <a:endParaRPr lang="en-GB" dirty="0"/>
          </a:p>
          <a:p>
            <a:endParaRPr lang="en-GB" dirty="0"/>
          </a:p>
          <a:p>
            <a:endParaRPr lang="en-GB" dirty="0"/>
          </a:p>
        </p:txBody>
      </p:sp>
      <p:sp>
        <p:nvSpPr>
          <p:cNvPr id="4" name="Content Placeholder 2">
            <a:extLst>
              <a:ext uri="{FF2B5EF4-FFF2-40B4-BE49-F238E27FC236}">
                <a16:creationId xmlns:a16="http://schemas.microsoft.com/office/drawing/2014/main" id="{5E7BC507-1128-A987-E3AD-9692F1E8F586}"/>
              </a:ext>
            </a:extLst>
          </p:cNvPr>
          <p:cNvSpPr txBox="1">
            <a:spLocks/>
          </p:cNvSpPr>
          <p:nvPr/>
        </p:nvSpPr>
        <p:spPr>
          <a:xfrm>
            <a:off x="3484711" y="3911004"/>
            <a:ext cx="17087850" cy="7468196"/>
          </a:xfrm>
          <a:prstGeom prst="rect">
            <a:avLst/>
          </a:prstGeom>
        </p:spPr>
        <p:txBody>
          <a:bodyPr vert="horz" lIns="182880" tIns="91440" rIns="182880" bIns="9144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defTabSz="1828800">
              <a:spcBef>
                <a:spcPts val="2000"/>
              </a:spcBef>
            </a:pPr>
            <a:r>
              <a:rPr lang="en-GB" sz="5600" dirty="0">
                <a:solidFill>
                  <a:prstClr val="black"/>
                </a:solidFill>
                <a:latin typeface="Calibri" panose="020F0502020204030204"/>
              </a:rPr>
              <a:t>LLP visit while we were in the Ofsted window.</a:t>
            </a:r>
          </a:p>
          <a:p>
            <a:pPr marL="457200" indent="-457200" defTabSz="1828800">
              <a:spcBef>
                <a:spcPts val="2000"/>
              </a:spcBef>
            </a:pPr>
            <a:endParaRPr lang="en-GB" sz="5600" dirty="0">
              <a:solidFill>
                <a:prstClr val="black"/>
              </a:solidFill>
              <a:latin typeface="Calibri" panose="020F0502020204030204"/>
            </a:endParaRPr>
          </a:p>
          <a:p>
            <a:pPr marL="457200" indent="-457200" defTabSz="1828800">
              <a:spcBef>
                <a:spcPts val="2000"/>
              </a:spcBef>
            </a:pPr>
            <a:r>
              <a:rPr lang="en-GB" sz="5600" dirty="0">
                <a:solidFill>
                  <a:prstClr val="black"/>
                </a:solidFill>
                <a:latin typeface="Calibri" panose="020F0502020204030204"/>
              </a:rPr>
              <a:t>One scathing sentence started it all…</a:t>
            </a:r>
          </a:p>
          <a:p>
            <a:pPr marL="0" indent="0" defTabSz="1828800">
              <a:spcBef>
                <a:spcPts val="2000"/>
              </a:spcBef>
              <a:buNone/>
            </a:pPr>
            <a:r>
              <a:rPr lang="en-GB" sz="5600" b="1" dirty="0">
                <a:solidFill>
                  <a:prstClr val="black"/>
                </a:solidFill>
                <a:latin typeface="Calibri" panose="020F0502020204030204"/>
              </a:rPr>
              <a:t>	“Science is consistently inconsistent.”</a:t>
            </a:r>
          </a:p>
          <a:p>
            <a:pPr marL="457200" indent="-457200" defTabSz="1828800">
              <a:spcBef>
                <a:spcPts val="2000"/>
              </a:spcBef>
            </a:pPr>
            <a:endParaRPr lang="en-GB" sz="5600" dirty="0">
              <a:solidFill>
                <a:prstClr val="black"/>
              </a:solidFill>
              <a:latin typeface="Calibri" panose="020F0502020204030204"/>
            </a:endParaRPr>
          </a:p>
          <a:p>
            <a:pPr marL="457200" indent="-457200" defTabSz="1828800">
              <a:spcBef>
                <a:spcPts val="2000"/>
              </a:spcBef>
            </a:pPr>
            <a:r>
              <a:rPr lang="en-GB" sz="5600" dirty="0">
                <a:solidFill>
                  <a:prstClr val="black"/>
                </a:solidFill>
                <a:latin typeface="Calibri" panose="020F0502020204030204"/>
              </a:rPr>
              <a:t>Everything had to change, but no experience in the Faculty to facilitate this.</a:t>
            </a:r>
          </a:p>
        </p:txBody>
      </p:sp>
    </p:spTree>
    <p:extLst>
      <p:ext uri="{BB962C8B-B14F-4D97-AF65-F5344CB8AC3E}">
        <p14:creationId xmlns:p14="http://schemas.microsoft.com/office/powerpoint/2010/main" val="75711768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31D9F-EDCA-4895-B26B-7531D89924F0}"/>
              </a:ext>
            </a:extLst>
          </p:cNvPr>
          <p:cNvSpPr>
            <a:spLocks noGrp="1"/>
          </p:cNvSpPr>
          <p:nvPr>
            <p:ph type="title"/>
          </p:nvPr>
        </p:nvSpPr>
        <p:spPr>
          <a:xfrm>
            <a:off x="3647283" y="1362077"/>
            <a:ext cx="17087850" cy="1448858"/>
          </a:xfrm>
          <a:solidFill>
            <a:srgbClr val="8E162F"/>
          </a:solidFill>
        </p:spPr>
        <p:txBody>
          <a:bodyPr/>
          <a:lstStyle/>
          <a:p>
            <a:r>
              <a:rPr lang="en-GB" dirty="0">
                <a:solidFill>
                  <a:schemeClr val="bg1"/>
                </a:solidFill>
                <a:latin typeface="Ink Free" panose="03080402000500000000" pitchFamily="66" charset="0"/>
              </a:rPr>
              <a:t>Post LLP</a:t>
            </a:r>
          </a:p>
        </p:txBody>
      </p:sp>
      <p:sp>
        <p:nvSpPr>
          <p:cNvPr id="3" name="Content Placeholder 2">
            <a:extLst>
              <a:ext uri="{FF2B5EF4-FFF2-40B4-BE49-F238E27FC236}">
                <a16:creationId xmlns:a16="http://schemas.microsoft.com/office/drawing/2014/main" id="{0894A3D2-A28C-49BC-9C7F-2D8E7811F84D}"/>
              </a:ext>
            </a:extLst>
          </p:cNvPr>
          <p:cNvSpPr>
            <a:spLocks noGrp="1"/>
          </p:cNvSpPr>
          <p:nvPr>
            <p:ph idx="1"/>
          </p:nvPr>
        </p:nvSpPr>
        <p:spPr>
          <a:xfrm>
            <a:off x="3647283" y="3081866"/>
            <a:ext cx="17087850" cy="9272060"/>
          </a:xfrm>
        </p:spPr>
        <p:txBody>
          <a:bodyPr>
            <a:normAutofit/>
          </a:bodyPr>
          <a:lstStyle/>
          <a:p>
            <a:pPr marL="0" indent="0">
              <a:buNone/>
            </a:pPr>
            <a:endParaRPr lang="en-GB" dirty="0"/>
          </a:p>
          <a:p>
            <a:pPr marL="0" indent="0">
              <a:buNone/>
            </a:pPr>
            <a:endParaRPr lang="en-GB" dirty="0"/>
          </a:p>
          <a:p>
            <a:endParaRPr lang="en-GB" dirty="0"/>
          </a:p>
          <a:p>
            <a:endParaRPr lang="en-GB" dirty="0"/>
          </a:p>
        </p:txBody>
      </p:sp>
      <p:sp>
        <p:nvSpPr>
          <p:cNvPr id="4" name="Content Placeholder 2">
            <a:extLst>
              <a:ext uri="{FF2B5EF4-FFF2-40B4-BE49-F238E27FC236}">
                <a16:creationId xmlns:a16="http://schemas.microsoft.com/office/drawing/2014/main" id="{5E7BC507-1128-A987-E3AD-9692F1E8F586}"/>
              </a:ext>
            </a:extLst>
          </p:cNvPr>
          <p:cNvSpPr txBox="1">
            <a:spLocks/>
          </p:cNvSpPr>
          <p:nvPr/>
        </p:nvSpPr>
        <p:spPr>
          <a:xfrm>
            <a:off x="3484711" y="3911004"/>
            <a:ext cx="17087850" cy="7468196"/>
          </a:xfrm>
          <a:prstGeom prst="rect">
            <a:avLst/>
          </a:prstGeom>
        </p:spPr>
        <p:txBody>
          <a:bodyPr vert="horz" lIns="182880" tIns="91440" rIns="182880" bIns="9144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defTabSz="1828800">
              <a:spcBef>
                <a:spcPts val="2000"/>
              </a:spcBef>
            </a:pPr>
            <a:r>
              <a:rPr lang="en-GB" sz="5600" dirty="0">
                <a:solidFill>
                  <a:prstClr val="black"/>
                </a:solidFill>
                <a:latin typeface="Calibri" panose="020F0502020204030204"/>
              </a:rPr>
              <a:t>HIAS recommendation – ‘see an outstanding department’.</a:t>
            </a:r>
          </a:p>
          <a:p>
            <a:pPr marL="457200" indent="-457200" defTabSz="1828800">
              <a:spcBef>
                <a:spcPts val="2000"/>
              </a:spcBef>
            </a:pPr>
            <a:endParaRPr lang="en-GB" sz="5600" dirty="0">
              <a:solidFill>
                <a:prstClr val="black"/>
              </a:solidFill>
              <a:latin typeface="Calibri" panose="020F0502020204030204"/>
            </a:endParaRPr>
          </a:p>
          <a:p>
            <a:pPr marL="457200" indent="-457200" defTabSz="1828800">
              <a:spcBef>
                <a:spcPts val="2000"/>
              </a:spcBef>
            </a:pPr>
            <a:r>
              <a:rPr lang="en-GB" sz="5600" dirty="0">
                <a:solidFill>
                  <a:prstClr val="black"/>
                </a:solidFill>
                <a:latin typeface="Calibri" panose="020F0502020204030204"/>
              </a:rPr>
              <a:t>Change needed to happen…  Still no tools.</a:t>
            </a:r>
          </a:p>
          <a:p>
            <a:pPr marL="457200" indent="-457200" defTabSz="1828800">
              <a:spcBef>
                <a:spcPts val="2000"/>
              </a:spcBef>
            </a:pPr>
            <a:endParaRPr lang="en-GB" sz="5600" dirty="0">
              <a:solidFill>
                <a:prstClr val="black"/>
              </a:solidFill>
              <a:latin typeface="Calibri" panose="020F0502020204030204"/>
            </a:endParaRPr>
          </a:p>
          <a:p>
            <a:pPr marL="457200" indent="-457200" defTabSz="1828800">
              <a:spcBef>
                <a:spcPts val="2000"/>
              </a:spcBef>
            </a:pPr>
            <a:r>
              <a:rPr lang="en-GB" sz="5600" dirty="0">
                <a:solidFill>
                  <a:prstClr val="black"/>
                </a:solidFill>
                <a:latin typeface="Calibri" panose="020F0502020204030204"/>
              </a:rPr>
              <a:t>Kevin started…</a:t>
            </a:r>
          </a:p>
        </p:txBody>
      </p:sp>
    </p:spTree>
    <p:extLst>
      <p:ext uri="{BB962C8B-B14F-4D97-AF65-F5344CB8AC3E}">
        <p14:creationId xmlns:p14="http://schemas.microsoft.com/office/powerpoint/2010/main" val="125567022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31D9F-EDCA-4895-B26B-7531D89924F0}"/>
              </a:ext>
            </a:extLst>
          </p:cNvPr>
          <p:cNvSpPr>
            <a:spLocks noGrp="1"/>
          </p:cNvSpPr>
          <p:nvPr>
            <p:ph type="title"/>
          </p:nvPr>
        </p:nvSpPr>
        <p:spPr>
          <a:xfrm>
            <a:off x="3647283" y="1362077"/>
            <a:ext cx="17087850" cy="1448858"/>
          </a:xfrm>
          <a:solidFill>
            <a:srgbClr val="8E162F"/>
          </a:solidFill>
        </p:spPr>
        <p:txBody>
          <a:bodyPr/>
          <a:lstStyle/>
          <a:p>
            <a:r>
              <a:rPr lang="en-GB" dirty="0">
                <a:solidFill>
                  <a:schemeClr val="bg1"/>
                </a:solidFill>
                <a:latin typeface="Ink Free" panose="03080402000500000000" pitchFamily="66" charset="0"/>
              </a:rPr>
              <a:t>Then…</a:t>
            </a:r>
          </a:p>
        </p:txBody>
      </p:sp>
      <p:sp>
        <p:nvSpPr>
          <p:cNvPr id="3" name="Content Placeholder 2">
            <a:extLst>
              <a:ext uri="{FF2B5EF4-FFF2-40B4-BE49-F238E27FC236}">
                <a16:creationId xmlns:a16="http://schemas.microsoft.com/office/drawing/2014/main" id="{0894A3D2-A28C-49BC-9C7F-2D8E7811F84D}"/>
              </a:ext>
            </a:extLst>
          </p:cNvPr>
          <p:cNvSpPr>
            <a:spLocks noGrp="1"/>
          </p:cNvSpPr>
          <p:nvPr>
            <p:ph idx="1"/>
          </p:nvPr>
        </p:nvSpPr>
        <p:spPr>
          <a:xfrm>
            <a:off x="3647283" y="3081866"/>
            <a:ext cx="17087850" cy="9272060"/>
          </a:xfrm>
        </p:spPr>
        <p:txBody>
          <a:bodyPr>
            <a:normAutofit/>
          </a:bodyPr>
          <a:lstStyle/>
          <a:p>
            <a:pPr marL="0" indent="0">
              <a:buNone/>
            </a:pPr>
            <a:endParaRPr lang="en-GB" dirty="0"/>
          </a:p>
          <a:p>
            <a:pPr marL="0" indent="0">
              <a:buNone/>
            </a:pPr>
            <a:endParaRPr lang="en-GB" dirty="0"/>
          </a:p>
          <a:p>
            <a:endParaRPr lang="en-GB" dirty="0"/>
          </a:p>
          <a:p>
            <a:endParaRPr lang="en-GB" dirty="0"/>
          </a:p>
        </p:txBody>
      </p:sp>
      <p:sp>
        <p:nvSpPr>
          <p:cNvPr id="4" name="Content Placeholder 2">
            <a:extLst>
              <a:ext uri="{FF2B5EF4-FFF2-40B4-BE49-F238E27FC236}">
                <a16:creationId xmlns:a16="http://schemas.microsoft.com/office/drawing/2014/main" id="{5E7BC507-1128-A987-E3AD-9692F1E8F586}"/>
              </a:ext>
            </a:extLst>
          </p:cNvPr>
          <p:cNvSpPr txBox="1">
            <a:spLocks/>
          </p:cNvSpPr>
          <p:nvPr/>
        </p:nvSpPr>
        <p:spPr>
          <a:xfrm>
            <a:off x="3484711" y="3456879"/>
            <a:ext cx="17087850" cy="8720254"/>
          </a:xfrm>
          <a:prstGeom prst="rect">
            <a:avLst/>
          </a:prstGeom>
        </p:spPr>
        <p:txBody>
          <a:bodyPr vert="horz" lIns="182880" tIns="91440" rIns="182880" bIns="9144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defTabSz="1828800">
              <a:spcBef>
                <a:spcPts val="2000"/>
              </a:spcBef>
            </a:pPr>
            <a:r>
              <a:rPr lang="en-GB" sz="5600" dirty="0">
                <a:solidFill>
                  <a:prstClr val="black"/>
                </a:solidFill>
                <a:latin typeface="Calibri" panose="020F0502020204030204"/>
              </a:rPr>
              <a:t>Ofsted visited!!</a:t>
            </a:r>
          </a:p>
          <a:p>
            <a:pPr marL="0" indent="0" defTabSz="1828800">
              <a:spcBef>
                <a:spcPts val="2000"/>
              </a:spcBef>
              <a:buNone/>
            </a:pPr>
            <a:r>
              <a:rPr lang="en-GB" sz="5600" dirty="0">
                <a:solidFill>
                  <a:prstClr val="black"/>
                </a:solidFill>
                <a:latin typeface="Calibri" panose="020F0502020204030204"/>
              </a:rPr>
              <a:t>	Requires improvement.</a:t>
            </a:r>
          </a:p>
          <a:p>
            <a:pPr marL="457200" indent="-457200" defTabSz="1828800">
              <a:spcBef>
                <a:spcPts val="2000"/>
              </a:spcBef>
            </a:pPr>
            <a:endParaRPr lang="en-GB" sz="5600" dirty="0">
              <a:solidFill>
                <a:prstClr val="black"/>
              </a:solidFill>
              <a:latin typeface="Calibri" panose="020F0502020204030204"/>
            </a:endParaRPr>
          </a:p>
          <a:p>
            <a:pPr marL="457200" indent="-457200" defTabSz="1828800">
              <a:spcBef>
                <a:spcPts val="2000"/>
              </a:spcBef>
            </a:pPr>
            <a:r>
              <a:rPr lang="en-GB" sz="5600" dirty="0">
                <a:solidFill>
                  <a:prstClr val="black"/>
                </a:solidFill>
                <a:latin typeface="Calibri" panose="020F0502020204030204"/>
              </a:rPr>
              <a:t>Big themes:</a:t>
            </a:r>
          </a:p>
          <a:p>
            <a:pPr marL="1371600" lvl="1" indent="-457200" defTabSz="1828800">
              <a:spcBef>
                <a:spcPts val="1000"/>
              </a:spcBef>
            </a:pPr>
            <a:r>
              <a:rPr lang="en-GB" sz="4800" b="1" dirty="0">
                <a:solidFill>
                  <a:prstClr val="black"/>
                </a:solidFill>
                <a:latin typeface="Calibri" panose="020F0502020204030204"/>
              </a:rPr>
              <a:t>Inconsistent</a:t>
            </a:r>
            <a:r>
              <a:rPr lang="en-GB" sz="4800" dirty="0">
                <a:solidFill>
                  <a:prstClr val="black"/>
                </a:solidFill>
                <a:latin typeface="Calibri" panose="020F0502020204030204"/>
              </a:rPr>
              <a:t> delivery of curriculum</a:t>
            </a:r>
          </a:p>
          <a:p>
            <a:pPr marL="1371600" lvl="1" indent="-457200" defTabSz="1828800">
              <a:spcBef>
                <a:spcPts val="1000"/>
              </a:spcBef>
            </a:pPr>
            <a:r>
              <a:rPr lang="en-GB" sz="4800" dirty="0">
                <a:solidFill>
                  <a:prstClr val="black"/>
                </a:solidFill>
                <a:latin typeface="Calibri" panose="020F0502020204030204"/>
              </a:rPr>
              <a:t>Teachers do not pick up on </a:t>
            </a:r>
            <a:r>
              <a:rPr lang="en-GB" sz="4800" b="1" dirty="0">
                <a:solidFill>
                  <a:prstClr val="black"/>
                </a:solidFill>
                <a:latin typeface="Calibri" panose="020F0502020204030204"/>
              </a:rPr>
              <a:t>misconceptions</a:t>
            </a:r>
          </a:p>
          <a:p>
            <a:pPr marL="1371600" lvl="1" indent="-457200" defTabSz="1828800">
              <a:spcBef>
                <a:spcPts val="1000"/>
              </a:spcBef>
            </a:pPr>
            <a:r>
              <a:rPr lang="en-GB" sz="4800" dirty="0">
                <a:solidFill>
                  <a:prstClr val="black"/>
                </a:solidFill>
                <a:latin typeface="Calibri" panose="020F0502020204030204"/>
              </a:rPr>
              <a:t>Students unclear of what they are supposed to be learning and </a:t>
            </a:r>
            <a:r>
              <a:rPr lang="en-GB" sz="4800" b="1" dirty="0">
                <a:solidFill>
                  <a:prstClr val="black"/>
                </a:solidFill>
                <a:latin typeface="Calibri" panose="020F0502020204030204"/>
              </a:rPr>
              <a:t>move on </a:t>
            </a:r>
            <a:r>
              <a:rPr lang="en-GB" sz="4800" dirty="0">
                <a:solidFill>
                  <a:prstClr val="black"/>
                </a:solidFill>
                <a:latin typeface="Calibri" panose="020F0502020204030204"/>
              </a:rPr>
              <a:t>without firm understanding</a:t>
            </a:r>
          </a:p>
          <a:p>
            <a:pPr marL="1371600" lvl="1" indent="-457200" defTabSz="1828800">
              <a:spcBef>
                <a:spcPts val="1000"/>
              </a:spcBef>
            </a:pPr>
            <a:r>
              <a:rPr lang="en-GB" sz="4800" b="1" dirty="0">
                <a:solidFill>
                  <a:prstClr val="black"/>
                </a:solidFill>
                <a:latin typeface="Calibri" panose="020F0502020204030204"/>
              </a:rPr>
              <a:t>Low expectations </a:t>
            </a:r>
            <a:r>
              <a:rPr lang="en-GB" sz="4800" dirty="0">
                <a:solidFill>
                  <a:prstClr val="black"/>
                </a:solidFill>
                <a:latin typeface="Calibri" panose="020F0502020204030204"/>
              </a:rPr>
              <a:t>of student behaviour in lesson leading to low level disruption.</a:t>
            </a:r>
          </a:p>
          <a:p>
            <a:pPr marL="457200" indent="-457200" defTabSz="1828800">
              <a:spcBef>
                <a:spcPts val="2000"/>
              </a:spcBef>
            </a:pPr>
            <a:endParaRPr lang="en-GB" sz="5600" dirty="0">
              <a:solidFill>
                <a:prstClr val="black"/>
              </a:solidFill>
              <a:latin typeface="Calibri" panose="020F0502020204030204"/>
            </a:endParaRPr>
          </a:p>
          <a:p>
            <a:pPr marL="457200" indent="-457200" defTabSz="1828800">
              <a:spcBef>
                <a:spcPts val="2000"/>
              </a:spcBef>
            </a:pPr>
            <a:r>
              <a:rPr lang="en-GB" sz="5600" dirty="0">
                <a:solidFill>
                  <a:prstClr val="black"/>
                </a:solidFill>
                <a:latin typeface="Calibri" panose="020F0502020204030204"/>
              </a:rPr>
              <a:t>Science clearly had a significant role in the RI verdict.</a:t>
            </a:r>
          </a:p>
        </p:txBody>
      </p:sp>
    </p:spTree>
    <p:extLst>
      <p:ext uri="{BB962C8B-B14F-4D97-AF65-F5344CB8AC3E}">
        <p14:creationId xmlns:p14="http://schemas.microsoft.com/office/powerpoint/2010/main" val="125574364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31D9F-EDCA-4895-B26B-7531D89924F0}"/>
              </a:ext>
            </a:extLst>
          </p:cNvPr>
          <p:cNvSpPr>
            <a:spLocks noGrp="1"/>
          </p:cNvSpPr>
          <p:nvPr>
            <p:ph type="title"/>
          </p:nvPr>
        </p:nvSpPr>
        <p:spPr>
          <a:xfrm>
            <a:off x="3647283" y="1362077"/>
            <a:ext cx="17087850" cy="1448858"/>
          </a:xfrm>
          <a:solidFill>
            <a:srgbClr val="8E162F"/>
          </a:solidFill>
        </p:spPr>
        <p:txBody>
          <a:bodyPr/>
          <a:lstStyle/>
          <a:p>
            <a:r>
              <a:rPr lang="en-GB" dirty="0">
                <a:solidFill>
                  <a:schemeClr val="bg1"/>
                </a:solidFill>
                <a:latin typeface="Ink Free" panose="03080402000500000000" pitchFamily="66" charset="0"/>
              </a:rPr>
              <a:t>How it unfolded</a:t>
            </a:r>
          </a:p>
        </p:txBody>
      </p:sp>
      <p:sp>
        <p:nvSpPr>
          <p:cNvPr id="6" name="Content Placeholder 5">
            <a:extLst>
              <a:ext uri="{FF2B5EF4-FFF2-40B4-BE49-F238E27FC236}">
                <a16:creationId xmlns:a16="http://schemas.microsoft.com/office/drawing/2014/main" id="{4B8E6504-0781-1AE7-5A7F-CD276903FCAE}"/>
              </a:ext>
            </a:extLst>
          </p:cNvPr>
          <p:cNvSpPr>
            <a:spLocks noGrp="1"/>
          </p:cNvSpPr>
          <p:nvPr>
            <p:ph idx="1"/>
          </p:nvPr>
        </p:nvSpPr>
        <p:spPr/>
        <p:txBody>
          <a:bodyPr/>
          <a:lstStyle/>
          <a:p>
            <a:r>
              <a:rPr lang="en-GB" dirty="0"/>
              <a:t>Phase 1 - Structures</a:t>
            </a:r>
          </a:p>
          <a:p>
            <a:r>
              <a:rPr lang="en-GB" dirty="0"/>
              <a:t>Phase 2 - AfL</a:t>
            </a:r>
          </a:p>
          <a:p>
            <a:r>
              <a:rPr lang="en-GB" dirty="0"/>
              <a:t>Phase 3 - BfL</a:t>
            </a:r>
          </a:p>
        </p:txBody>
      </p:sp>
    </p:spTree>
    <p:extLst>
      <p:ext uri="{BB962C8B-B14F-4D97-AF65-F5344CB8AC3E}">
        <p14:creationId xmlns:p14="http://schemas.microsoft.com/office/powerpoint/2010/main" val="56326947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31D9F-EDCA-4895-B26B-7531D89924F0}"/>
              </a:ext>
            </a:extLst>
          </p:cNvPr>
          <p:cNvSpPr>
            <a:spLocks noGrp="1"/>
          </p:cNvSpPr>
          <p:nvPr>
            <p:ph type="title"/>
          </p:nvPr>
        </p:nvSpPr>
        <p:spPr>
          <a:xfrm>
            <a:off x="3647283" y="1362077"/>
            <a:ext cx="17087850" cy="1448858"/>
          </a:xfrm>
          <a:solidFill>
            <a:srgbClr val="8E162F"/>
          </a:solidFill>
        </p:spPr>
        <p:txBody>
          <a:bodyPr/>
          <a:lstStyle/>
          <a:p>
            <a:r>
              <a:rPr lang="en-GB" dirty="0">
                <a:solidFill>
                  <a:schemeClr val="bg1"/>
                </a:solidFill>
                <a:latin typeface="Ink Free" panose="03080402000500000000" pitchFamily="66" charset="0"/>
              </a:rPr>
              <a:t>Phase 1 - Structures</a:t>
            </a:r>
          </a:p>
        </p:txBody>
      </p:sp>
      <p:sp>
        <p:nvSpPr>
          <p:cNvPr id="6" name="Content Placeholder 5">
            <a:extLst>
              <a:ext uri="{FF2B5EF4-FFF2-40B4-BE49-F238E27FC236}">
                <a16:creationId xmlns:a16="http://schemas.microsoft.com/office/drawing/2014/main" id="{4B8E6504-0781-1AE7-5A7F-CD276903FCAE}"/>
              </a:ext>
            </a:extLst>
          </p:cNvPr>
          <p:cNvSpPr>
            <a:spLocks noGrp="1"/>
          </p:cNvSpPr>
          <p:nvPr>
            <p:ph idx="1"/>
          </p:nvPr>
        </p:nvSpPr>
        <p:spPr/>
        <p:txBody>
          <a:bodyPr>
            <a:normAutofit fontScale="77500" lnSpcReduction="20000"/>
          </a:bodyPr>
          <a:lstStyle/>
          <a:p>
            <a:r>
              <a:rPr lang="en-GB" dirty="0"/>
              <a:t>The Warblington Way – Our operational handbook.</a:t>
            </a:r>
          </a:p>
          <a:p>
            <a:endParaRPr lang="en-GB" dirty="0"/>
          </a:p>
          <a:p>
            <a:r>
              <a:rPr lang="en-GB" dirty="0"/>
              <a:t>Overarching ‘powerful knowledge’ scheme.</a:t>
            </a:r>
          </a:p>
          <a:p>
            <a:r>
              <a:rPr lang="en-GB" dirty="0"/>
              <a:t>Big questions and powerful knowledge.</a:t>
            </a:r>
          </a:p>
          <a:p>
            <a:r>
              <a:rPr lang="en-GB" dirty="0"/>
              <a:t>Prerequisite check </a:t>
            </a:r>
            <a:r>
              <a:rPr lang="en-GB" dirty="0">
                <a:sym typeface="Wingdings" panose="05000000000000000000" pitchFamily="2" charset="2"/>
              </a:rPr>
              <a:t> Teach  Check  Repeat  Independent practise.</a:t>
            </a:r>
          </a:p>
          <a:p>
            <a:r>
              <a:rPr lang="en-GB" dirty="0"/>
              <a:t>Lessons vs learning blocks.</a:t>
            </a:r>
          </a:p>
          <a:p>
            <a:endParaRPr lang="en-GB" dirty="0">
              <a:sym typeface="Wingdings" panose="05000000000000000000" pitchFamily="2" charset="2"/>
            </a:endParaRPr>
          </a:p>
          <a:p>
            <a:r>
              <a:rPr lang="en-GB" dirty="0">
                <a:sym typeface="Wingdings" panose="05000000000000000000" pitchFamily="2" charset="2"/>
              </a:rPr>
              <a:t>Book monitors.</a:t>
            </a:r>
          </a:p>
          <a:p>
            <a:r>
              <a:rPr lang="en-GB" dirty="0">
                <a:sym typeface="Wingdings" panose="05000000000000000000" pitchFamily="2" charset="2"/>
              </a:rPr>
              <a:t>Cornell notes.</a:t>
            </a:r>
          </a:p>
          <a:p>
            <a:r>
              <a:rPr lang="en-GB" dirty="0">
                <a:sym typeface="Wingdings" panose="05000000000000000000" pitchFamily="2" charset="2"/>
              </a:rPr>
              <a:t>Tassomai.</a:t>
            </a:r>
          </a:p>
          <a:p>
            <a:endParaRPr lang="en-GB" dirty="0">
              <a:sym typeface="Wingdings" panose="05000000000000000000" pitchFamily="2" charset="2"/>
            </a:endParaRPr>
          </a:p>
          <a:p>
            <a:r>
              <a:rPr lang="en-GB" dirty="0">
                <a:sym typeface="Wingdings" panose="05000000000000000000" pitchFamily="2" charset="2"/>
              </a:rPr>
              <a:t>Visualisers and mini whiteboards (+ pens at door).</a:t>
            </a:r>
            <a:endParaRPr lang="en-GB" dirty="0"/>
          </a:p>
        </p:txBody>
      </p:sp>
    </p:spTree>
    <p:extLst>
      <p:ext uri="{BB962C8B-B14F-4D97-AF65-F5344CB8AC3E}">
        <p14:creationId xmlns:p14="http://schemas.microsoft.com/office/powerpoint/2010/main" val="370962746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CF41DD-50FD-2FCB-1A5A-42DE8EE56987}"/>
              </a:ext>
            </a:extLst>
          </p:cNvPr>
          <p:cNvSpPr>
            <a:spLocks noGrp="1"/>
          </p:cNvSpPr>
          <p:nvPr>
            <p:ph type="title"/>
          </p:nvPr>
        </p:nvSpPr>
        <p:spPr/>
        <p:txBody>
          <a:bodyPr/>
          <a:lstStyle/>
          <a:p>
            <a:endParaRPr lang="en-GB" dirty="0"/>
          </a:p>
        </p:txBody>
      </p:sp>
      <p:sp>
        <p:nvSpPr>
          <p:cNvPr id="3" name="Content Placeholder 2">
            <a:extLst>
              <a:ext uri="{FF2B5EF4-FFF2-40B4-BE49-F238E27FC236}">
                <a16:creationId xmlns:a16="http://schemas.microsoft.com/office/drawing/2014/main" id="{39D4741E-785B-A29C-ABB7-CD32669F8600}"/>
              </a:ext>
            </a:extLst>
          </p:cNvPr>
          <p:cNvSpPr>
            <a:spLocks noGrp="1"/>
          </p:cNvSpPr>
          <p:nvPr>
            <p:ph idx="1"/>
          </p:nvPr>
        </p:nvSpPr>
        <p:spPr/>
        <p:txBody>
          <a:bodyPr/>
          <a:lstStyle/>
          <a:p>
            <a:endParaRPr lang="en-GB" dirty="0"/>
          </a:p>
        </p:txBody>
      </p:sp>
      <p:pic>
        <p:nvPicPr>
          <p:cNvPr id="7" name="Picture 6">
            <a:extLst>
              <a:ext uri="{FF2B5EF4-FFF2-40B4-BE49-F238E27FC236}">
                <a16:creationId xmlns:a16="http://schemas.microsoft.com/office/drawing/2014/main" id="{3DC43D02-9AF2-31F4-DA9D-0E4010322D50}"/>
              </a:ext>
            </a:extLst>
          </p:cNvPr>
          <p:cNvPicPr>
            <a:picLocks noChangeAspect="1"/>
          </p:cNvPicPr>
          <p:nvPr/>
        </p:nvPicPr>
        <p:blipFill rotWithShape="1">
          <a:blip r:embed="rId2"/>
          <a:srcRect l="20718" t="26935" r="20103" b="11071"/>
          <a:stretch/>
        </p:blipFill>
        <p:spPr>
          <a:xfrm>
            <a:off x="3177343" y="1563373"/>
            <a:ext cx="18312206" cy="10790554"/>
          </a:xfrm>
          <a:prstGeom prst="rect">
            <a:avLst/>
          </a:prstGeom>
        </p:spPr>
      </p:pic>
    </p:spTree>
    <p:extLst>
      <p:ext uri="{BB962C8B-B14F-4D97-AF65-F5344CB8AC3E}">
        <p14:creationId xmlns:p14="http://schemas.microsoft.com/office/powerpoint/2010/main" val="40077669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6DF23-5422-F144-9B5B-ED706E50EEC0}"/>
              </a:ext>
            </a:extLst>
          </p:cNvPr>
          <p:cNvSpPr>
            <a:spLocks noGrp="1"/>
          </p:cNvSpPr>
          <p:nvPr>
            <p:ph type="title"/>
          </p:nvPr>
        </p:nvSpPr>
        <p:spPr/>
        <p:txBody>
          <a:bodyPr/>
          <a:lstStyle/>
          <a:p>
            <a:endParaRPr lang="en-GB" dirty="0"/>
          </a:p>
        </p:txBody>
      </p:sp>
      <p:pic>
        <p:nvPicPr>
          <p:cNvPr id="5" name="Content Placeholder 4" descr="A white board with writing on it&#10;&#10;Description automatically generated">
            <a:extLst>
              <a:ext uri="{FF2B5EF4-FFF2-40B4-BE49-F238E27FC236}">
                <a16:creationId xmlns:a16="http://schemas.microsoft.com/office/drawing/2014/main" id="{3860C116-13FA-F7DA-481D-C0D2466801F0}"/>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8220" r="9423"/>
          <a:stretch/>
        </p:blipFill>
        <p:spPr>
          <a:xfrm rot="5400000">
            <a:off x="3271830" y="1440502"/>
            <a:ext cx="9018756" cy="9348312"/>
          </a:xfrm>
        </p:spPr>
      </p:pic>
      <p:pic>
        <p:nvPicPr>
          <p:cNvPr id="7" name="Picture 6" descr="A white board with black writing on it&#10;&#10;Description automatically generated">
            <a:extLst>
              <a:ext uri="{FF2B5EF4-FFF2-40B4-BE49-F238E27FC236}">
                <a16:creationId xmlns:a16="http://schemas.microsoft.com/office/drawing/2014/main" id="{9103949C-9408-891E-DDEC-2F64B45E05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1662569" y="2061532"/>
            <a:ext cx="10650218" cy="7987664"/>
          </a:xfrm>
          <a:prstGeom prst="rect">
            <a:avLst/>
          </a:prstGeom>
        </p:spPr>
      </p:pic>
    </p:spTree>
    <p:extLst>
      <p:ext uri="{BB962C8B-B14F-4D97-AF65-F5344CB8AC3E}">
        <p14:creationId xmlns:p14="http://schemas.microsoft.com/office/powerpoint/2010/main" val="370385606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4DACB-A3F0-3F5F-43DB-51E4795CB9C9}"/>
              </a:ext>
            </a:extLst>
          </p:cNvPr>
          <p:cNvSpPr>
            <a:spLocks noGrp="1"/>
          </p:cNvSpPr>
          <p:nvPr>
            <p:ph type="title"/>
          </p:nvPr>
        </p:nvSpPr>
        <p:spPr/>
        <p:txBody>
          <a:bodyPr/>
          <a:lstStyle/>
          <a:p>
            <a:endParaRPr lang="en-GB" dirty="0"/>
          </a:p>
        </p:txBody>
      </p:sp>
      <p:pic>
        <p:nvPicPr>
          <p:cNvPr id="5" name="Content Placeholder 4" descr="A notebook with writing on it&#10;&#10;Description automatically generated">
            <a:extLst>
              <a:ext uri="{FF2B5EF4-FFF2-40B4-BE49-F238E27FC236}">
                <a16:creationId xmlns:a16="http://schemas.microsoft.com/office/drawing/2014/main" id="{0ACA5979-484C-093B-0CEC-C6E660F7BB6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2038084" y="2171382"/>
            <a:ext cx="11603568" cy="8702676"/>
          </a:xfrm>
        </p:spPr>
      </p:pic>
      <p:pic>
        <p:nvPicPr>
          <p:cNvPr id="7" name="Picture 6" descr="A notebook with writing on it&#10;&#10;Description automatically generated">
            <a:extLst>
              <a:ext uri="{FF2B5EF4-FFF2-40B4-BE49-F238E27FC236}">
                <a16:creationId xmlns:a16="http://schemas.microsoft.com/office/drawing/2014/main" id="{70271489-ABDB-E931-E23F-09C1554DEE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1220290" y="1763184"/>
            <a:ext cx="12070080" cy="9052560"/>
          </a:xfrm>
          <a:prstGeom prst="rect">
            <a:avLst/>
          </a:prstGeom>
        </p:spPr>
      </p:pic>
    </p:spTree>
    <p:extLst>
      <p:ext uri="{BB962C8B-B14F-4D97-AF65-F5344CB8AC3E}">
        <p14:creationId xmlns:p14="http://schemas.microsoft.com/office/powerpoint/2010/main" val="153899042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31D9F-EDCA-4895-B26B-7531D89924F0}"/>
              </a:ext>
            </a:extLst>
          </p:cNvPr>
          <p:cNvSpPr>
            <a:spLocks noGrp="1"/>
          </p:cNvSpPr>
          <p:nvPr>
            <p:ph type="title"/>
          </p:nvPr>
        </p:nvSpPr>
        <p:spPr>
          <a:xfrm>
            <a:off x="3647283" y="1362077"/>
            <a:ext cx="17087850" cy="1448858"/>
          </a:xfrm>
          <a:solidFill>
            <a:srgbClr val="8E162F"/>
          </a:solidFill>
        </p:spPr>
        <p:txBody>
          <a:bodyPr/>
          <a:lstStyle/>
          <a:p>
            <a:r>
              <a:rPr lang="en-GB" dirty="0">
                <a:solidFill>
                  <a:schemeClr val="bg1"/>
                </a:solidFill>
                <a:latin typeface="Ink Free" panose="03080402000500000000" pitchFamily="66" charset="0"/>
              </a:rPr>
              <a:t>Phase 2 - AfL</a:t>
            </a:r>
          </a:p>
        </p:txBody>
      </p:sp>
      <p:sp>
        <p:nvSpPr>
          <p:cNvPr id="6" name="Content Placeholder 5">
            <a:extLst>
              <a:ext uri="{FF2B5EF4-FFF2-40B4-BE49-F238E27FC236}">
                <a16:creationId xmlns:a16="http://schemas.microsoft.com/office/drawing/2014/main" id="{4B8E6504-0781-1AE7-5A7F-CD276903FCAE}"/>
              </a:ext>
            </a:extLst>
          </p:cNvPr>
          <p:cNvSpPr>
            <a:spLocks noGrp="1"/>
          </p:cNvSpPr>
          <p:nvPr>
            <p:ph idx="1"/>
          </p:nvPr>
        </p:nvSpPr>
        <p:spPr/>
        <p:txBody>
          <a:bodyPr>
            <a:normAutofit fontScale="92500" lnSpcReduction="10000"/>
          </a:bodyPr>
          <a:lstStyle/>
          <a:p>
            <a:r>
              <a:rPr lang="en-GB" dirty="0"/>
              <a:t>Implementation of rehearsal. </a:t>
            </a:r>
          </a:p>
          <a:p>
            <a:endParaRPr lang="en-GB" dirty="0"/>
          </a:p>
          <a:p>
            <a:r>
              <a:rPr lang="en-GB" dirty="0"/>
              <a:t>Bespoke coaching… Transformational!!</a:t>
            </a:r>
          </a:p>
          <a:p>
            <a:endParaRPr lang="en-GB" dirty="0"/>
          </a:p>
          <a:p>
            <a:r>
              <a:rPr lang="en-GB" dirty="0"/>
              <a:t>Created an AfL toolkit, incorporating:</a:t>
            </a:r>
          </a:p>
          <a:p>
            <a:pPr lvl="1"/>
            <a:r>
              <a:rPr lang="en-GB" dirty="0"/>
              <a:t>Checks for listening</a:t>
            </a:r>
          </a:p>
          <a:p>
            <a:pPr lvl="1"/>
            <a:r>
              <a:rPr lang="en-GB" dirty="0"/>
              <a:t>Rehearsal</a:t>
            </a:r>
          </a:p>
          <a:p>
            <a:pPr lvl="1"/>
            <a:r>
              <a:rPr lang="en-GB" dirty="0"/>
              <a:t>Checks for understanding</a:t>
            </a:r>
          </a:p>
          <a:p>
            <a:endParaRPr lang="en-GB" dirty="0"/>
          </a:p>
          <a:p>
            <a:r>
              <a:rPr lang="en-GB" dirty="0"/>
              <a:t>Visited an outstanding school.</a:t>
            </a:r>
          </a:p>
        </p:txBody>
      </p:sp>
    </p:spTree>
    <p:extLst>
      <p:ext uri="{BB962C8B-B14F-4D97-AF65-F5344CB8AC3E}">
        <p14:creationId xmlns:p14="http://schemas.microsoft.com/office/powerpoint/2010/main" val="15692979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91A82F-672B-88FA-8293-8FC81C5F4DBA}"/>
              </a:ext>
            </a:extLst>
          </p:cNvPr>
          <p:cNvSpPr>
            <a:spLocks noGrp="1"/>
          </p:cNvSpPr>
          <p:nvPr>
            <p:ph type="title"/>
          </p:nvPr>
        </p:nvSpPr>
        <p:spPr/>
        <p:txBody>
          <a:bodyPr/>
          <a:lstStyle/>
          <a:p>
            <a:endParaRPr lang="en-GB"/>
          </a:p>
        </p:txBody>
      </p:sp>
      <p:sp>
        <p:nvSpPr>
          <p:cNvPr id="3" name="Text Placeholder 2">
            <a:extLst>
              <a:ext uri="{FF2B5EF4-FFF2-40B4-BE49-F238E27FC236}">
                <a16:creationId xmlns:a16="http://schemas.microsoft.com/office/drawing/2014/main" id="{619BA22E-9315-7EDA-0D9A-670B19405BA6}"/>
              </a:ext>
            </a:extLst>
          </p:cNvPr>
          <p:cNvSpPr>
            <a:spLocks noGrp="1"/>
          </p:cNvSpPr>
          <p:nvPr>
            <p:ph type="body" idx="1"/>
          </p:nvPr>
        </p:nvSpPr>
        <p:spPr/>
        <p:txBody>
          <a:bodyPr/>
          <a:lstStyle/>
          <a:p>
            <a:endParaRPr lang="en-GB" dirty="0"/>
          </a:p>
        </p:txBody>
      </p:sp>
      <p:pic>
        <p:nvPicPr>
          <p:cNvPr id="5" name="Picture 4">
            <a:extLst>
              <a:ext uri="{FF2B5EF4-FFF2-40B4-BE49-F238E27FC236}">
                <a16:creationId xmlns:a16="http://schemas.microsoft.com/office/drawing/2014/main" id="{492AD5E1-D103-2500-A41E-3005F9D28571}"/>
              </a:ext>
            </a:extLst>
          </p:cNvPr>
          <p:cNvPicPr>
            <a:picLocks noChangeAspect="1"/>
          </p:cNvPicPr>
          <p:nvPr/>
        </p:nvPicPr>
        <p:blipFill>
          <a:blip r:embed="rId2"/>
          <a:stretch>
            <a:fillRect/>
          </a:stretch>
        </p:blipFill>
        <p:spPr>
          <a:xfrm>
            <a:off x="368196" y="1138292"/>
            <a:ext cx="24862709" cy="12028021"/>
          </a:xfrm>
          <a:prstGeom prst="rect">
            <a:avLst/>
          </a:prstGeom>
        </p:spPr>
      </p:pic>
    </p:spTree>
    <p:extLst>
      <p:ext uri="{BB962C8B-B14F-4D97-AF65-F5344CB8AC3E}">
        <p14:creationId xmlns:p14="http://schemas.microsoft.com/office/powerpoint/2010/main" val="124439876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EC1EF2-9480-2207-3BC6-50DDF03D272F}"/>
              </a:ext>
            </a:extLst>
          </p:cNvPr>
          <p:cNvSpPr>
            <a:spLocks noGrp="1"/>
          </p:cNvSpPr>
          <p:nvPr>
            <p:ph type="title"/>
          </p:nvPr>
        </p:nvSpPr>
        <p:spPr/>
        <p:txBody>
          <a:bodyPr/>
          <a:lstStyle/>
          <a:p>
            <a:endParaRPr lang="en-GB" dirty="0"/>
          </a:p>
        </p:txBody>
      </p:sp>
      <p:pic>
        <p:nvPicPr>
          <p:cNvPr id="5" name="Content Placeholder 4" descr="A sign with text and symbols&#10;&#10;Description automatically generated with medium confidence">
            <a:extLst>
              <a:ext uri="{FF2B5EF4-FFF2-40B4-BE49-F238E27FC236}">
                <a16:creationId xmlns:a16="http://schemas.microsoft.com/office/drawing/2014/main" id="{3181F98C-6D14-B54E-60B2-4621EC3F472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13249794" y="1959495"/>
            <a:ext cx="9511344" cy="7133506"/>
          </a:xfrm>
        </p:spPr>
      </p:pic>
      <p:pic>
        <p:nvPicPr>
          <p:cNvPr id="7" name="Picture 6" descr="A paper and a card on a table&#10;&#10;Description automatically generated">
            <a:extLst>
              <a:ext uri="{FF2B5EF4-FFF2-40B4-BE49-F238E27FC236}">
                <a16:creationId xmlns:a16="http://schemas.microsoft.com/office/drawing/2014/main" id="{40843D1C-9D4A-D6F8-8F73-A6EE5DD5F4AD}"/>
              </a:ext>
            </a:extLst>
          </p:cNvPr>
          <p:cNvPicPr>
            <a:picLocks noChangeAspect="1"/>
          </p:cNvPicPr>
          <p:nvPr/>
        </p:nvPicPr>
        <p:blipFill rotWithShape="1">
          <a:blip r:embed="rId3">
            <a:extLst>
              <a:ext uri="{28A0092B-C50C-407E-A947-70E740481C1C}">
                <a14:useLocalDpi xmlns:a14="http://schemas.microsoft.com/office/drawing/2010/main" val="0"/>
              </a:ext>
            </a:extLst>
          </a:blip>
          <a:srcRect l="10815" t="19877" r="31926" b="26593"/>
          <a:stretch/>
        </p:blipFill>
        <p:spPr>
          <a:xfrm>
            <a:off x="3158966" y="2055816"/>
            <a:ext cx="10842280" cy="7602220"/>
          </a:xfrm>
          <a:prstGeom prst="rect">
            <a:avLst/>
          </a:prstGeom>
        </p:spPr>
      </p:pic>
    </p:spTree>
    <p:extLst>
      <p:ext uri="{BB962C8B-B14F-4D97-AF65-F5344CB8AC3E}">
        <p14:creationId xmlns:p14="http://schemas.microsoft.com/office/powerpoint/2010/main" val="12288695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31D9F-EDCA-4895-B26B-7531D89924F0}"/>
              </a:ext>
            </a:extLst>
          </p:cNvPr>
          <p:cNvSpPr>
            <a:spLocks noGrp="1"/>
          </p:cNvSpPr>
          <p:nvPr>
            <p:ph type="title"/>
          </p:nvPr>
        </p:nvSpPr>
        <p:spPr>
          <a:xfrm>
            <a:off x="3647283" y="1362077"/>
            <a:ext cx="17087850" cy="1448858"/>
          </a:xfrm>
          <a:solidFill>
            <a:srgbClr val="8E162F"/>
          </a:solidFill>
        </p:spPr>
        <p:txBody>
          <a:bodyPr>
            <a:normAutofit fontScale="90000"/>
          </a:bodyPr>
          <a:lstStyle/>
          <a:p>
            <a:r>
              <a:rPr lang="en-GB" dirty="0">
                <a:solidFill>
                  <a:schemeClr val="bg1"/>
                </a:solidFill>
                <a:latin typeface="Ink Free" panose="03080402000500000000" pitchFamily="66" charset="0"/>
              </a:rPr>
              <a:t>Ark Soane - What were we exploring?</a:t>
            </a:r>
          </a:p>
        </p:txBody>
      </p:sp>
      <p:sp>
        <p:nvSpPr>
          <p:cNvPr id="3" name="Content Placeholder 2">
            <a:extLst>
              <a:ext uri="{FF2B5EF4-FFF2-40B4-BE49-F238E27FC236}">
                <a16:creationId xmlns:a16="http://schemas.microsoft.com/office/drawing/2014/main" id="{0894A3D2-A28C-49BC-9C7F-2D8E7811F84D}"/>
              </a:ext>
            </a:extLst>
          </p:cNvPr>
          <p:cNvSpPr>
            <a:spLocks noGrp="1"/>
          </p:cNvSpPr>
          <p:nvPr>
            <p:ph idx="1"/>
          </p:nvPr>
        </p:nvSpPr>
        <p:spPr>
          <a:xfrm>
            <a:off x="3647283" y="3081866"/>
            <a:ext cx="17087850" cy="9272060"/>
          </a:xfrm>
        </p:spPr>
        <p:txBody>
          <a:bodyPr>
            <a:normAutofit/>
          </a:bodyPr>
          <a:lstStyle/>
          <a:p>
            <a:pPr marL="0" indent="0">
              <a:buNone/>
            </a:pPr>
            <a:endParaRPr lang="en-GB" dirty="0"/>
          </a:p>
          <a:p>
            <a:pPr marL="0" indent="0">
              <a:buNone/>
            </a:pPr>
            <a:endParaRPr lang="en-GB" dirty="0"/>
          </a:p>
          <a:p>
            <a:endParaRPr lang="en-GB" dirty="0"/>
          </a:p>
          <a:p>
            <a:endParaRPr lang="en-GB" dirty="0"/>
          </a:p>
        </p:txBody>
      </p:sp>
      <p:sp>
        <p:nvSpPr>
          <p:cNvPr id="4" name="Content Placeholder 2">
            <a:extLst>
              <a:ext uri="{FF2B5EF4-FFF2-40B4-BE49-F238E27FC236}">
                <a16:creationId xmlns:a16="http://schemas.microsoft.com/office/drawing/2014/main" id="{5E7BC507-1128-A987-E3AD-9692F1E8F586}"/>
              </a:ext>
            </a:extLst>
          </p:cNvPr>
          <p:cNvSpPr txBox="1">
            <a:spLocks/>
          </p:cNvSpPr>
          <p:nvPr/>
        </p:nvSpPr>
        <p:spPr>
          <a:xfrm>
            <a:off x="3484711" y="3911004"/>
            <a:ext cx="17087850" cy="7468196"/>
          </a:xfrm>
          <a:prstGeom prst="rect">
            <a:avLst/>
          </a:prstGeom>
        </p:spPr>
        <p:txBody>
          <a:bodyPr vert="horz" lIns="182880" tIns="91440" rIns="182880" bIns="9144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defTabSz="1828800">
              <a:spcBef>
                <a:spcPts val="2000"/>
              </a:spcBef>
            </a:pPr>
            <a:r>
              <a:rPr lang="en-GB" sz="5600" dirty="0">
                <a:solidFill>
                  <a:prstClr val="black"/>
                </a:solidFill>
                <a:latin typeface="Calibri" panose="020F0502020204030204"/>
              </a:rPr>
              <a:t>Consistency across the Science department:</a:t>
            </a:r>
          </a:p>
          <a:p>
            <a:pPr marL="1371600" lvl="1" indent="-457200" defTabSz="1828800">
              <a:spcBef>
                <a:spcPts val="1000"/>
              </a:spcBef>
            </a:pPr>
            <a:r>
              <a:rPr lang="en-GB" sz="4800" dirty="0">
                <a:solidFill>
                  <a:prstClr val="black"/>
                </a:solidFill>
                <a:latin typeface="Calibri" panose="020F0502020204030204"/>
              </a:rPr>
              <a:t>Teaching strategies (CfL, rehearsal, CfU)</a:t>
            </a:r>
          </a:p>
          <a:p>
            <a:pPr marL="1371600" lvl="1" indent="-457200" defTabSz="1828800">
              <a:spcBef>
                <a:spcPts val="1000"/>
              </a:spcBef>
            </a:pPr>
            <a:r>
              <a:rPr lang="en-GB" sz="4800" dirty="0">
                <a:solidFill>
                  <a:prstClr val="black"/>
                </a:solidFill>
                <a:latin typeface="Calibri" panose="020F0502020204030204"/>
              </a:rPr>
              <a:t>Expectations and behaviour</a:t>
            </a:r>
          </a:p>
          <a:p>
            <a:pPr marL="457200" indent="-457200" defTabSz="1828800">
              <a:spcBef>
                <a:spcPts val="2000"/>
              </a:spcBef>
            </a:pPr>
            <a:r>
              <a:rPr lang="en-GB" sz="5600" dirty="0">
                <a:solidFill>
                  <a:prstClr val="black"/>
                </a:solidFill>
                <a:latin typeface="Calibri" panose="020F0502020204030204"/>
              </a:rPr>
              <a:t>Ark Soane well-regarded for being an outstanding school for this purpose.</a:t>
            </a:r>
          </a:p>
        </p:txBody>
      </p:sp>
    </p:spTree>
    <p:extLst>
      <p:ext uri="{BB962C8B-B14F-4D97-AF65-F5344CB8AC3E}">
        <p14:creationId xmlns:p14="http://schemas.microsoft.com/office/powerpoint/2010/main" val="377275400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31D9F-EDCA-4895-B26B-7531D89924F0}"/>
              </a:ext>
            </a:extLst>
          </p:cNvPr>
          <p:cNvSpPr>
            <a:spLocks noGrp="1"/>
          </p:cNvSpPr>
          <p:nvPr>
            <p:ph type="title"/>
          </p:nvPr>
        </p:nvSpPr>
        <p:spPr>
          <a:xfrm>
            <a:off x="3647283" y="1362077"/>
            <a:ext cx="17087850" cy="1448858"/>
          </a:xfrm>
          <a:solidFill>
            <a:srgbClr val="8E162F"/>
          </a:solidFill>
        </p:spPr>
        <p:txBody>
          <a:bodyPr/>
          <a:lstStyle/>
          <a:p>
            <a:r>
              <a:rPr lang="en-GB" dirty="0">
                <a:solidFill>
                  <a:schemeClr val="bg1"/>
                </a:solidFill>
                <a:latin typeface="Ink Free" panose="03080402000500000000" pitchFamily="66" charset="0"/>
              </a:rPr>
              <a:t>Who are Ark Soane?</a:t>
            </a:r>
          </a:p>
        </p:txBody>
      </p:sp>
      <p:sp>
        <p:nvSpPr>
          <p:cNvPr id="4" name="Content Placeholder 2">
            <a:extLst>
              <a:ext uri="{FF2B5EF4-FFF2-40B4-BE49-F238E27FC236}">
                <a16:creationId xmlns:a16="http://schemas.microsoft.com/office/drawing/2014/main" id="{5E7BC507-1128-A987-E3AD-9692F1E8F586}"/>
              </a:ext>
            </a:extLst>
          </p:cNvPr>
          <p:cNvSpPr txBox="1">
            <a:spLocks/>
          </p:cNvSpPr>
          <p:nvPr/>
        </p:nvSpPr>
        <p:spPr>
          <a:xfrm>
            <a:off x="3647281" y="3626524"/>
            <a:ext cx="17087850" cy="7468196"/>
          </a:xfrm>
          <a:prstGeom prst="rect">
            <a:avLst/>
          </a:prstGeom>
        </p:spPr>
        <p:txBody>
          <a:bodyPr vert="horz" lIns="182880" tIns="91440" rIns="182880" bIns="9144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defTabSz="1828800">
              <a:spcBef>
                <a:spcPts val="2000"/>
              </a:spcBef>
              <a:defRPr/>
            </a:pPr>
            <a:r>
              <a:rPr lang="en-GB" sz="5600" dirty="0">
                <a:solidFill>
                  <a:prstClr val="black"/>
                </a:solidFill>
                <a:latin typeface="Calibri" panose="020F0502020204030204"/>
              </a:rPr>
              <a:t>New build school.</a:t>
            </a:r>
          </a:p>
          <a:p>
            <a:pPr marL="457200" indent="-457200" defTabSz="1828800">
              <a:spcBef>
                <a:spcPts val="2000"/>
              </a:spcBef>
              <a:defRPr/>
            </a:pPr>
            <a:r>
              <a:rPr lang="en-GB" sz="5600" dirty="0">
                <a:solidFill>
                  <a:prstClr val="black"/>
                </a:solidFill>
                <a:latin typeface="Calibri" panose="020F0502020204030204"/>
              </a:rPr>
              <a:t>West London.</a:t>
            </a:r>
          </a:p>
          <a:p>
            <a:pPr marL="457200" indent="-457200" defTabSz="1828800">
              <a:spcBef>
                <a:spcPts val="2000"/>
              </a:spcBef>
              <a:defRPr/>
            </a:pPr>
            <a:r>
              <a:rPr lang="en-GB" sz="5600" dirty="0">
                <a:solidFill>
                  <a:prstClr val="black"/>
                </a:solidFill>
                <a:latin typeface="Calibri" panose="020F0502020204030204"/>
              </a:rPr>
              <a:t>Y7-9 at the moment.</a:t>
            </a:r>
          </a:p>
        </p:txBody>
      </p:sp>
      <p:pic>
        <p:nvPicPr>
          <p:cNvPr id="5" name="Picture 4">
            <a:extLst>
              <a:ext uri="{FF2B5EF4-FFF2-40B4-BE49-F238E27FC236}">
                <a16:creationId xmlns:a16="http://schemas.microsoft.com/office/drawing/2014/main" id="{6E435220-CE6F-14AF-8C19-31444995D5F7}"/>
              </a:ext>
            </a:extLst>
          </p:cNvPr>
          <p:cNvPicPr>
            <a:picLocks noChangeAspect="1"/>
          </p:cNvPicPr>
          <p:nvPr/>
        </p:nvPicPr>
        <p:blipFill>
          <a:blip r:embed="rId3"/>
          <a:stretch>
            <a:fillRect/>
          </a:stretch>
        </p:blipFill>
        <p:spPr>
          <a:xfrm>
            <a:off x="12810966" y="6621317"/>
            <a:ext cx="8107680" cy="5288994"/>
          </a:xfrm>
          <a:prstGeom prst="rect">
            <a:avLst/>
          </a:prstGeom>
        </p:spPr>
      </p:pic>
    </p:spTree>
    <p:extLst>
      <p:ext uri="{BB962C8B-B14F-4D97-AF65-F5344CB8AC3E}">
        <p14:creationId xmlns:p14="http://schemas.microsoft.com/office/powerpoint/2010/main" val="61638448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31D9F-EDCA-4895-B26B-7531D89924F0}"/>
              </a:ext>
            </a:extLst>
          </p:cNvPr>
          <p:cNvSpPr>
            <a:spLocks noGrp="1"/>
          </p:cNvSpPr>
          <p:nvPr>
            <p:ph type="title"/>
          </p:nvPr>
        </p:nvSpPr>
        <p:spPr>
          <a:xfrm>
            <a:off x="3647283" y="1362077"/>
            <a:ext cx="17087850" cy="1448858"/>
          </a:xfrm>
          <a:solidFill>
            <a:srgbClr val="8E162F"/>
          </a:solidFill>
        </p:spPr>
        <p:txBody>
          <a:bodyPr/>
          <a:lstStyle/>
          <a:p>
            <a:r>
              <a:rPr lang="en-GB" dirty="0">
                <a:solidFill>
                  <a:schemeClr val="bg1"/>
                </a:solidFill>
                <a:latin typeface="Ink Free" panose="03080402000500000000" pitchFamily="66" charset="0"/>
              </a:rPr>
              <a:t>What was it like?</a:t>
            </a:r>
          </a:p>
        </p:txBody>
      </p:sp>
      <p:sp>
        <p:nvSpPr>
          <p:cNvPr id="4" name="Content Placeholder 2">
            <a:extLst>
              <a:ext uri="{FF2B5EF4-FFF2-40B4-BE49-F238E27FC236}">
                <a16:creationId xmlns:a16="http://schemas.microsoft.com/office/drawing/2014/main" id="{5E7BC507-1128-A987-E3AD-9692F1E8F586}"/>
              </a:ext>
            </a:extLst>
          </p:cNvPr>
          <p:cNvSpPr txBox="1">
            <a:spLocks/>
          </p:cNvSpPr>
          <p:nvPr/>
        </p:nvSpPr>
        <p:spPr>
          <a:xfrm>
            <a:off x="3647281" y="3626524"/>
            <a:ext cx="17087850" cy="7468196"/>
          </a:xfrm>
          <a:prstGeom prst="rect">
            <a:avLst/>
          </a:prstGeom>
        </p:spPr>
        <p:txBody>
          <a:bodyPr vert="horz" lIns="182880" tIns="91440" rIns="182880" bIns="9144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defTabSz="1828800">
              <a:spcBef>
                <a:spcPts val="2000"/>
              </a:spcBef>
              <a:defRPr/>
            </a:pPr>
            <a:r>
              <a:rPr lang="en-GB" sz="5600" dirty="0">
                <a:solidFill>
                  <a:prstClr val="black"/>
                </a:solidFill>
                <a:latin typeface="Calibri" panose="020F0502020204030204"/>
              </a:rPr>
              <a:t>Politest tour guides ever!</a:t>
            </a:r>
          </a:p>
          <a:p>
            <a:pPr marL="457200" indent="-457200" defTabSz="1828800">
              <a:spcBef>
                <a:spcPts val="2000"/>
              </a:spcBef>
              <a:defRPr/>
            </a:pPr>
            <a:r>
              <a:rPr lang="en-GB" sz="5600" dirty="0">
                <a:solidFill>
                  <a:prstClr val="black"/>
                </a:solidFill>
                <a:latin typeface="Calibri" panose="020F0502020204030204"/>
              </a:rPr>
              <a:t>Quiet corridors.</a:t>
            </a:r>
          </a:p>
          <a:p>
            <a:pPr marL="457200" indent="-457200" defTabSz="1828800">
              <a:spcBef>
                <a:spcPts val="2000"/>
              </a:spcBef>
              <a:defRPr/>
            </a:pPr>
            <a:r>
              <a:rPr lang="en-GB" sz="5600" dirty="0">
                <a:solidFill>
                  <a:prstClr val="black"/>
                </a:solidFill>
                <a:latin typeface="Calibri" panose="020F0502020204030204"/>
              </a:rPr>
              <a:t>All classes focussed.</a:t>
            </a:r>
          </a:p>
          <a:p>
            <a:pPr marL="457200" indent="-457200" defTabSz="1828800">
              <a:spcBef>
                <a:spcPts val="2000"/>
              </a:spcBef>
              <a:defRPr/>
            </a:pPr>
            <a:r>
              <a:rPr lang="en-GB" sz="5600" dirty="0">
                <a:solidFill>
                  <a:prstClr val="black"/>
                </a:solidFill>
                <a:latin typeface="Calibri" panose="020F0502020204030204"/>
              </a:rPr>
              <a:t>The noise from every class was consistent.</a:t>
            </a:r>
          </a:p>
          <a:p>
            <a:pPr marL="457200" indent="-457200" defTabSz="1828800">
              <a:spcBef>
                <a:spcPts val="2000"/>
              </a:spcBef>
              <a:defRPr/>
            </a:pPr>
            <a:endParaRPr lang="en-GB" sz="5600" dirty="0">
              <a:solidFill>
                <a:prstClr val="black"/>
              </a:solidFill>
              <a:latin typeface="Calibri" panose="020F0502020204030204"/>
            </a:endParaRPr>
          </a:p>
          <a:p>
            <a:pPr marL="457200" indent="-457200" defTabSz="1828800">
              <a:spcBef>
                <a:spcPts val="2000"/>
              </a:spcBef>
              <a:defRPr/>
            </a:pPr>
            <a:r>
              <a:rPr lang="en-GB" sz="5600" dirty="0">
                <a:solidFill>
                  <a:prstClr val="black"/>
                </a:solidFill>
                <a:latin typeface="Calibri" panose="020F0502020204030204"/>
              </a:rPr>
              <a:t>Lunchtime… A whole world of different!</a:t>
            </a:r>
          </a:p>
        </p:txBody>
      </p:sp>
    </p:spTree>
    <p:extLst>
      <p:ext uri="{BB962C8B-B14F-4D97-AF65-F5344CB8AC3E}">
        <p14:creationId xmlns:p14="http://schemas.microsoft.com/office/powerpoint/2010/main" val="96525209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31D9F-EDCA-4895-B26B-7531D89924F0}"/>
              </a:ext>
            </a:extLst>
          </p:cNvPr>
          <p:cNvSpPr>
            <a:spLocks noGrp="1"/>
          </p:cNvSpPr>
          <p:nvPr>
            <p:ph type="title"/>
          </p:nvPr>
        </p:nvSpPr>
        <p:spPr>
          <a:xfrm>
            <a:off x="3647283" y="1362077"/>
            <a:ext cx="17087850" cy="1448858"/>
          </a:xfrm>
          <a:solidFill>
            <a:srgbClr val="8E162F"/>
          </a:solidFill>
        </p:spPr>
        <p:txBody>
          <a:bodyPr/>
          <a:lstStyle/>
          <a:p>
            <a:r>
              <a:rPr lang="en-GB" dirty="0">
                <a:solidFill>
                  <a:schemeClr val="bg1"/>
                </a:solidFill>
                <a:latin typeface="Ink Free" panose="03080402000500000000" pitchFamily="66" charset="0"/>
              </a:rPr>
              <a:t>What did we pick out of the visit?</a:t>
            </a:r>
          </a:p>
        </p:txBody>
      </p:sp>
      <p:sp>
        <p:nvSpPr>
          <p:cNvPr id="4" name="Content Placeholder 2">
            <a:extLst>
              <a:ext uri="{FF2B5EF4-FFF2-40B4-BE49-F238E27FC236}">
                <a16:creationId xmlns:a16="http://schemas.microsoft.com/office/drawing/2014/main" id="{5E7BC507-1128-A987-E3AD-9692F1E8F586}"/>
              </a:ext>
            </a:extLst>
          </p:cNvPr>
          <p:cNvSpPr txBox="1">
            <a:spLocks/>
          </p:cNvSpPr>
          <p:nvPr/>
        </p:nvSpPr>
        <p:spPr>
          <a:xfrm>
            <a:off x="3647281" y="3626524"/>
            <a:ext cx="17087850" cy="7468196"/>
          </a:xfrm>
          <a:prstGeom prst="rect">
            <a:avLst/>
          </a:prstGeom>
        </p:spPr>
        <p:txBody>
          <a:bodyPr vert="horz" lIns="182880" tIns="91440" rIns="182880" bIns="9144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defTabSz="1828800">
              <a:spcBef>
                <a:spcPts val="2000"/>
              </a:spcBef>
              <a:defRPr/>
            </a:pPr>
            <a:r>
              <a:rPr lang="en-GB" sz="5600" dirty="0">
                <a:solidFill>
                  <a:prstClr val="black"/>
                </a:solidFill>
                <a:latin typeface="Calibri" panose="020F0502020204030204"/>
              </a:rPr>
              <a:t>All hands up.</a:t>
            </a:r>
          </a:p>
          <a:p>
            <a:pPr marL="457200" indent="-457200" defTabSz="1828800">
              <a:spcBef>
                <a:spcPts val="2000"/>
              </a:spcBef>
              <a:defRPr/>
            </a:pPr>
            <a:r>
              <a:rPr lang="en-GB" sz="5600" dirty="0">
                <a:solidFill>
                  <a:prstClr val="black"/>
                </a:solidFill>
                <a:latin typeface="Calibri" panose="020F0502020204030204"/>
              </a:rPr>
              <a:t>Count downs for everything (attention, pens up, ruler on text, detailed responses).</a:t>
            </a:r>
          </a:p>
          <a:p>
            <a:pPr marL="457200" indent="-457200" defTabSz="1828800">
              <a:spcBef>
                <a:spcPts val="2000"/>
              </a:spcBef>
              <a:defRPr/>
            </a:pPr>
            <a:r>
              <a:rPr lang="en-GB" sz="5600" dirty="0">
                <a:solidFill>
                  <a:prstClr val="black"/>
                </a:solidFill>
                <a:latin typeface="Calibri" panose="020F0502020204030204"/>
              </a:rPr>
              <a:t>Everything noticed – so much glancing around.</a:t>
            </a:r>
          </a:p>
          <a:p>
            <a:pPr marL="457200" indent="-457200" defTabSz="1828800">
              <a:spcBef>
                <a:spcPts val="2000"/>
              </a:spcBef>
              <a:defRPr/>
            </a:pPr>
            <a:r>
              <a:rPr lang="en-GB" sz="5600" dirty="0">
                <a:solidFill>
                  <a:prstClr val="black"/>
                </a:solidFill>
                <a:latin typeface="Calibri" panose="020F0502020204030204"/>
              </a:rPr>
              <a:t>High expectations for behaviour and standards of responses.</a:t>
            </a:r>
          </a:p>
          <a:p>
            <a:pPr marL="457200" indent="-457200" defTabSz="1828800">
              <a:spcBef>
                <a:spcPts val="2000"/>
              </a:spcBef>
              <a:defRPr/>
            </a:pPr>
            <a:r>
              <a:rPr lang="en-GB" sz="5600" dirty="0">
                <a:solidFill>
                  <a:prstClr val="black"/>
                </a:solidFill>
                <a:latin typeface="Calibri" panose="020F0502020204030204"/>
              </a:rPr>
              <a:t>Heaps of praise.</a:t>
            </a:r>
          </a:p>
          <a:p>
            <a:pPr marL="457200" indent="-457200" defTabSz="1828800">
              <a:spcBef>
                <a:spcPts val="2000"/>
              </a:spcBef>
              <a:defRPr/>
            </a:pPr>
            <a:r>
              <a:rPr lang="en-GB" sz="5600" dirty="0">
                <a:solidFill>
                  <a:prstClr val="black"/>
                </a:solidFill>
                <a:latin typeface="Calibri" panose="020F0502020204030204"/>
              </a:rPr>
              <a:t>Body modelling.</a:t>
            </a:r>
          </a:p>
          <a:p>
            <a:pPr marL="457200" indent="-457200" defTabSz="1828800">
              <a:spcBef>
                <a:spcPts val="2000"/>
              </a:spcBef>
              <a:defRPr/>
            </a:pPr>
            <a:r>
              <a:rPr lang="en-GB" sz="5600" dirty="0">
                <a:solidFill>
                  <a:prstClr val="black"/>
                </a:solidFill>
                <a:latin typeface="Calibri" panose="020F0502020204030204"/>
              </a:rPr>
              <a:t>‘Eyes on’ what the students need to be focussed on.</a:t>
            </a:r>
          </a:p>
        </p:txBody>
      </p:sp>
    </p:spTree>
    <p:extLst>
      <p:ext uri="{BB962C8B-B14F-4D97-AF65-F5344CB8AC3E}">
        <p14:creationId xmlns:p14="http://schemas.microsoft.com/office/powerpoint/2010/main" val="251946809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31D9F-EDCA-4895-B26B-7531D89924F0}"/>
              </a:ext>
            </a:extLst>
          </p:cNvPr>
          <p:cNvSpPr>
            <a:spLocks noGrp="1"/>
          </p:cNvSpPr>
          <p:nvPr>
            <p:ph type="title"/>
          </p:nvPr>
        </p:nvSpPr>
        <p:spPr>
          <a:xfrm>
            <a:off x="3647283" y="1362077"/>
            <a:ext cx="17087850" cy="1448858"/>
          </a:xfrm>
          <a:solidFill>
            <a:srgbClr val="8E162F"/>
          </a:solidFill>
        </p:spPr>
        <p:txBody>
          <a:bodyPr/>
          <a:lstStyle/>
          <a:p>
            <a:r>
              <a:rPr lang="en-GB" dirty="0">
                <a:solidFill>
                  <a:schemeClr val="bg1"/>
                </a:solidFill>
                <a:latin typeface="Ink Free" panose="03080402000500000000" pitchFamily="66" charset="0"/>
              </a:rPr>
              <a:t>What did we pick out of the visit?</a:t>
            </a:r>
          </a:p>
        </p:txBody>
      </p:sp>
      <p:sp>
        <p:nvSpPr>
          <p:cNvPr id="4" name="Content Placeholder 2">
            <a:extLst>
              <a:ext uri="{FF2B5EF4-FFF2-40B4-BE49-F238E27FC236}">
                <a16:creationId xmlns:a16="http://schemas.microsoft.com/office/drawing/2014/main" id="{5E7BC507-1128-A987-E3AD-9692F1E8F586}"/>
              </a:ext>
            </a:extLst>
          </p:cNvPr>
          <p:cNvSpPr txBox="1">
            <a:spLocks/>
          </p:cNvSpPr>
          <p:nvPr/>
        </p:nvSpPr>
        <p:spPr>
          <a:xfrm>
            <a:off x="3647281" y="3626524"/>
            <a:ext cx="17087850" cy="7468196"/>
          </a:xfrm>
          <a:prstGeom prst="rect">
            <a:avLst/>
          </a:prstGeom>
        </p:spPr>
        <p:txBody>
          <a:bodyPr vert="horz" lIns="182880" tIns="91440" rIns="182880" bIns="9144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defTabSz="1828800">
              <a:spcBef>
                <a:spcPts val="2000"/>
              </a:spcBef>
              <a:defRPr/>
            </a:pPr>
            <a:r>
              <a:rPr lang="en-GB" sz="5600" dirty="0">
                <a:solidFill>
                  <a:prstClr val="black"/>
                </a:solidFill>
                <a:latin typeface="Calibri" panose="020F0502020204030204"/>
              </a:rPr>
              <a:t>Scaffolding verbal responses.</a:t>
            </a:r>
          </a:p>
          <a:p>
            <a:pPr marL="457200" indent="-457200" defTabSz="1828800">
              <a:spcBef>
                <a:spcPts val="2000"/>
              </a:spcBef>
              <a:defRPr/>
            </a:pPr>
            <a:r>
              <a:rPr lang="en-GB" sz="5600" dirty="0">
                <a:solidFill>
                  <a:prstClr val="black"/>
                </a:solidFill>
                <a:latin typeface="Calibri" panose="020F0502020204030204"/>
              </a:rPr>
              <a:t>WAGOLL verbally and under visualisers.</a:t>
            </a:r>
          </a:p>
          <a:p>
            <a:pPr marL="457200" indent="-457200" defTabSz="1828800">
              <a:spcBef>
                <a:spcPts val="2000"/>
              </a:spcBef>
              <a:defRPr/>
            </a:pPr>
            <a:r>
              <a:rPr lang="en-GB" sz="5600" dirty="0">
                <a:solidFill>
                  <a:prstClr val="black"/>
                </a:solidFill>
                <a:latin typeface="Calibri" panose="020F0502020204030204"/>
              </a:rPr>
              <a:t>Every member of staff on it at all times.</a:t>
            </a:r>
          </a:p>
          <a:p>
            <a:pPr marL="457200" indent="-457200" defTabSz="1828800">
              <a:spcBef>
                <a:spcPts val="2000"/>
              </a:spcBef>
              <a:defRPr/>
            </a:pPr>
            <a:r>
              <a:rPr lang="en-GB" sz="5600" dirty="0">
                <a:solidFill>
                  <a:prstClr val="black"/>
                </a:solidFill>
                <a:latin typeface="Calibri" panose="020F0502020204030204"/>
              </a:rPr>
              <a:t>Off task time almost non-existent.</a:t>
            </a:r>
          </a:p>
          <a:p>
            <a:pPr marL="457200" indent="-457200" defTabSz="1828800">
              <a:spcBef>
                <a:spcPts val="2000"/>
              </a:spcBef>
              <a:defRPr/>
            </a:pPr>
            <a:r>
              <a:rPr lang="en-GB" sz="5600" dirty="0">
                <a:solidFill>
                  <a:prstClr val="black"/>
                </a:solidFill>
                <a:latin typeface="Calibri" panose="020F0502020204030204"/>
              </a:rPr>
              <a:t>Pupils allowed to struggle.</a:t>
            </a:r>
          </a:p>
          <a:p>
            <a:pPr marL="457200" indent="-457200" defTabSz="1828800">
              <a:spcBef>
                <a:spcPts val="2000"/>
              </a:spcBef>
              <a:defRPr/>
            </a:pPr>
            <a:r>
              <a:rPr lang="en-GB" sz="5600" dirty="0">
                <a:solidFill>
                  <a:prstClr val="black"/>
                </a:solidFill>
                <a:latin typeface="Calibri" panose="020F0502020204030204"/>
              </a:rPr>
              <a:t>Booklets with structured tasks (drills for key words, comprehension, diagrams, turn and talk questions).</a:t>
            </a:r>
          </a:p>
        </p:txBody>
      </p:sp>
    </p:spTree>
    <p:extLst>
      <p:ext uri="{BB962C8B-B14F-4D97-AF65-F5344CB8AC3E}">
        <p14:creationId xmlns:p14="http://schemas.microsoft.com/office/powerpoint/2010/main" val="359868097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31D9F-EDCA-4895-B26B-7531D89924F0}"/>
              </a:ext>
            </a:extLst>
          </p:cNvPr>
          <p:cNvSpPr>
            <a:spLocks noGrp="1"/>
          </p:cNvSpPr>
          <p:nvPr>
            <p:ph type="title"/>
          </p:nvPr>
        </p:nvSpPr>
        <p:spPr>
          <a:xfrm>
            <a:off x="3647283" y="1362077"/>
            <a:ext cx="17087850" cy="1448858"/>
          </a:xfrm>
          <a:solidFill>
            <a:srgbClr val="8E162F"/>
          </a:solidFill>
        </p:spPr>
        <p:txBody>
          <a:bodyPr/>
          <a:lstStyle/>
          <a:p>
            <a:r>
              <a:rPr lang="en-GB" dirty="0">
                <a:solidFill>
                  <a:schemeClr val="bg1"/>
                </a:solidFill>
                <a:latin typeface="Ink Free" panose="03080402000500000000" pitchFamily="66" charset="0"/>
              </a:rPr>
              <a:t>Permeating acronyms</a:t>
            </a:r>
          </a:p>
        </p:txBody>
      </p:sp>
      <p:sp>
        <p:nvSpPr>
          <p:cNvPr id="4" name="Content Placeholder 2">
            <a:extLst>
              <a:ext uri="{FF2B5EF4-FFF2-40B4-BE49-F238E27FC236}">
                <a16:creationId xmlns:a16="http://schemas.microsoft.com/office/drawing/2014/main" id="{5E7BC507-1128-A987-E3AD-9692F1E8F586}"/>
              </a:ext>
            </a:extLst>
          </p:cNvPr>
          <p:cNvSpPr txBox="1">
            <a:spLocks/>
          </p:cNvSpPr>
          <p:nvPr/>
        </p:nvSpPr>
        <p:spPr>
          <a:xfrm>
            <a:off x="3647281" y="3626524"/>
            <a:ext cx="17087850" cy="7468196"/>
          </a:xfrm>
          <a:prstGeom prst="rect">
            <a:avLst/>
          </a:prstGeom>
        </p:spPr>
        <p:txBody>
          <a:bodyPr vert="horz" lIns="182880" tIns="91440" rIns="182880" bIns="9144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defTabSz="1828800">
              <a:spcBef>
                <a:spcPts val="2000"/>
              </a:spcBef>
              <a:defRPr/>
            </a:pPr>
            <a:r>
              <a:rPr lang="en-GB" sz="5600" b="1" dirty="0">
                <a:solidFill>
                  <a:prstClr val="black"/>
                </a:solidFill>
                <a:latin typeface="Calibri" panose="020F0502020204030204"/>
              </a:rPr>
              <a:t>SLANT</a:t>
            </a:r>
          </a:p>
          <a:p>
            <a:pPr marL="1371600" lvl="1" indent="-457200" defTabSz="1828800">
              <a:spcBef>
                <a:spcPts val="1000"/>
              </a:spcBef>
              <a:defRPr/>
            </a:pPr>
            <a:r>
              <a:rPr lang="en-GB" sz="4800" b="1" dirty="0">
                <a:solidFill>
                  <a:prstClr val="black"/>
                </a:solidFill>
                <a:latin typeface="Calibri" panose="020F0502020204030204"/>
              </a:rPr>
              <a:t>S</a:t>
            </a:r>
            <a:r>
              <a:rPr lang="en-GB" sz="4800" dirty="0">
                <a:solidFill>
                  <a:prstClr val="black"/>
                </a:solidFill>
                <a:latin typeface="Calibri" panose="020F0502020204030204"/>
              </a:rPr>
              <a:t>it up, </a:t>
            </a:r>
            <a:r>
              <a:rPr lang="en-GB" sz="4800" b="1" dirty="0">
                <a:solidFill>
                  <a:prstClr val="black"/>
                </a:solidFill>
                <a:latin typeface="Calibri" panose="020F0502020204030204"/>
              </a:rPr>
              <a:t>L</a:t>
            </a:r>
            <a:r>
              <a:rPr lang="en-GB" sz="4800" dirty="0">
                <a:solidFill>
                  <a:prstClr val="black"/>
                </a:solidFill>
                <a:latin typeface="Calibri" panose="020F0502020204030204"/>
              </a:rPr>
              <a:t>isten, </a:t>
            </a:r>
            <a:r>
              <a:rPr lang="en-GB" sz="4800" b="1" dirty="0">
                <a:solidFill>
                  <a:prstClr val="black"/>
                </a:solidFill>
                <a:latin typeface="Calibri" panose="020F0502020204030204"/>
              </a:rPr>
              <a:t>A</a:t>
            </a:r>
            <a:r>
              <a:rPr lang="en-GB" sz="4800" dirty="0">
                <a:solidFill>
                  <a:prstClr val="black"/>
                </a:solidFill>
                <a:latin typeface="Calibri" panose="020F0502020204030204"/>
              </a:rPr>
              <a:t>sk and answer, </a:t>
            </a:r>
            <a:r>
              <a:rPr lang="en-GB" sz="4800" b="1" dirty="0">
                <a:solidFill>
                  <a:prstClr val="black"/>
                </a:solidFill>
                <a:latin typeface="Calibri" panose="020F0502020204030204"/>
              </a:rPr>
              <a:t>N</a:t>
            </a:r>
            <a:r>
              <a:rPr lang="en-GB" sz="4800" dirty="0">
                <a:solidFill>
                  <a:prstClr val="black"/>
                </a:solidFill>
                <a:latin typeface="Calibri" panose="020F0502020204030204"/>
              </a:rPr>
              <a:t>o talking, </a:t>
            </a:r>
            <a:r>
              <a:rPr lang="en-GB" sz="4800" b="1" dirty="0">
                <a:solidFill>
                  <a:prstClr val="black"/>
                </a:solidFill>
                <a:latin typeface="Calibri" panose="020F0502020204030204"/>
              </a:rPr>
              <a:t>T</a:t>
            </a:r>
            <a:r>
              <a:rPr lang="en-GB" sz="4800" dirty="0">
                <a:solidFill>
                  <a:prstClr val="black"/>
                </a:solidFill>
                <a:latin typeface="Calibri" panose="020F0502020204030204"/>
              </a:rPr>
              <a:t>rack speaker.</a:t>
            </a:r>
          </a:p>
          <a:p>
            <a:pPr marL="457200" indent="-457200" defTabSz="1828800">
              <a:spcBef>
                <a:spcPts val="2000"/>
              </a:spcBef>
              <a:defRPr/>
            </a:pPr>
            <a:r>
              <a:rPr lang="en-GB" sz="5600" b="1" dirty="0">
                <a:solidFill>
                  <a:prstClr val="black"/>
                </a:solidFill>
                <a:latin typeface="Calibri" panose="020F0502020204030204"/>
              </a:rPr>
              <a:t>SHAPE</a:t>
            </a:r>
            <a:r>
              <a:rPr lang="en-GB" sz="5600" dirty="0">
                <a:solidFill>
                  <a:prstClr val="black"/>
                </a:solidFill>
                <a:latin typeface="Calibri" panose="020F0502020204030204"/>
              </a:rPr>
              <a:t> (how we speak)</a:t>
            </a:r>
          </a:p>
          <a:p>
            <a:pPr marL="1371600" lvl="1" indent="-457200" defTabSz="1828800">
              <a:spcBef>
                <a:spcPts val="1000"/>
              </a:spcBef>
              <a:defRPr/>
            </a:pPr>
            <a:r>
              <a:rPr lang="en-GB" sz="4800" b="1" dirty="0">
                <a:solidFill>
                  <a:prstClr val="black"/>
                </a:solidFill>
                <a:latin typeface="Calibri" panose="020F0502020204030204"/>
              </a:rPr>
              <a:t>S</a:t>
            </a:r>
            <a:r>
              <a:rPr lang="en-GB" sz="4800" dirty="0">
                <a:solidFill>
                  <a:prstClr val="black"/>
                </a:solidFill>
                <a:latin typeface="Calibri" panose="020F0502020204030204"/>
              </a:rPr>
              <a:t>entences, </a:t>
            </a:r>
            <a:r>
              <a:rPr lang="en-GB" sz="4800" b="1" dirty="0">
                <a:solidFill>
                  <a:prstClr val="black"/>
                </a:solidFill>
                <a:latin typeface="Calibri" panose="020F0502020204030204"/>
              </a:rPr>
              <a:t>H</a:t>
            </a:r>
            <a:r>
              <a:rPr lang="en-GB" sz="4800" dirty="0">
                <a:solidFill>
                  <a:prstClr val="black"/>
                </a:solidFill>
                <a:latin typeface="Calibri" panose="020F0502020204030204"/>
              </a:rPr>
              <a:t>ands away from faces, </a:t>
            </a:r>
            <a:r>
              <a:rPr lang="en-GB" sz="4800" b="1" dirty="0">
                <a:solidFill>
                  <a:prstClr val="black"/>
                </a:solidFill>
                <a:latin typeface="Calibri" panose="020F0502020204030204"/>
              </a:rPr>
              <a:t>A</a:t>
            </a:r>
            <a:r>
              <a:rPr lang="en-GB" sz="4800" dirty="0">
                <a:solidFill>
                  <a:prstClr val="black"/>
                </a:solidFill>
                <a:latin typeface="Calibri" panose="020F0502020204030204"/>
              </a:rPr>
              <a:t>rticulate, </a:t>
            </a:r>
            <a:r>
              <a:rPr lang="en-GB" sz="4800" b="1" dirty="0">
                <a:solidFill>
                  <a:prstClr val="black"/>
                </a:solidFill>
                <a:latin typeface="Calibri" panose="020F0502020204030204"/>
              </a:rPr>
              <a:t>P</a:t>
            </a:r>
            <a:r>
              <a:rPr lang="en-GB" sz="4800" dirty="0">
                <a:solidFill>
                  <a:prstClr val="black"/>
                </a:solidFill>
                <a:latin typeface="Calibri" panose="020F0502020204030204"/>
              </a:rPr>
              <a:t>roject, </a:t>
            </a:r>
            <a:r>
              <a:rPr lang="en-GB" sz="4800" b="1" dirty="0">
                <a:solidFill>
                  <a:prstClr val="black"/>
                </a:solidFill>
                <a:latin typeface="Calibri" panose="020F0502020204030204"/>
              </a:rPr>
              <a:t>E</a:t>
            </a:r>
            <a:r>
              <a:rPr lang="en-GB" sz="4800" dirty="0">
                <a:solidFill>
                  <a:prstClr val="black"/>
                </a:solidFill>
                <a:latin typeface="Calibri" panose="020F0502020204030204"/>
              </a:rPr>
              <a:t>ye contact.</a:t>
            </a:r>
          </a:p>
          <a:p>
            <a:pPr marL="457200" indent="-457200" defTabSz="1828800">
              <a:spcBef>
                <a:spcPts val="2000"/>
              </a:spcBef>
              <a:defRPr/>
            </a:pPr>
            <a:r>
              <a:rPr lang="en-GB" sz="5600" b="1" dirty="0">
                <a:solidFill>
                  <a:prstClr val="black"/>
                </a:solidFill>
                <a:latin typeface="Calibri" panose="020F0502020204030204"/>
              </a:rPr>
              <a:t>STEPS</a:t>
            </a:r>
            <a:r>
              <a:rPr lang="en-GB" sz="5600" dirty="0">
                <a:solidFill>
                  <a:prstClr val="black"/>
                </a:solidFill>
                <a:latin typeface="Calibri" panose="020F0502020204030204"/>
              </a:rPr>
              <a:t> (how we speak to adults)</a:t>
            </a:r>
          </a:p>
          <a:p>
            <a:pPr marL="1371600" lvl="1" indent="-457200" defTabSz="1828800">
              <a:spcBef>
                <a:spcPts val="1000"/>
              </a:spcBef>
              <a:defRPr/>
            </a:pPr>
            <a:r>
              <a:rPr lang="en-GB" sz="4800" b="1" dirty="0">
                <a:solidFill>
                  <a:prstClr val="black"/>
                </a:solidFill>
                <a:latin typeface="Calibri" panose="020F0502020204030204"/>
              </a:rPr>
              <a:t>S</a:t>
            </a:r>
            <a:r>
              <a:rPr lang="en-GB" sz="4800" dirty="0">
                <a:solidFill>
                  <a:prstClr val="black"/>
                </a:solidFill>
                <a:latin typeface="Calibri" panose="020F0502020204030204"/>
              </a:rPr>
              <a:t>ir or Miss, </a:t>
            </a:r>
            <a:r>
              <a:rPr lang="en-GB" sz="4800" b="1" dirty="0">
                <a:solidFill>
                  <a:prstClr val="black"/>
                </a:solidFill>
                <a:latin typeface="Calibri" panose="020F0502020204030204"/>
              </a:rPr>
              <a:t>T</a:t>
            </a:r>
            <a:r>
              <a:rPr lang="en-GB" sz="4800" dirty="0">
                <a:solidFill>
                  <a:prstClr val="black"/>
                </a:solidFill>
                <a:latin typeface="Calibri" panose="020F0502020204030204"/>
              </a:rPr>
              <a:t>hank you, </a:t>
            </a:r>
            <a:r>
              <a:rPr lang="en-GB" sz="4800" b="1" dirty="0">
                <a:solidFill>
                  <a:prstClr val="black"/>
                </a:solidFill>
                <a:latin typeface="Calibri" panose="020F0502020204030204"/>
              </a:rPr>
              <a:t>E</a:t>
            </a:r>
            <a:r>
              <a:rPr lang="en-GB" sz="4800" dirty="0">
                <a:solidFill>
                  <a:prstClr val="black"/>
                </a:solidFill>
                <a:latin typeface="Calibri" panose="020F0502020204030204"/>
              </a:rPr>
              <a:t>xcuse me, </a:t>
            </a:r>
            <a:r>
              <a:rPr lang="en-GB" sz="4800" b="1" dirty="0">
                <a:solidFill>
                  <a:prstClr val="black"/>
                </a:solidFill>
                <a:latin typeface="Calibri" panose="020F0502020204030204"/>
              </a:rPr>
              <a:t>P</a:t>
            </a:r>
            <a:r>
              <a:rPr lang="en-GB" sz="4800" dirty="0">
                <a:solidFill>
                  <a:prstClr val="black"/>
                </a:solidFill>
                <a:latin typeface="Calibri" panose="020F0502020204030204"/>
              </a:rPr>
              <a:t>lease, </a:t>
            </a:r>
            <a:r>
              <a:rPr lang="en-GB" sz="4800" b="1" dirty="0">
                <a:solidFill>
                  <a:prstClr val="black"/>
                </a:solidFill>
                <a:latin typeface="Calibri" panose="020F0502020204030204"/>
              </a:rPr>
              <a:t>S</a:t>
            </a:r>
            <a:r>
              <a:rPr lang="en-GB" sz="4800" dirty="0">
                <a:solidFill>
                  <a:prstClr val="black"/>
                </a:solidFill>
                <a:latin typeface="Calibri" panose="020F0502020204030204"/>
              </a:rPr>
              <a:t>mile.</a:t>
            </a:r>
          </a:p>
        </p:txBody>
      </p:sp>
    </p:spTree>
    <p:extLst>
      <p:ext uri="{BB962C8B-B14F-4D97-AF65-F5344CB8AC3E}">
        <p14:creationId xmlns:p14="http://schemas.microsoft.com/office/powerpoint/2010/main" val="416320551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31D9F-EDCA-4895-B26B-7531D89924F0}"/>
              </a:ext>
            </a:extLst>
          </p:cNvPr>
          <p:cNvSpPr>
            <a:spLocks noGrp="1"/>
          </p:cNvSpPr>
          <p:nvPr>
            <p:ph type="title"/>
          </p:nvPr>
        </p:nvSpPr>
        <p:spPr>
          <a:xfrm>
            <a:off x="3647283" y="1362077"/>
            <a:ext cx="17087850" cy="1448858"/>
          </a:xfrm>
          <a:solidFill>
            <a:srgbClr val="8E162F"/>
          </a:solidFill>
        </p:spPr>
        <p:txBody>
          <a:bodyPr/>
          <a:lstStyle/>
          <a:p>
            <a:r>
              <a:rPr lang="en-GB" dirty="0">
                <a:solidFill>
                  <a:schemeClr val="bg1"/>
                </a:solidFill>
                <a:latin typeface="Ink Free" panose="03080402000500000000" pitchFamily="66" charset="0"/>
              </a:rPr>
              <a:t>Phase 3 - BfL</a:t>
            </a:r>
          </a:p>
        </p:txBody>
      </p:sp>
      <p:sp>
        <p:nvSpPr>
          <p:cNvPr id="6" name="Content Placeholder 5">
            <a:extLst>
              <a:ext uri="{FF2B5EF4-FFF2-40B4-BE49-F238E27FC236}">
                <a16:creationId xmlns:a16="http://schemas.microsoft.com/office/drawing/2014/main" id="{4B8E6504-0781-1AE7-5A7F-CD276903FCAE}"/>
              </a:ext>
            </a:extLst>
          </p:cNvPr>
          <p:cNvSpPr>
            <a:spLocks noGrp="1"/>
          </p:cNvSpPr>
          <p:nvPr>
            <p:ph idx="1"/>
          </p:nvPr>
        </p:nvSpPr>
        <p:spPr/>
        <p:txBody>
          <a:bodyPr>
            <a:normAutofit fontScale="92500" lnSpcReduction="10000"/>
          </a:bodyPr>
          <a:lstStyle/>
          <a:p>
            <a:r>
              <a:rPr lang="en-GB" dirty="0"/>
              <a:t>Easy wins</a:t>
            </a:r>
          </a:p>
          <a:p>
            <a:pPr lvl="1"/>
            <a:r>
              <a:rPr lang="en-GB" dirty="0"/>
              <a:t>Hover boards.</a:t>
            </a:r>
          </a:p>
          <a:p>
            <a:pPr lvl="1"/>
            <a:r>
              <a:rPr lang="en-GB" dirty="0"/>
              <a:t>Reading rulers.</a:t>
            </a:r>
          </a:p>
          <a:p>
            <a:pPr lvl="1"/>
            <a:r>
              <a:rPr lang="en-GB" dirty="0"/>
              <a:t>Holding up equipment.</a:t>
            </a:r>
          </a:p>
          <a:p>
            <a:pPr lvl="1"/>
            <a:r>
              <a:rPr lang="en-GB" dirty="0"/>
              <a:t>Volume 0-1-2-3.</a:t>
            </a:r>
          </a:p>
          <a:p>
            <a:pPr lvl="1"/>
            <a:r>
              <a:rPr lang="en-GB" dirty="0"/>
              <a:t>Equipment monitors.</a:t>
            </a:r>
          </a:p>
          <a:p>
            <a:endParaRPr lang="en-GB" dirty="0"/>
          </a:p>
          <a:p>
            <a:r>
              <a:rPr lang="en-GB" dirty="0"/>
              <a:t>Four Es to ‘engage’</a:t>
            </a:r>
          </a:p>
          <a:p>
            <a:pPr lvl="1"/>
            <a:r>
              <a:rPr lang="en-GB" dirty="0"/>
              <a:t>Elbows.</a:t>
            </a:r>
          </a:p>
          <a:p>
            <a:pPr lvl="1"/>
            <a:r>
              <a:rPr lang="en-GB" dirty="0"/>
              <a:t>Eyes.</a:t>
            </a:r>
          </a:p>
          <a:p>
            <a:pPr lvl="1"/>
            <a:r>
              <a:rPr lang="en-GB" dirty="0"/>
              <a:t>Ears.</a:t>
            </a:r>
          </a:p>
          <a:p>
            <a:pPr lvl="1"/>
            <a:r>
              <a:rPr lang="en-GB" dirty="0"/>
              <a:t>Empty.</a:t>
            </a:r>
          </a:p>
        </p:txBody>
      </p:sp>
      <p:pic>
        <p:nvPicPr>
          <p:cNvPr id="4" name="Picture 3" descr="A diagram of the human body&#10;&#10;Description automatically generated">
            <a:extLst>
              <a:ext uri="{FF2B5EF4-FFF2-40B4-BE49-F238E27FC236}">
                <a16:creationId xmlns:a16="http://schemas.microsoft.com/office/drawing/2014/main" id="{47910EAF-AC69-4084-DE26-4208A2FAED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2877006" y="4700270"/>
            <a:ext cx="8392160" cy="6294120"/>
          </a:xfrm>
          <a:prstGeom prst="rect">
            <a:avLst/>
          </a:prstGeom>
        </p:spPr>
      </p:pic>
    </p:spTree>
    <p:extLst>
      <p:ext uri="{BB962C8B-B14F-4D97-AF65-F5344CB8AC3E}">
        <p14:creationId xmlns:p14="http://schemas.microsoft.com/office/powerpoint/2010/main" val="297049152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31D9F-EDCA-4895-B26B-7531D89924F0}"/>
              </a:ext>
            </a:extLst>
          </p:cNvPr>
          <p:cNvSpPr>
            <a:spLocks noGrp="1"/>
          </p:cNvSpPr>
          <p:nvPr>
            <p:ph type="title"/>
          </p:nvPr>
        </p:nvSpPr>
        <p:spPr>
          <a:xfrm>
            <a:off x="3647283" y="1362077"/>
            <a:ext cx="17087850" cy="1448858"/>
          </a:xfrm>
          <a:solidFill>
            <a:srgbClr val="8E162F"/>
          </a:solidFill>
        </p:spPr>
        <p:txBody>
          <a:bodyPr/>
          <a:lstStyle/>
          <a:p>
            <a:r>
              <a:rPr lang="en-GB" dirty="0">
                <a:solidFill>
                  <a:schemeClr val="bg1"/>
                </a:solidFill>
                <a:latin typeface="Ink Free" panose="03080402000500000000" pitchFamily="66" charset="0"/>
              </a:rPr>
              <a:t>Summary</a:t>
            </a:r>
          </a:p>
        </p:txBody>
      </p:sp>
      <p:sp>
        <p:nvSpPr>
          <p:cNvPr id="3" name="Content Placeholder 2">
            <a:extLst>
              <a:ext uri="{FF2B5EF4-FFF2-40B4-BE49-F238E27FC236}">
                <a16:creationId xmlns:a16="http://schemas.microsoft.com/office/drawing/2014/main" id="{0894A3D2-A28C-49BC-9C7F-2D8E7811F84D}"/>
              </a:ext>
            </a:extLst>
          </p:cNvPr>
          <p:cNvSpPr>
            <a:spLocks noGrp="1"/>
          </p:cNvSpPr>
          <p:nvPr>
            <p:ph idx="1"/>
          </p:nvPr>
        </p:nvSpPr>
        <p:spPr>
          <a:xfrm>
            <a:off x="3647283" y="3081866"/>
            <a:ext cx="17087850" cy="9272060"/>
          </a:xfrm>
        </p:spPr>
        <p:txBody>
          <a:bodyPr>
            <a:normAutofit/>
          </a:bodyPr>
          <a:lstStyle/>
          <a:p>
            <a:pPr marL="0" indent="0">
              <a:buNone/>
            </a:pPr>
            <a:endParaRPr lang="en-GB" dirty="0"/>
          </a:p>
          <a:p>
            <a:pPr marL="0" indent="0">
              <a:buNone/>
            </a:pPr>
            <a:endParaRPr lang="en-GB" dirty="0"/>
          </a:p>
          <a:p>
            <a:endParaRPr lang="en-GB" dirty="0"/>
          </a:p>
          <a:p>
            <a:endParaRPr lang="en-GB" dirty="0"/>
          </a:p>
        </p:txBody>
      </p:sp>
      <p:sp>
        <p:nvSpPr>
          <p:cNvPr id="4" name="Content Placeholder 2">
            <a:extLst>
              <a:ext uri="{FF2B5EF4-FFF2-40B4-BE49-F238E27FC236}">
                <a16:creationId xmlns:a16="http://schemas.microsoft.com/office/drawing/2014/main" id="{5E7BC507-1128-A987-E3AD-9692F1E8F586}"/>
              </a:ext>
            </a:extLst>
          </p:cNvPr>
          <p:cNvSpPr txBox="1">
            <a:spLocks/>
          </p:cNvSpPr>
          <p:nvPr/>
        </p:nvSpPr>
        <p:spPr>
          <a:xfrm>
            <a:off x="3484711" y="3911004"/>
            <a:ext cx="17087850" cy="7468196"/>
          </a:xfrm>
          <a:prstGeom prst="rect">
            <a:avLst/>
          </a:prstGeom>
        </p:spPr>
        <p:txBody>
          <a:bodyPr vert="horz" lIns="182880" tIns="91440" rIns="182880" bIns="9144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defTabSz="1828800">
              <a:spcBef>
                <a:spcPts val="2000"/>
              </a:spcBef>
            </a:pPr>
            <a:r>
              <a:rPr lang="en-GB" sz="5600" dirty="0">
                <a:solidFill>
                  <a:prstClr val="black"/>
                </a:solidFill>
                <a:latin typeface="Calibri" panose="020F0502020204030204"/>
              </a:rPr>
              <a:t>Has teaching and learning improved?</a:t>
            </a:r>
          </a:p>
          <a:p>
            <a:pPr marL="457200" indent="-457200" defTabSz="1828800">
              <a:spcBef>
                <a:spcPts val="2000"/>
              </a:spcBef>
            </a:pPr>
            <a:r>
              <a:rPr lang="en-GB" sz="5600" dirty="0">
                <a:solidFill>
                  <a:prstClr val="black"/>
                </a:solidFill>
                <a:latin typeface="Calibri" panose="020F0502020204030204"/>
              </a:rPr>
              <a:t>Has our work had an impact of student outcomes?</a:t>
            </a:r>
          </a:p>
          <a:p>
            <a:pPr marL="457200" indent="-457200" defTabSz="1828800">
              <a:spcBef>
                <a:spcPts val="2000"/>
              </a:spcBef>
            </a:pPr>
            <a:r>
              <a:rPr lang="en-GB" sz="5600" dirty="0">
                <a:solidFill>
                  <a:prstClr val="black"/>
                </a:solidFill>
                <a:latin typeface="Calibri" panose="020F0502020204030204"/>
              </a:rPr>
              <a:t>Are we consistent?</a:t>
            </a:r>
          </a:p>
        </p:txBody>
      </p:sp>
    </p:spTree>
    <p:extLst>
      <p:ext uri="{BB962C8B-B14F-4D97-AF65-F5344CB8AC3E}">
        <p14:creationId xmlns:p14="http://schemas.microsoft.com/office/powerpoint/2010/main" val="389111224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85593-A070-8A52-96DF-FFDD7CAED600}"/>
              </a:ext>
            </a:extLst>
          </p:cNvPr>
          <p:cNvSpPr>
            <a:spLocks noGrp="1"/>
          </p:cNvSpPr>
          <p:nvPr>
            <p:ph type="title"/>
          </p:nvPr>
        </p:nvSpPr>
        <p:spPr>
          <a:xfrm>
            <a:off x="6060581" y="5112486"/>
            <a:ext cx="12261250" cy="2285851"/>
          </a:xfrm>
        </p:spPr>
        <p:txBody>
          <a:bodyPr/>
          <a:lstStyle/>
          <a:p>
            <a:pPr algn="ctr"/>
            <a:r>
              <a:rPr lang="en-GB" dirty="0">
                <a:latin typeface="+mn-lt"/>
                <a:ea typeface="Calibri" panose="020F0502020204030204" pitchFamily="34" charset="0"/>
                <a:cs typeface="Times New Roman" panose="02020603050405020304" pitchFamily="18" charset="0"/>
              </a:rPr>
              <a:t>Excellence in KS3 Science</a:t>
            </a:r>
            <a:endParaRPr lang="en-GB" dirty="0"/>
          </a:p>
        </p:txBody>
      </p:sp>
    </p:spTree>
    <p:extLst>
      <p:ext uri="{BB962C8B-B14F-4D97-AF65-F5344CB8AC3E}">
        <p14:creationId xmlns:p14="http://schemas.microsoft.com/office/powerpoint/2010/main" val="33483608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1" name="Google Shape;81;gedee9bb90c_1_0"/>
          <p:cNvSpPr txBox="1"/>
          <p:nvPr/>
        </p:nvSpPr>
        <p:spPr>
          <a:xfrm>
            <a:off x="10204435" y="10153236"/>
            <a:ext cx="4485308" cy="800134"/>
          </a:xfrm>
          <a:prstGeom prst="rect">
            <a:avLst/>
          </a:prstGeom>
          <a:noFill/>
          <a:ln>
            <a:noFill/>
          </a:ln>
        </p:spPr>
        <p:txBody>
          <a:bodyPr spcFirstLastPara="1" wrap="square" lIns="182838" tIns="182838" rIns="182838" bIns="182838" anchor="t" anchorCtr="0">
            <a:spAutoFit/>
          </a:bodyPr>
          <a:lstStyle/>
          <a:p>
            <a:pPr>
              <a:buClr>
                <a:srgbClr val="000000"/>
              </a:buClr>
              <a:buSzPts val="1400"/>
            </a:pPr>
            <a:endParaRPr sz="2800" kern="0">
              <a:solidFill>
                <a:srgbClr val="000000"/>
              </a:solidFill>
              <a:latin typeface="Calibri"/>
              <a:ea typeface="Calibri"/>
              <a:cs typeface="Calibri"/>
              <a:sym typeface="Calibri"/>
            </a:endParaRPr>
          </a:p>
        </p:txBody>
      </p:sp>
      <p:sp>
        <p:nvSpPr>
          <p:cNvPr id="82" name="Google Shape;82;gedee9bb90c_1_0"/>
          <p:cNvSpPr txBox="1"/>
          <p:nvPr/>
        </p:nvSpPr>
        <p:spPr>
          <a:xfrm>
            <a:off x="16593776" y="2549545"/>
            <a:ext cx="4903583" cy="1354132"/>
          </a:xfrm>
          <a:prstGeom prst="rect">
            <a:avLst/>
          </a:prstGeom>
          <a:noFill/>
          <a:ln>
            <a:noFill/>
          </a:ln>
        </p:spPr>
        <p:txBody>
          <a:bodyPr spcFirstLastPara="1" wrap="square" lIns="182838" tIns="182838" rIns="182838" bIns="182838" anchor="t" anchorCtr="0">
            <a:spAutoFit/>
          </a:bodyPr>
          <a:lstStyle/>
          <a:p>
            <a:pPr>
              <a:buClr>
                <a:srgbClr val="000000"/>
              </a:buClr>
              <a:buSzPts val="1600"/>
            </a:pPr>
            <a:r>
              <a:rPr lang="en-GB" sz="3200" kern="0" dirty="0">
                <a:solidFill>
                  <a:srgbClr val="000000"/>
                </a:solidFill>
                <a:latin typeface="Arial"/>
                <a:ea typeface="Arial"/>
                <a:cs typeface="Arial"/>
                <a:sym typeface="Arial"/>
              </a:rPr>
              <a:t>resources in the open access site. </a:t>
            </a:r>
            <a:endParaRPr sz="3200" kern="0" dirty="0">
              <a:solidFill>
                <a:srgbClr val="000000"/>
              </a:solidFill>
              <a:latin typeface="Arial"/>
              <a:ea typeface="Arial"/>
              <a:cs typeface="Arial"/>
              <a:sym typeface="Arial"/>
            </a:endParaRPr>
          </a:p>
        </p:txBody>
      </p:sp>
      <p:pic>
        <p:nvPicPr>
          <p:cNvPr id="4" name="Picture 3">
            <a:extLst>
              <a:ext uri="{FF2B5EF4-FFF2-40B4-BE49-F238E27FC236}">
                <a16:creationId xmlns:a16="http://schemas.microsoft.com/office/drawing/2014/main" id="{636B95E1-2E79-A8F2-5673-ABE926A8E455}"/>
              </a:ext>
            </a:extLst>
          </p:cNvPr>
          <p:cNvPicPr>
            <a:picLocks noChangeAspect="1"/>
          </p:cNvPicPr>
          <p:nvPr/>
        </p:nvPicPr>
        <p:blipFill>
          <a:blip r:embed="rId3"/>
          <a:stretch>
            <a:fillRect/>
          </a:stretch>
        </p:blipFill>
        <p:spPr>
          <a:xfrm>
            <a:off x="3721361" y="891029"/>
            <a:ext cx="12587954" cy="12553225"/>
          </a:xfrm>
          <a:prstGeom prst="rect">
            <a:avLst/>
          </a:prstGeom>
        </p:spPr>
      </p:pic>
      <p:sp>
        <p:nvSpPr>
          <p:cNvPr id="2" name="Arrow: Left 1">
            <a:extLst>
              <a:ext uri="{FF2B5EF4-FFF2-40B4-BE49-F238E27FC236}">
                <a16:creationId xmlns:a16="http://schemas.microsoft.com/office/drawing/2014/main" id="{60F21D16-EB14-B248-8962-CA3499807918}"/>
              </a:ext>
            </a:extLst>
          </p:cNvPr>
          <p:cNvSpPr/>
          <p:nvPr/>
        </p:nvSpPr>
        <p:spPr>
          <a:xfrm>
            <a:off x="15767293" y="3007612"/>
            <a:ext cx="542021" cy="91432"/>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360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DDC113-D73B-3BF5-CF65-1D2552FEDF93}"/>
              </a:ext>
            </a:extLst>
          </p:cNvPr>
          <p:cNvSpPr>
            <a:spLocks noGrp="1"/>
          </p:cNvSpPr>
          <p:nvPr>
            <p:ph type="title"/>
          </p:nvPr>
        </p:nvSpPr>
        <p:spPr/>
        <p:txBody>
          <a:bodyPr/>
          <a:lstStyle/>
          <a:p>
            <a:r>
              <a:rPr lang="en-GB" dirty="0">
                <a:latin typeface="+mn-lt"/>
                <a:ea typeface="Calibri" panose="020F0502020204030204" pitchFamily="34" charset="0"/>
                <a:cs typeface="Times New Roman" panose="02020603050405020304" pitchFamily="18" charset="0"/>
              </a:rPr>
              <a:t>Excellence in KS3 Science</a:t>
            </a:r>
            <a:endParaRPr lang="en-GB" dirty="0"/>
          </a:p>
        </p:txBody>
      </p:sp>
      <p:sp>
        <p:nvSpPr>
          <p:cNvPr id="3" name="Text Placeholder 2">
            <a:extLst>
              <a:ext uri="{FF2B5EF4-FFF2-40B4-BE49-F238E27FC236}">
                <a16:creationId xmlns:a16="http://schemas.microsoft.com/office/drawing/2014/main" id="{E5F41060-DCB1-58F6-46DF-67D00FA138D3}"/>
              </a:ext>
            </a:extLst>
          </p:cNvPr>
          <p:cNvSpPr>
            <a:spLocks noGrp="1"/>
          </p:cNvSpPr>
          <p:nvPr>
            <p:ph type="body" idx="1"/>
          </p:nvPr>
        </p:nvSpPr>
        <p:spPr/>
        <p:txBody>
          <a:bodyPr>
            <a:normAutofit lnSpcReduction="10000"/>
          </a:bodyPr>
          <a:lstStyle/>
          <a:p>
            <a:r>
              <a:rPr lang="en-GB" dirty="0"/>
              <a:t>What does excellence look like?</a:t>
            </a:r>
          </a:p>
          <a:p>
            <a:endParaRPr lang="en-GB" dirty="0"/>
          </a:p>
          <a:p>
            <a:r>
              <a:rPr lang="en-GB" dirty="0"/>
              <a:t>KS4 we are given a quantifiable measure to judge excellence by.</a:t>
            </a:r>
          </a:p>
          <a:p>
            <a:endParaRPr lang="en-GB" dirty="0"/>
          </a:p>
          <a:p>
            <a:r>
              <a:rPr lang="en-GB" dirty="0"/>
              <a:t>But in KS3 we don’t have that. </a:t>
            </a:r>
          </a:p>
          <a:p>
            <a:endParaRPr lang="en-GB" dirty="0"/>
          </a:p>
          <a:p>
            <a:r>
              <a:rPr lang="en-GB" dirty="0"/>
              <a:t>In groups share your thoughts about what you think excellence in KS3 science is like. Share books and ideas and we will then share as a larger group.   </a:t>
            </a:r>
          </a:p>
        </p:txBody>
      </p:sp>
    </p:spTree>
    <p:extLst>
      <p:ext uri="{BB962C8B-B14F-4D97-AF65-F5344CB8AC3E}">
        <p14:creationId xmlns:p14="http://schemas.microsoft.com/office/powerpoint/2010/main" val="411268407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60B0EFB-53ED-4F35-B05D-F658EA021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24382412" cy="1371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803D7611-9CDB-BDF7-F4BB-D32E7E840603}"/>
              </a:ext>
            </a:extLst>
          </p:cNvPr>
          <p:cNvPicPr>
            <a:picLocks noChangeAspect="1"/>
          </p:cNvPicPr>
          <p:nvPr/>
        </p:nvPicPr>
        <p:blipFill rotWithShape="1">
          <a:blip r:embed="rId2"/>
          <a:srcRect t="67"/>
          <a:stretch/>
        </p:blipFill>
        <p:spPr>
          <a:xfrm>
            <a:off x="-14731" y="10"/>
            <a:ext cx="9710549" cy="13715990"/>
          </a:xfrm>
          <a:custGeom>
            <a:avLst/>
            <a:gdLst/>
            <a:ahLst/>
            <a:cxnLst/>
            <a:rect l="l" t="t" r="r" b="b"/>
            <a:pathLst>
              <a:path w="4636517" h="6858000">
                <a:moveTo>
                  <a:pt x="0" y="0"/>
                </a:moveTo>
                <a:lnTo>
                  <a:pt x="4636517" y="0"/>
                </a:lnTo>
                <a:lnTo>
                  <a:pt x="4636517" y="6858000"/>
                </a:lnTo>
                <a:lnTo>
                  <a:pt x="0" y="6858000"/>
                </a:lnTo>
                <a:close/>
              </a:path>
            </a:pathLst>
          </a:custGeom>
        </p:spPr>
      </p:pic>
      <p:sp>
        <p:nvSpPr>
          <p:cNvPr id="12" name="!!Arc">
            <a:extLst>
              <a:ext uri="{FF2B5EF4-FFF2-40B4-BE49-F238E27FC236}">
                <a16:creationId xmlns:a16="http://schemas.microsoft.com/office/drawing/2014/main" id="{835EF3DD-7D43-4A27-8967-A92FD8CC93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345932" y="815974"/>
            <a:ext cx="5975409" cy="5975798"/>
          </a:xfrm>
          <a:prstGeom prst="arc">
            <a:avLst>
              <a:gd name="adj1" fmla="val 16200000"/>
              <a:gd name="adj2" fmla="val 256372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4714AFC-883F-3F97-5C10-C767E2A2B959}"/>
              </a:ext>
            </a:extLst>
          </p:cNvPr>
          <p:cNvSpPr>
            <a:spLocks noGrp="1"/>
          </p:cNvSpPr>
          <p:nvPr>
            <p:ph type="title"/>
          </p:nvPr>
        </p:nvSpPr>
        <p:spPr>
          <a:xfrm>
            <a:off x="11653337" y="815974"/>
            <a:ext cx="11442223" cy="2651126"/>
          </a:xfrm>
        </p:spPr>
        <p:txBody>
          <a:bodyPr>
            <a:normAutofit/>
          </a:bodyPr>
          <a:lstStyle/>
          <a:p>
            <a:r>
              <a:rPr lang="en-GB" dirty="0"/>
              <a:t>Book of the Term</a:t>
            </a:r>
          </a:p>
        </p:txBody>
      </p:sp>
      <p:sp>
        <p:nvSpPr>
          <p:cNvPr id="3" name="Text Placeholder 2">
            <a:extLst>
              <a:ext uri="{FF2B5EF4-FFF2-40B4-BE49-F238E27FC236}">
                <a16:creationId xmlns:a16="http://schemas.microsoft.com/office/drawing/2014/main" id="{D0D2946E-04D5-9708-637E-5740AE23DF7E}"/>
              </a:ext>
            </a:extLst>
          </p:cNvPr>
          <p:cNvSpPr>
            <a:spLocks noGrp="1"/>
          </p:cNvSpPr>
          <p:nvPr>
            <p:ph type="body" idx="1"/>
          </p:nvPr>
        </p:nvSpPr>
        <p:spPr>
          <a:xfrm>
            <a:off x="11653337" y="3736974"/>
            <a:ext cx="11442223" cy="8702676"/>
          </a:xfrm>
        </p:spPr>
        <p:txBody>
          <a:bodyPr>
            <a:normAutofit/>
          </a:bodyPr>
          <a:lstStyle/>
          <a:p>
            <a:r>
              <a:rPr lang="en-GB" dirty="0"/>
              <a:t>A promising book discussing the reasons why learning can often fail even with great curriculums and great teachers. </a:t>
            </a:r>
          </a:p>
          <a:p>
            <a:endParaRPr lang="en-GB" dirty="0"/>
          </a:p>
          <a:p>
            <a:r>
              <a:rPr lang="en-GB" dirty="0"/>
              <a:t>Presents eight different reasons for failure of learning and whys to combat them. </a:t>
            </a:r>
          </a:p>
          <a:p>
            <a:endParaRPr lang="en-GB" dirty="0"/>
          </a:p>
          <a:p>
            <a:endParaRPr lang="en-GB" dirty="0"/>
          </a:p>
        </p:txBody>
      </p:sp>
    </p:spTree>
    <p:extLst>
      <p:ext uri="{BB962C8B-B14F-4D97-AF65-F5344CB8AC3E}">
        <p14:creationId xmlns:p14="http://schemas.microsoft.com/office/powerpoint/2010/main" val="422355717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7E5539-4211-C2E4-2113-3574040C499B}"/>
              </a:ext>
            </a:extLst>
          </p:cNvPr>
          <p:cNvSpPr>
            <a:spLocks noGrp="1"/>
          </p:cNvSpPr>
          <p:nvPr>
            <p:ph type="title"/>
          </p:nvPr>
        </p:nvSpPr>
        <p:spPr>
          <a:xfrm>
            <a:off x="9831496" y="6163267"/>
            <a:ext cx="16348334" cy="2286000"/>
          </a:xfrm>
        </p:spPr>
        <p:txBody>
          <a:bodyPr/>
          <a:lstStyle/>
          <a:p>
            <a:r>
              <a:rPr lang="en-GB" dirty="0"/>
              <a:t>AOB</a:t>
            </a:r>
          </a:p>
        </p:txBody>
      </p:sp>
      <p:sp>
        <p:nvSpPr>
          <p:cNvPr id="3" name="Text Placeholder 2">
            <a:extLst>
              <a:ext uri="{FF2B5EF4-FFF2-40B4-BE49-F238E27FC236}">
                <a16:creationId xmlns:a16="http://schemas.microsoft.com/office/drawing/2014/main" id="{0486D261-7BB9-1E79-18CF-BFBD614AD645}"/>
              </a:ext>
            </a:extLst>
          </p:cNvPr>
          <p:cNvSpPr>
            <a:spLocks noGrp="1"/>
          </p:cNvSpPr>
          <p:nvPr>
            <p:ph type="body" idx="1"/>
          </p:nvPr>
        </p:nvSpPr>
        <p:spPr/>
        <p:txBody>
          <a:bodyPr/>
          <a:lstStyle/>
          <a:p>
            <a:endParaRPr lang="en-GB"/>
          </a:p>
        </p:txBody>
      </p:sp>
    </p:spTree>
    <p:extLst>
      <p:ext uri="{BB962C8B-B14F-4D97-AF65-F5344CB8AC3E}">
        <p14:creationId xmlns:p14="http://schemas.microsoft.com/office/powerpoint/2010/main" val="113999136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2412"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130609F-FDF7-BF8D-C503-667D55FFD715}"/>
              </a:ext>
            </a:extLst>
          </p:cNvPr>
          <p:cNvSpPr>
            <a:spLocks noGrp="1"/>
          </p:cNvSpPr>
          <p:nvPr>
            <p:ph type="title"/>
          </p:nvPr>
        </p:nvSpPr>
        <p:spPr>
          <a:xfrm>
            <a:off x="2524106" y="-357803"/>
            <a:ext cx="10646736" cy="3285940"/>
          </a:xfrm>
        </p:spPr>
        <p:txBody>
          <a:bodyPr anchor="b">
            <a:normAutofit/>
          </a:bodyPr>
          <a:lstStyle/>
          <a:p>
            <a:r>
              <a:rPr lang="en-GB" sz="8000" dirty="0"/>
              <a:t>In School CPD offer</a:t>
            </a:r>
            <a:br>
              <a:rPr lang="en-GB" sz="8000" dirty="0"/>
            </a:br>
            <a:endParaRPr lang="en-GB" sz="8000" dirty="0"/>
          </a:p>
        </p:txBody>
      </p:sp>
      <p:sp>
        <p:nvSpPr>
          <p:cNvPr id="3" name="Text Placeholder 2">
            <a:extLst>
              <a:ext uri="{FF2B5EF4-FFF2-40B4-BE49-F238E27FC236}">
                <a16:creationId xmlns:a16="http://schemas.microsoft.com/office/drawing/2014/main" id="{D38A5531-9A39-1BD9-DD6C-8B991D4E77D3}"/>
              </a:ext>
            </a:extLst>
          </p:cNvPr>
          <p:cNvSpPr>
            <a:spLocks noGrp="1"/>
          </p:cNvSpPr>
          <p:nvPr>
            <p:ph type="body" idx="1"/>
          </p:nvPr>
        </p:nvSpPr>
        <p:spPr>
          <a:xfrm>
            <a:off x="490250" y="3619868"/>
            <a:ext cx="7105764" cy="8065328"/>
          </a:xfrm>
        </p:spPr>
        <p:txBody>
          <a:bodyPr anchor="t">
            <a:normAutofit fontScale="92500" lnSpcReduction="20000"/>
          </a:bodyPr>
          <a:lstStyle/>
          <a:p>
            <a:pPr>
              <a:lnSpc>
                <a:spcPct val="90000"/>
              </a:lnSpc>
            </a:pPr>
            <a:endParaRPr lang="en-GB" sz="4000" dirty="0"/>
          </a:p>
          <a:p>
            <a:pPr>
              <a:lnSpc>
                <a:spcPct val="90000"/>
              </a:lnSpc>
            </a:pPr>
            <a:r>
              <a:rPr lang="en-GB" sz="4000" dirty="0"/>
              <a:t>Delivered in your own school at times that suit you and your team. </a:t>
            </a:r>
          </a:p>
          <a:p>
            <a:pPr>
              <a:lnSpc>
                <a:spcPct val="90000"/>
              </a:lnSpc>
            </a:pPr>
            <a:endParaRPr lang="en-GB" sz="4000" dirty="0"/>
          </a:p>
          <a:p>
            <a:pPr>
              <a:lnSpc>
                <a:spcPct val="90000"/>
              </a:lnSpc>
            </a:pPr>
            <a:r>
              <a:rPr lang="en-GB" sz="4000" dirty="0"/>
              <a:t>Bespoke to your needs</a:t>
            </a:r>
          </a:p>
          <a:p>
            <a:pPr>
              <a:lnSpc>
                <a:spcPct val="90000"/>
              </a:lnSpc>
            </a:pPr>
            <a:endParaRPr lang="en-GB" sz="4000" dirty="0"/>
          </a:p>
          <a:p>
            <a:pPr>
              <a:lnSpc>
                <a:spcPct val="90000"/>
              </a:lnSpc>
            </a:pPr>
            <a:r>
              <a:rPr lang="en-GB" sz="4000" dirty="0"/>
              <a:t>Flexible timings-afterschool, </a:t>
            </a:r>
            <a:br>
              <a:rPr lang="en-GB" sz="4000" dirty="0"/>
            </a:br>
            <a:r>
              <a:rPr lang="en-GB" sz="4000" dirty="0"/>
              <a:t>inset days, etc.</a:t>
            </a:r>
          </a:p>
          <a:p>
            <a:pPr>
              <a:lnSpc>
                <a:spcPct val="90000"/>
              </a:lnSpc>
            </a:pPr>
            <a:endParaRPr lang="en-GB" sz="4000" dirty="0"/>
          </a:p>
          <a:p>
            <a:pPr>
              <a:lnSpc>
                <a:spcPct val="90000"/>
              </a:lnSpc>
            </a:pPr>
            <a:r>
              <a:rPr lang="en-GB" sz="4000" dirty="0"/>
              <a:t>Coaching model also available.</a:t>
            </a:r>
          </a:p>
          <a:p>
            <a:pPr>
              <a:lnSpc>
                <a:spcPct val="90000"/>
              </a:lnSpc>
            </a:pPr>
            <a:endParaRPr lang="en-GB" sz="4000" dirty="0"/>
          </a:p>
          <a:p>
            <a:pPr>
              <a:lnSpc>
                <a:spcPct val="90000"/>
              </a:lnSpc>
            </a:pPr>
            <a:r>
              <a:rPr lang="en-GB" sz="4000" dirty="0"/>
              <a:t>Email me directly to enquire </a:t>
            </a:r>
          </a:p>
          <a:p>
            <a:pPr>
              <a:lnSpc>
                <a:spcPct val="90000"/>
              </a:lnSpc>
            </a:pPr>
            <a:r>
              <a:rPr lang="en-GB" sz="4000" dirty="0"/>
              <a:t>further about these or to book.</a:t>
            </a:r>
          </a:p>
        </p:txBody>
      </p:sp>
      <p:sp>
        <p:nvSpPr>
          <p:cNvPr id="12" name="Rectangle 11">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6245608" y="-10"/>
            <a:ext cx="8184509" cy="13716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6245608" y="-4"/>
            <a:ext cx="8184509" cy="12800738"/>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6245608" y="-44"/>
            <a:ext cx="8136804" cy="12800778"/>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6245608" y="-20"/>
            <a:ext cx="7222464" cy="13715994"/>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04FAE054-9FD3-683F-CED4-C10939F53CE0}"/>
              </a:ext>
            </a:extLst>
          </p:cNvPr>
          <p:cNvPicPr>
            <a:picLocks noChangeAspect="1"/>
          </p:cNvPicPr>
          <p:nvPr/>
        </p:nvPicPr>
        <p:blipFill>
          <a:blip r:embed="rId2"/>
          <a:stretch>
            <a:fillRect/>
          </a:stretch>
        </p:blipFill>
        <p:spPr>
          <a:xfrm>
            <a:off x="8136805" y="2194561"/>
            <a:ext cx="16211607" cy="11282742"/>
          </a:xfrm>
          <a:prstGeom prst="rect">
            <a:avLst/>
          </a:prstGeom>
        </p:spPr>
      </p:pic>
      <p:sp>
        <p:nvSpPr>
          <p:cNvPr id="7" name="Speech Bubble: Oval 6">
            <a:extLst>
              <a:ext uri="{FF2B5EF4-FFF2-40B4-BE49-F238E27FC236}">
                <a16:creationId xmlns:a16="http://schemas.microsoft.com/office/drawing/2014/main" id="{FA9F936B-5711-5B47-E61F-41720AD0DD3C}"/>
              </a:ext>
            </a:extLst>
          </p:cNvPr>
          <p:cNvSpPr/>
          <p:nvPr/>
        </p:nvSpPr>
        <p:spPr>
          <a:xfrm>
            <a:off x="15289762" y="6567202"/>
            <a:ext cx="5463540" cy="2537460"/>
          </a:xfrm>
          <a:prstGeom prst="wedgeEllipse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b="1" i="0" dirty="0">
                <a:solidFill>
                  <a:schemeClr val="bg1"/>
                </a:solidFill>
                <a:effectLst/>
                <a:latin typeface="Segoe UI" panose="020B0502040204020203" pitchFamily="34" charset="0"/>
              </a:rPr>
              <a:t>I now have better clarity over what exactly to teach and checking for understanding. I have some new strategies to use including the visualiser .</a:t>
            </a:r>
            <a:endParaRPr lang="en-GB" sz="2000" b="1" dirty="0">
              <a:solidFill>
                <a:schemeClr val="bg1"/>
              </a:solidFill>
            </a:endParaRPr>
          </a:p>
        </p:txBody>
      </p:sp>
      <p:sp>
        <p:nvSpPr>
          <p:cNvPr id="11" name="Speech Bubble: Oval 10">
            <a:extLst>
              <a:ext uri="{FF2B5EF4-FFF2-40B4-BE49-F238E27FC236}">
                <a16:creationId xmlns:a16="http://schemas.microsoft.com/office/drawing/2014/main" id="{11FA3A38-48E2-55A3-086E-5804D02689C9}"/>
              </a:ext>
            </a:extLst>
          </p:cNvPr>
          <p:cNvSpPr/>
          <p:nvPr/>
        </p:nvSpPr>
        <p:spPr>
          <a:xfrm>
            <a:off x="19423747" y="8037598"/>
            <a:ext cx="5463540" cy="2537460"/>
          </a:xfrm>
          <a:prstGeom prst="wedgeEllipse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i="0" dirty="0">
                <a:solidFill>
                  <a:schemeClr val="bg1"/>
                </a:solidFill>
                <a:effectLst/>
                <a:latin typeface="Segoe UI" panose="020B0502040204020203" pitchFamily="34" charset="0"/>
              </a:rPr>
              <a:t>My own practice has improved, and I have more confidence. Kevin invites you to try something, explains the rationale, models it, live coaches you, then is there to ask questions as you dissect your experience</a:t>
            </a:r>
            <a:endParaRPr lang="en-GB" b="1" dirty="0">
              <a:solidFill>
                <a:schemeClr val="bg1"/>
              </a:solidFill>
            </a:endParaRPr>
          </a:p>
        </p:txBody>
      </p:sp>
      <p:sp>
        <p:nvSpPr>
          <p:cNvPr id="13" name="Speech Bubble: Oval 12">
            <a:extLst>
              <a:ext uri="{FF2B5EF4-FFF2-40B4-BE49-F238E27FC236}">
                <a16:creationId xmlns:a16="http://schemas.microsoft.com/office/drawing/2014/main" id="{2311C848-4A9C-FA54-2731-A6870AADC6D2}"/>
              </a:ext>
            </a:extLst>
          </p:cNvPr>
          <p:cNvSpPr/>
          <p:nvPr/>
        </p:nvSpPr>
        <p:spPr>
          <a:xfrm>
            <a:off x="14876723" y="10601559"/>
            <a:ext cx="5463540" cy="2537460"/>
          </a:xfrm>
          <a:prstGeom prst="wedgeEllipse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i="0" dirty="0">
                <a:solidFill>
                  <a:schemeClr val="bg1"/>
                </a:solidFill>
                <a:effectLst/>
                <a:latin typeface="Segoe UI" panose="020B0502040204020203" pitchFamily="34" charset="0"/>
              </a:rPr>
              <a:t>Wish I had had this intelligent mentoring in 2004</a:t>
            </a:r>
          </a:p>
          <a:p>
            <a:pPr algn="ctr"/>
            <a:endParaRPr lang="en-GB" sz="2400" b="1" dirty="0">
              <a:solidFill>
                <a:schemeClr val="bg1"/>
              </a:solidFill>
              <a:latin typeface="Segoe UI" panose="020B0502040204020203" pitchFamily="34" charset="0"/>
            </a:endParaRPr>
          </a:p>
          <a:p>
            <a:pPr algn="ctr"/>
            <a:r>
              <a:rPr lang="en-GB" sz="2400" b="1" i="0" dirty="0">
                <a:solidFill>
                  <a:schemeClr val="bg1"/>
                </a:solidFill>
                <a:effectLst/>
                <a:latin typeface="Segoe UI" panose="020B0502040204020203" pitchFamily="34" charset="0"/>
              </a:rPr>
              <a:t>Thanks, just thanks!</a:t>
            </a:r>
            <a:endParaRPr lang="en-GB" sz="2400" b="1" dirty="0">
              <a:solidFill>
                <a:schemeClr val="bg1"/>
              </a:solidFill>
            </a:endParaRPr>
          </a:p>
        </p:txBody>
      </p:sp>
      <p:sp>
        <p:nvSpPr>
          <p:cNvPr id="19" name="Speech Bubble: Oval 18">
            <a:extLst>
              <a:ext uri="{FF2B5EF4-FFF2-40B4-BE49-F238E27FC236}">
                <a16:creationId xmlns:a16="http://schemas.microsoft.com/office/drawing/2014/main" id="{B1BAE23E-63A2-3F70-0C9B-2DA18AA83958}"/>
              </a:ext>
            </a:extLst>
          </p:cNvPr>
          <p:cNvSpPr/>
          <p:nvPr/>
        </p:nvSpPr>
        <p:spPr>
          <a:xfrm>
            <a:off x="20222382" y="11086058"/>
            <a:ext cx="4143030" cy="1813295"/>
          </a:xfrm>
          <a:prstGeom prst="wedgeEllipse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i="0" dirty="0">
                <a:solidFill>
                  <a:schemeClr val="bg1"/>
                </a:solidFill>
                <a:effectLst/>
                <a:latin typeface="Segoe UI" panose="020B0502040204020203" pitchFamily="34" charset="0"/>
              </a:rPr>
              <a:t>Thanks, just thanks!</a:t>
            </a:r>
            <a:endParaRPr lang="en-GB" sz="2400" b="1" dirty="0">
              <a:solidFill>
                <a:schemeClr val="bg1"/>
              </a:solidFill>
            </a:endParaRPr>
          </a:p>
        </p:txBody>
      </p:sp>
    </p:spTree>
    <p:extLst>
      <p:ext uri="{BB962C8B-B14F-4D97-AF65-F5344CB8AC3E}">
        <p14:creationId xmlns:p14="http://schemas.microsoft.com/office/powerpoint/2010/main" val="105490735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F0D467-36F3-8014-414A-D720FED38B71}"/>
              </a:ext>
            </a:extLst>
          </p:cNvPr>
          <p:cNvSpPr>
            <a:spLocks noGrp="1"/>
          </p:cNvSpPr>
          <p:nvPr>
            <p:ph type="title"/>
          </p:nvPr>
        </p:nvSpPr>
        <p:spPr>
          <a:xfrm>
            <a:off x="1159489" y="5339937"/>
            <a:ext cx="22376372" cy="2286000"/>
          </a:xfrm>
        </p:spPr>
        <p:txBody>
          <a:bodyPr/>
          <a:lstStyle/>
          <a:p>
            <a:r>
              <a:rPr lang="en-GB" dirty="0"/>
              <a:t>Autumn Network sessions now bookable on the Learning Zone</a:t>
            </a:r>
          </a:p>
        </p:txBody>
      </p:sp>
    </p:spTree>
    <p:extLst>
      <p:ext uri="{BB962C8B-B14F-4D97-AF65-F5344CB8AC3E}">
        <p14:creationId xmlns:p14="http://schemas.microsoft.com/office/powerpoint/2010/main" val="319139494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64;gf5e7434798_0_1">
            <a:extLst>
              <a:ext uri="{FF2B5EF4-FFF2-40B4-BE49-F238E27FC236}">
                <a16:creationId xmlns:a16="http://schemas.microsoft.com/office/drawing/2014/main" id="{7D4D40D6-FCF4-CC6B-30AE-A045C34D85CA}"/>
              </a:ext>
            </a:extLst>
          </p:cNvPr>
          <p:cNvSpPr txBox="1">
            <a:spLocks/>
          </p:cNvSpPr>
          <p:nvPr/>
        </p:nvSpPr>
        <p:spPr>
          <a:xfrm>
            <a:off x="1505160" y="130450"/>
            <a:ext cx="12261402" cy="2285851"/>
          </a:xfrm>
          <a:prstGeom prst="rect">
            <a:avLst/>
          </a:prstGeom>
          <a:noFill/>
          <a:ln>
            <a:noFill/>
          </a:ln>
        </p:spPr>
        <p:txBody>
          <a:bodyPr spcFirstLastPara="1" wrap="square" lIns="182838" tIns="91394" rIns="182838" bIns="91394"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GB" sz="6400" kern="0" dirty="0"/>
              <a:t>Thank you</a:t>
            </a:r>
          </a:p>
        </p:txBody>
      </p:sp>
      <p:sp>
        <p:nvSpPr>
          <p:cNvPr id="4" name="Google Shape;65;gf5e7434798_0_1">
            <a:extLst>
              <a:ext uri="{FF2B5EF4-FFF2-40B4-BE49-F238E27FC236}">
                <a16:creationId xmlns:a16="http://schemas.microsoft.com/office/drawing/2014/main" id="{6366E392-4BD5-60FE-A73C-ECC829F36B73}"/>
              </a:ext>
            </a:extLst>
          </p:cNvPr>
          <p:cNvSpPr txBox="1">
            <a:spLocks/>
          </p:cNvSpPr>
          <p:nvPr/>
        </p:nvSpPr>
        <p:spPr>
          <a:xfrm>
            <a:off x="1099656" y="2470585"/>
            <a:ext cx="12440630" cy="9077803"/>
          </a:xfrm>
          <a:prstGeom prst="rect">
            <a:avLst/>
          </a:prstGeom>
          <a:noFill/>
          <a:ln>
            <a:noFill/>
          </a:ln>
        </p:spPr>
        <p:txBody>
          <a:bodyPr spcFirstLastPara="1" wrap="square" lIns="182838" tIns="91394" rIns="182838" bIns="91394" anchor="t" anchorCtr="0">
            <a:normAutofit/>
          </a:bodyPr>
          <a:lstStyle>
            <a:defPPr marR="0" lvl="0" algn="l" rtl="0">
              <a:lnSpc>
                <a:spcPct val="100000"/>
              </a:lnSpc>
              <a:spcBef>
                <a:spcPts val="0"/>
              </a:spcBef>
              <a:spcAft>
                <a:spcPts val="0"/>
              </a:spcAft>
            </a:defPPr>
            <a:lvl1pPr marL="457200" marR="0" lvl="0"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Arial"/>
                <a:ea typeface="Arial"/>
                <a:cs typeface="Arial"/>
                <a:sym typeface="Arial"/>
              </a:defRPr>
            </a:lvl6pPr>
            <a:lvl7pPr marL="3200400" marR="0" lvl="6"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Arial"/>
                <a:ea typeface="Arial"/>
                <a:cs typeface="Arial"/>
                <a:sym typeface="Arial"/>
              </a:defRPr>
            </a:lvl7pPr>
            <a:lvl8pPr marL="3657600" marR="0" lvl="7"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Arial"/>
                <a:ea typeface="Arial"/>
                <a:cs typeface="Arial"/>
                <a:sym typeface="Arial"/>
              </a:defRPr>
            </a:lvl8pPr>
            <a:lvl9pPr marL="4114800" marR="0" lvl="8"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Arial"/>
                <a:ea typeface="Arial"/>
                <a:cs typeface="Arial"/>
                <a:sym typeface="Arial"/>
              </a:defRPr>
            </a:lvl9pPr>
          </a:lstStyle>
          <a:p>
            <a:pPr marL="0" indent="0">
              <a:lnSpc>
                <a:spcPct val="70000"/>
              </a:lnSpc>
              <a:spcBef>
                <a:spcPts val="1400"/>
              </a:spcBef>
              <a:buSzPts val="1100"/>
              <a:buNone/>
            </a:pPr>
            <a:r>
              <a:rPr lang="en-GB" sz="5200" kern="0" dirty="0"/>
              <a:t>See you again on 24</a:t>
            </a:r>
            <a:r>
              <a:rPr lang="en-GB" sz="5200" kern="0" baseline="30000" dirty="0"/>
              <a:t>th</a:t>
            </a:r>
            <a:r>
              <a:rPr lang="en-GB" sz="5200" kern="0" dirty="0"/>
              <a:t> October </a:t>
            </a:r>
          </a:p>
          <a:p>
            <a:pPr marL="0" indent="0">
              <a:lnSpc>
                <a:spcPct val="70000"/>
              </a:lnSpc>
              <a:spcBef>
                <a:spcPts val="1400"/>
              </a:spcBef>
              <a:buSzPts val="1100"/>
              <a:buNone/>
            </a:pPr>
            <a:r>
              <a:rPr lang="en-GB" sz="5200" kern="0" dirty="0"/>
              <a:t>Venue to be confirmed </a:t>
            </a:r>
          </a:p>
          <a:p>
            <a:pPr marL="0" indent="0">
              <a:lnSpc>
                <a:spcPct val="70000"/>
              </a:lnSpc>
              <a:spcBef>
                <a:spcPts val="1400"/>
              </a:spcBef>
              <a:buSzPts val="1100"/>
              <a:buNone/>
            </a:pPr>
            <a:endParaRPr lang="en-GB" sz="5200" kern="0" dirty="0"/>
          </a:p>
          <a:p>
            <a:pPr indent="-787361">
              <a:lnSpc>
                <a:spcPct val="70000"/>
              </a:lnSpc>
              <a:spcBef>
                <a:spcPts val="0"/>
              </a:spcBef>
              <a:buSzPts val="2600"/>
              <a:buFont typeface="Arial"/>
              <a:buChar char="●"/>
            </a:pPr>
            <a:endParaRPr lang="en-GB" sz="5200" kern="0" dirty="0"/>
          </a:p>
          <a:p>
            <a:pPr marL="0" indent="0">
              <a:lnSpc>
                <a:spcPct val="70000"/>
              </a:lnSpc>
              <a:spcBef>
                <a:spcPts val="0"/>
              </a:spcBef>
              <a:buSzPts val="2600"/>
              <a:buNone/>
            </a:pPr>
            <a:r>
              <a:rPr lang="en-GB" sz="5200" kern="0" dirty="0"/>
              <a:t>Have a great summer break</a:t>
            </a:r>
          </a:p>
          <a:p>
            <a:pPr indent="-787361">
              <a:lnSpc>
                <a:spcPct val="70000"/>
              </a:lnSpc>
              <a:spcBef>
                <a:spcPts val="0"/>
              </a:spcBef>
              <a:buSzPts val="2600"/>
              <a:buFont typeface="Arial"/>
              <a:buChar char="●"/>
            </a:pPr>
            <a:endParaRPr lang="en-GB" sz="5200" kern="0" dirty="0"/>
          </a:p>
          <a:p>
            <a:pPr indent="-787361">
              <a:lnSpc>
                <a:spcPct val="70000"/>
              </a:lnSpc>
              <a:spcBef>
                <a:spcPts val="0"/>
              </a:spcBef>
              <a:buSzPts val="2600"/>
              <a:buFont typeface="Arial"/>
              <a:buChar char="●"/>
            </a:pPr>
            <a:endParaRPr lang="en-GB" sz="5200" kern="0" dirty="0"/>
          </a:p>
          <a:p>
            <a:pPr indent="-787361">
              <a:lnSpc>
                <a:spcPct val="70000"/>
              </a:lnSpc>
              <a:spcBef>
                <a:spcPts val="0"/>
              </a:spcBef>
              <a:buSzPts val="2600"/>
              <a:buFont typeface="Arial"/>
              <a:buChar char="●"/>
            </a:pPr>
            <a:endParaRPr lang="en-GB" sz="5200" kern="0" dirty="0"/>
          </a:p>
          <a:p>
            <a:pPr indent="-787361">
              <a:lnSpc>
                <a:spcPct val="70000"/>
              </a:lnSpc>
              <a:spcBef>
                <a:spcPts val="0"/>
              </a:spcBef>
              <a:buSzPts val="2600"/>
              <a:buFont typeface="Arial"/>
              <a:buChar char="●"/>
            </a:pPr>
            <a:endParaRPr lang="en-GB" sz="5200" b="1" kern="0" dirty="0"/>
          </a:p>
          <a:p>
            <a:pPr indent="-787361">
              <a:lnSpc>
                <a:spcPct val="70000"/>
              </a:lnSpc>
              <a:spcBef>
                <a:spcPts val="0"/>
              </a:spcBef>
              <a:buSzPts val="2600"/>
              <a:buFont typeface="Arial"/>
              <a:buChar char="●"/>
            </a:pPr>
            <a:endParaRPr lang="en-GB" sz="5200" kern="0" dirty="0"/>
          </a:p>
          <a:p>
            <a:pPr marL="0" indent="0">
              <a:lnSpc>
                <a:spcPct val="70000"/>
              </a:lnSpc>
              <a:spcBef>
                <a:spcPts val="0"/>
              </a:spcBef>
              <a:buSzPts val="1100"/>
              <a:buNone/>
            </a:pPr>
            <a:endParaRPr lang="en-GB" sz="5200" kern="0" dirty="0"/>
          </a:p>
          <a:p>
            <a:pPr indent="0">
              <a:lnSpc>
                <a:spcPct val="70000"/>
              </a:lnSpc>
              <a:spcBef>
                <a:spcPts val="0"/>
              </a:spcBef>
              <a:buNone/>
            </a:pPr>
            <a:endParaRPr lang="en-GB" sz="5200" kern="0" dirty="0"/>
          </a:p>
          <a:p>
            <a:pPr marL="0" indent="0">
              <a:lnSpc>
                <a:spcPct val="70000"/>
              </a:lnSpc>
              <a:spcBef>
                <a:spcPts val="0"/>
              </a:spcBef>
              <a:buSzPts val="1100"/>
              <a:buNone/>
            </a:pPr>
            <a:endParaRPr lang="en-GB" sz="5200" kern="0" dirty="0"/>
          </a:p>
          <a:p>
            <a:pPr indent="0">
              <a:lnSpc>
                <a:spcPct val="70000"/>
              </a:lnSpc>
              <a:spcBef>
                <a:spcPts val="0"/>
              </a:spcBef>
              <a:buNone/>
            </a:pPr>
            <a:endParaRPr lang="en-GB" sz="5200" kern="0" dirty="0"/>
          </a:p>
        </p:txBody>
      </p:sp>
      <p:pic>
        <p:nvPicPr>
          <p:cNvPr id="7" name="Picture 2" descr="See the source image">
            <a:extLst>
              <a:ext uri="{FF2B5EF4-FFF2-40B4-BE49-F238E27FC236}">
                <a16:creationId xmlns:a16="http://schemas.microsoft.com/office/drawing/2014/main" id="{DBD17777-EC8A-7D3C-E0EE-07B25ECFA4F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7617"/>
          <a:stretch/>
        </p:blipFill>
        <p:spPr bwMode="auto">
          <a:xfrm>
            <a:off x="10791449" y="609715"/>
            <a:ext cx="3795272" cy="411123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B9D84E53-EC38-1F00-6677-63C352FC9D91}"/>
              </a:ext>
            </a:extLst>
          </p:cNvPr>
          <p:cNvPicPr>
            <a:picLocks noChangeAspect="1"/>
          </p:cNvPicPr>
          <p:nvPr/>
        </p:nvPicPr>
        <p:blipFill>
          <a:blip r:embed="rId3"/>
          <a:stretch>
            <a:fillRect/>
          </a:stretch>
        </p:blipFill>
        <p:spPr>
          <a:xfrm>
            <a:off x="14806197" y="2979332"/>
            <a:ext cx="9025674" cy="9048907"/>
          </a:xfrm>
          <a:prstGeom prst="rect">
            <a:avLst/>
          </a:prstGeom>
        </p:spPr>
      </p:pic>
      <p:sp>
        <p:nvSpPr>
          <p:cNvPr id="6" name="TextBox 5">
            <a:extLst>
              <a:ext uri="{FF2B5EF4-FFF2-40B4-BE49-F238E27FC236}">
                <a16:creationId xmlns:a16="http://schemas.microsoft.com/office/drawing/2014/main" id="{249E99D8-93AF-1F6B-5202-045335066432}"/>
              </a:ext>
            </a:extLst>
          </p:cNvPr>
          <p:cNvSpPr txBox="1"/>
          <p:nvPr/>
        </p:nvSpPr>
        <p:spPr>
          <a:xfrm>
            <a:off x="15245149" y="578675"/>
            <a:ext cx="8586721" cy="2400657"/>
          </a:xfrm>
          <a:prstGeom prst="rect">
            <a:avLst/>
          </a:prstGeom>
          <a:noFill/>
        </p:spPr>
        <p:txBody>
          <a:bodyPr wrap="square" rtlCol="0">
            <a:spAutoFit/>
          </a:bodyPr>
          <a:lstStyle/>
          <a:p>
            <a:br>
              <a:rPr lang="en-GB" sz="4400" kern="0" dirty="0"/>
            </a:br>
            <a:r>
              <a:rPr lang="en-GB" sz="4400" kern="0" dirty="0"/>
              <a:t>Please complete the feedback form for this session</a:t>
            </a:r>
          </a:p>
          <a:p>
            <a:endParaRPr lang="en-GB" dirty="0"/>
          </a:p>
        </p:txBody>
      </p:sp>
      <p:pic>
        <p:nvPicPr>
          <p:cNvPr id="2050" name="Picture 2" descr="Summer School - Positively You">
            <a:extLst>
              <a:ext uri="{FF2B5EF4-FFF2-40B4-BE49-F238E27FC236}">
                <a16:creationId xmlns:a16="http://schemas.microsoft.com/office/drawing/2014/main" id="{C2674F20-EE21-146A-D308-303A6D665B1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9656" y="6176085"/>
            <a:ext cx="11091550" cy="73914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15437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8" name="Google Shape;98;gfc20988155_0_126"/>
          <p:cNvSpPr txBox="1"/>
          <p:nvPr/>
        </p:nvSpPr>
        <p:spPr>
          <a:xfrm>
            <a:off x="10204435" y="10153236"/>
            <a:ext cx="4485308" cy="800134"/>
          </a:xfrm>
          <a:prstGeom prst="rect">
            <a:avLst/>
          </a:prstGeom>
          <a:noFill/>
          <a:ln>
            <a:noFill/>
          </a:ln>
        </p:spPr>
        <p:txBody>
          <a:bodyPr spcFirstLastPara="1" wrap="square" lIns="182838" tIns="182838" rIns="182838" bIns="182838" anchor="t" anchorCtr="0">
            <a:spAutoFit/>
          </a:bodyPr>
          <a:lstStyle/>
          <a:p>
            <a:pPr>
              <a:buClr>
                <a:srgbClr val="000000"/>
              </a:buClr>
              <a:buSzPts val="1400"/>
            </a:pPr>
            <a:endParaRPr sz="2800" kern="0">
              <a:solidFill>
                <a:srgbClr val="000000"/>
              </a:solidFill>
              <a:latin typeface="Calibri"/>
              <a:ea typeface="Calibri"/>
              <a:cs typeface="Calibri"/>
              <a:sym typeface="Calibri"/>
            </a:endParaRPr>
          </a:p>
        </p:txBody>
      </p:sp>
      <p:pic>
        <p:nvPicPr>
          <p:cNvPr id="100" name="Google Shape;100;gfc20988155_0_126"/>
          <p:cNvPicPr preferRelativeResize="0"/>
          <p:nvPr/>
        </p:nvPicPr>
        <p:blipFill rotWithShape="1">
          <a:blip r:embed="rId3">
            <a:alphaModFix/>
          </a:blip>
          <a:srcRect/>
          <a:stretch/>
        </p:blipFill>
        <p:spPr>
          <a:xfrm>
            <a:off x="4444002" y="422472"/>
            <a:ext cx="14222178" cy="9006916"/>
          </a:xfrm>
          <a:prstGeom prst="rect">
            <a:avLst/>
          </a:prstGeom>
          <a:noFill/>
          <a:ln>
            <a:noFill/>
          </a:ln>
        </p:spPr>
      </p:pic>
      <p:pic>
        <p:nvPicPr>
          <p:cNvPr id="101" name="Google Shape;101;gfc20988155_0_126"/>
          <p:cNvPicPr preferRelativeResize="0"/>
          <p:nvPr/>
        </p:nvPicPr>
        <p:blipFill rotWithShape="1">
          <a:blip r:embed="rId4">
            <a:alphaModFix/>
          </a:blip>
          <a:srcRect/>
          <a:stretch/>
        </p:blipFill>
        <p:spPr>
          <a:xfrm>
            <a:off x="7343405" y="305227"/>
            <a:ext cx="10305171" cy="13715107"/>
          </a:xfrm>
          <a:prstGeom prst="rect">
            <a:avLst/>
          </a:prstGeom>
          <a:noFill/>
          <a:ln>
            <a:noFill/>
          </a:ln>
        </p:spPr>
      </p:pic>
      <p:pic>
        <p:nvPicPr>
          <p:cNvPr id="3" name="Picture 2">
            <a:extLst>
              <a:ext uri="{FF2B5EF4-FFF2-40B4-BE49-F238E27FC236}">
                <a16:creationId xmlns:a16="http://schemas.microsoft.com/office/drawing/2014/main" id="{7CFE5CE9-36A8-4F90-8F94-D69FFCDE5FFC}"/>
              </a:ext>
            </a:extLst>
          </p:cNvPr>
          <p:cNvPicPr>
            <a:picLocks noChangeAspect="1"/>
          </p:cNvPicPr>
          <p:nvPr/>
        </p:nvPicPr>
        <p:blipFill>
          <a:blip r:embed="rId5"/>
          <a:stretch>
            <a:fillRect/>
          </a:stretch>
        </p:blipFill>
        <p:spPr>
          <a:xfrm>
            <a:off x="7028954" y="133741"/>
            <a:ext cx="10324504" cy="1344852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1"/>
                                        </p:tgtEl>
                                        <p:attrNameLst>
                                          <p:attrName>style.visibility</p:attrName>
                                        </p:attrNameLst>
                                      </p:cBhvr>
                                      <p:to>
                                        <p:strVal val="visible"/>
                                      </p:to>
                                    </p:set>
                                    <p:animEffect transition="in" filter="fade">
                                      <p:cBhvr>
                                        <p:cTn id="7" dur="500"/>
                                        <p:tgtEl>
                                          <p:spTgt spid="10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ABA7C0-6122-4F55-88A9-8E0840CE54A7}"/>
              </a:ext>
            </a:extLst>
          </p:cNvPr>
          <p:cNvSpPr>
            <a:spLocks noGrp="1"/>
          </p:cNvSpPr>
          <p:nvPr>
            <p:ph type="title"/>
          </p:nvPr>
        </p:nvSpPr>
        <p:spPr/>
        <p:txBody>
          <a:bodyPr/>
          <a:lstStyle/>
          <a:p>
            <a:endParaRPr lang="en-GB"/>
          </a:p>
        </p:txBody>
      </p:sp>
      <p:sp>
        <p:nvSpPr>
          <p:cNvPr id="3" name="Text Placeholder 2">
            <a:extLst>
              <a:ext uri="{FF2B5EF4-FFF2-40B4-BE49-F238E27FC236}">
                <a16:creationId xmlns:a16="http://schemas.microsoft.com/office/drawing/2014/main" id="{048931CA-4756-4362-83B2-FEA3AEBA7355}"/>
              </a:ext>
            </a:extLst>
          </p:cNvPr>
          <p:cNvSpPr>
            <a:spLocks noGrp="1"/>
          </p:cNvSpPr>
          <p:nvPr>
            <p:ph type="body" idx="1"/>
          </p:nvPr>
        </p:nvSpPr>
        <p:spPr/>
        <p:txBody>
          <a:bodyPr/>
          <a:lstStyle/>
          <a:p>
            <a:endParaRPr lang="en-GB"/>
          </a:p>
        </p:txBody>
      </p:sp>
      <p:pic>
        <p:nvPicPr>
          <p:cNvPr id="5" name="Picture 4">
            <a:extLst>
              <a:ext uri="{FF2B5EF4-FFF2-40B4-BE49-F238E27FC236}">
                <a16:creationId xmlns:a16="http://schemas.microsoft.com/office/drawing/2014/main" id="{25E20ACD-94B7-4CAF-A01A-3C42688932F9}"/>
              </a:ext>
            </a:extLst>
          </p:cNvPr>
          <p:cNvPicPr>
            <a:picLocks noChangeAspect="1"/>
          </p:cNvPicPr>
          <p:nvPr/>
        </p:nvPicPr>
        <p:blipFill>
          <a:blip r:embed="rId2"/>
          <a:stretch>
            <a:fillRect/>
          </a:stretch>
        </p:blipFill>
        <p:spPr>
          <a:xfrm>
            <a:off x="3514433" y="714730"/>
            <a:ext cx="17353546" cy="12286540"/>
          </a:xfrm>
          <a:prstGeom prst="rect">
            <a:avLst/>
          </a:prstGeom>
        </p:spPr>
      </p:pic>
    </p:spTree>
    <p:extLst>
      <p:ext uri="{BB962C8B-B14F-4D97-AF65-F5344CB8AC3E}">
        <p14:creationId xmlns:p14="http://schemas.microsoft.com/office/powerpoint/2010/main" val="28021436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ABA7C0-6122-4F55-88A9-8E0840CE54A7}"/>
              </a:ext>
            </a:extLst>
          </p:cNvPr>
          <p:cNvSpPr>
            <a:spLocks noGrp="1"/>
          </p:cNvSpPr>
          <p:nvPr>
            <p:ph type="title"/>
          </p:nvPr>
        </p:nvSpPr>
        <p:spPr/>
        <p:txBody>
          <a:bodyPr/>
          <a:lstStyle/>
          <a:p>
            <a:endParaRPr lang="en-GB"/>
          </a:p>
        </p:txBody>
      </p:sp>
      <p:sp>
        <p:nvSpPr>
          <p:cNvPr id="3" name="Text Placeholder 2">
            <a:extLst>
              <a:ext uri="{FF2B5EF4-FFF2-40B4-BE49-F238E27FC236}">
                <a16:creationId xmlns:a16="http://schemas.microsoft.com/office/drawing/2014/main" id="{048931CA-4756-4362-83B2-FEA3AEBA7355}"/>
              </a:ext>
            </a:extLst>
          </p:cNvPr>
          <p:cNvSpPr>
            <a:spLocks noGrp="1"/>
          </p:cNvSpPr>
          <p:nvPr>
            <p:ph type="body" idx="1"/>
          </p:nvPr>
        </p:nvSpPr>
        <p:spPr/>
        <p:txBody>
          <a:bodyPr/>
          <a:lstStyle/>
          <a:p>
            <a:endParaRPr lang="en-GB"/>
          </a:p>
        </p:txBody>
      </p:sp>
      <p:pic>
        <p:nvPicPr>
          <p:cNvPr id="5" name="Picture 4">
            <a:extLst>
              <a:ext uri="{FF2B5EF4-FFF2-40B4-BE49-F238E27FC236}">
                <a16:creationId xmlns:a16="http://schemas.microsoft.com/office/drawing/2014/main" id="{25E20ACD-94B7-4CAF-A01A-3C42688932F9}"/>
              </a:ext>
            </a:extLst>
          </p:cNvPr>
          <p:cNvPicPr>
            <a:picLocks noChangeAspect="1"/>
          </p:cNvPicPr>
          <p:nvPr/>
        </p:nvPicPr>
        <p:blipFill>
          <a:blip r:embed="rId2"/>
          <a:stretch>
            <a:fillRect/>
          </a:stretch>
        </p:blipFill>
        <p:spPr>
          <a:xfrm>
            <a:off x="3514433" y="714730"/>
            <a:ext cx="17353546" cy="12286540"/>
          </a:xfrm>
          <a:prstGeom prst="rect">
            <a:avLst/>
          </a:prstGeom>
        </p:spPr>
      </p:pic>
      <p:pic>
        <p:nvPicPr>
          <p:cNvPr id="6" name="Picture 5">
            <a:extLst>
              <a:ext uri="{FF2B5EF4-FFF2-40B4-BE49-F238E27FC236}">
                <a16:creationId xmlns:a16="http://schemas.microsoft.com/office/drawing/2014/main" id="{A38D48E6-A4CD-402F-88CE-400550FD796C}"/>
              </a:ext>
            </a:extLst>
          </p:cNvPr>
          <p:cNvPicPr>
            <a:picLocks noChangeAspect="1"/>
          </p:cNvPicPr>
          <p:nvPr/>
        </p:nvPicPr>
        <p:blipFill>
          <a:blip r:embed="rId3"/>
          <a:stretch>
            <a:fillRect/>
          </a:stretch>
        </p:blipFill>
        <p:spPr>
          <a:xfrm>
            <a:off x="3047802" y="677315"/>
            <a:ext cx="18286809" cy="12361371"/>
          </a:xfrm>
          <a:prstGeom prst="rect">
            <a:avLst/>
          </a:prstGeom>
        </p:spPr>
      </p:pic>
    </p:spTree>
    <p:extLst>
      <p:ext uri="{BB962C8B-B14F-4D97-AF65-F5344CB8AC3E}">
        <p14:creationId xmlns:p14="http://schemas.microsoft.com/office/powerpoint/2010/main" val="298461003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f358799b-757b-4cf3-84a9-4985256bc027">
      <Terms xmlns="http://schemas.microsoft.com/office/infopath/2007/PartnerControls"/>
    </lcf76f155ced4ddcb4097134ff3c332f>
    <TaxCatchAll xmlns="c5dbf80e-f509-45f6-9fe5-406e3eefabbb" xsi:nil="true"/>
    <_dlc_DocId xmlns="4d4d7803-6ba1-487e-919f-9fff55e42e7c">CESCDOCID-621931877-1241</_dlc_DocId>
    <_dlc_DocIdUrl xmlns="4d4d7803-6ba1-487e-919f-9fff55e42e7c">
      <Url>https://hants.sharepoint.com/sites/CESC/_layouts/15/DocIdRedir.aspx?ID=CESCDOCID-621931877-1241</Url>
      <Description>CESCDOCID-621931877-1241</Description>
    </_dlc_DocIdUrl>
  </documentManagement>
</p:properties>
</file>

<file path=customXml/item4.xml><?xml version="1.0" encoding="utf-8"?>
<ct:contentTypeSchema xmlns:ct="http://schemas.microsoft.com/office/2006/metadata/contentType" xmlns:ma="http://schemas.microsoft.com/office/2006/metadata/properties/metaAttributes" ct:_="" ma:_="" ma:contentTypeName="Document" ma:contentTypeID="0x010100AFBB0EBC339B4E45A8DC17D7349DD62D" ma:contentTypeVersion="14" ma:contentTypeDescription="Create a new document." ma:contentTypeScope="" ma:versionID="fac16eb9ad4c60e9b4da73ef24fd9f55">
  <xsd:schema xmlns:xsd="http://www.w3.org/2001/XMLSchema" xmlns:xs="http://www.w3.org/2001/XMLSchema" xmlns:p="http://schemas.microsoft.com/office/2006/metadata/properties" xmlns:ns2="4d4d7803-6ba1-487e-919f-9fff55e42e7c" xmlns:ns3="f358799b-757b-4cf3-84a9-4985256bc027" xmlns:ns4="c5dbf80e-f509-45f6-9fe5-406e3eefabbb" targetNamespace="http://schemas.microsoft.com/office/2006/metadata/properties" ma:root="true" ma:fieldsID="86bcff71b14fc291be6972ea4b217818" ns2:_="" ns3:_="" ns4:_="">
    <xsd:import namespace="4d4d7803-6ba1-487e-919f-9fff55e42e7c"/>
    <xsd:import namespace="f358799b-757b-4cf3-84a9-4985256bc027"/>
    <xsd:import namespace="c5dbf80e-f509-45f6-9fe5-406e3eefabbb"/>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DateTaken" minOccurs="0"/>
                <xsd:element ref="ns3:MediaServiceAutoTags" minOccurs="0"/>
                <xsd:element ref="ns3:MediaServiceOCR" minOccurs="0"/>
                <xsd:element ref="ns3:MediaServiceLocation" minOccurs="0"/>
                <xsd:element ref="ns3:MediaServiceGenerationTime" minOccurs="0"/>
                <xsd:element ref="ns3:MediaServiceEventHashCode" minOccurs="0"/>
                <xsd:element ref="ns3:lcf76f155ced4ddcb4097134ff3c332f" minOccurs="0"/>
                <xsd:element ref="ns4:TaxCatchAll" minOccurs="0"/>
                <xsd:element ref="ns3:MediaServiceObjectDetectorVersions" minOccurs="0"/>
                <xsd:element ref="ns2:SharedWithUsers" minOccurs="0"/>
                <xsd:element ref="ns2: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d4d7803-6ba1-487e-919f-9fff55e42e7c"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2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4"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358799b-757b-4cf3-84a9-4985256bc027"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Location" ma:index="16" nillable="true" ma:displayName="Location"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3c5dbf34-c73a-430c-9290-9174ad78773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5dbf80e-f509-45f6-9fe5-406e3eefabbb"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ef89ec84-2cb4-4509-912a-78db2a4cace3}" ma:internalName="TaxCatchAll" ma:showField="CatchAllData" ma:web="4d4d7803-6ba1-487e-919f-9fff55e42e7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AC118E8-5797-4132-9939-863C75255866}">
  <ds:schemaRefs>
    <ds:schemaRef ds:uri="http://schemas.microsoft.com/sharepoint/v3/contenttype/forms"/>
  </ds:schemaRefs>
</ds:datastoreItem>
</file>

<file path=customXml/itemProps2.xml><?xml version="1.0" encoding="utf-8"?>
<ds:datastoreItem xmlns:ds="http://schemas.openxmlformats.org/officeDocument/2006/customXml" ds:itemID="{BB472F75-F4F4-44B0-8E05-4C84193C3F6E}">
  <ds:schemaRefs>
    <ds:schemaRef ds:uri="http://schemas.microsoft.com/sharepoint/events"/>
  </ds:schemaRefs>
</ds:datastoreItem>
</file>

<file path=customXml/itemProps3.xml><?xml version="1.0" encoding="utf-8"?>
<ds:datastoreItem xmlns:ds="http://schemas.openxmlformats.org/officeDocument/2006/customXml" ds:itemID="{9D154B67-28CD-4416-A8CA-1B6E1B0FC999}">
  <ds:schemaRefs>
    <ds:schemaRef ds:uri="http://schemas.openxmlformats.org/package/2006/metadata/core-properties"/>
    <ds:schemaRef ds:uri="http://purl.org/dc/elements/1.1/"/>
    <ds:schemaRef ds:uri="4d4d7803-6ba1-487e-919f-9fff55e42e7c"/>
    <ds:schemaRef ds:uri="http://schemas.microsoft.com/office/infopath/2007/PartnerControls"/>
    <ds:schemaRef ds:uri="http://www.w3.org/XML/1998/namespace"/>
    <ds:schemaRef ds:uri="http://purl.org/dc/terms/"/>
    <ds:schemaRef ds:uri="c5dbf80e-f509-45f6-9fe5-406e3eefabbb"/>
    <ds:schemaRef ds:uri="f358799b-757b-4cf3-84a9-4985256bc027"/>
    <ds:schemaRef ds:uri="http://schemas.microsoft.com/office/2006/documentManagement/types"/>
    <ds:schemaRef ds:uri="http://schemas.microsoft.com/office/2006/metadata/properties"/>
    <ds:schemaRef ds:uri="http://purl.org/dc/dcmitype/"/>
  </ds:schemaRefs>
</ds:datastoreItem>
</file>

<file path=customXml/itemProps4.xml><?xml version="1.0" encoding="utf-8"?>
<ds:datastoreItem xmlns:ds="http://schemas.openxmlformats.org/officeDocument/2006/customXml" ds:itemID="{CAA78E8C-6C73-482D-B965-5D4AB0EF7AD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d4d7803-6ba1-487e-919f-9fff55e42e7c"/>
    <ds:schemaRef ds:uri="f358799b-757b-4cf3-84a9-4985256bc027"/>
    <ds:schemaRef ds:uri="c5dbf80e-f509-45f6-9fe5-406e3eefabb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 2013 - 2022</Template>
  <TotalTime>19775</TotalTime>
  <Words>1727</Words>
  <Application>Microsoft Office PowerPoint</Application>
  <PresentationFormat>Custom</PresentationFormat>
  <Paragraphs>360</Paragraphs>
  <Slides>65</Slides>
  <Notes>22</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65</vt:i4>
      </vt:variant>
    </vt:vector>
  </HeadingPairs>
  <TitlesOfParts>
    <vt:vector size="73" baseType="lpstr">
      <vt:lpstr>Arial</vt:lpstr>
      <vt:lpstr>Calibri</vt:lpstr>
      <vt:lpstr>Calibri Light</vt:lpstr>
      <vt:lpstr>Ink Free</vt:lpstr>
      <vt:lpstr>Segoe UI</vt:lpstr>
      <vt:lpstr>Wingdings</vt:lpstr>
      <vt:lpstr>Office Theme</vt:lpstr>
      <vt:lpstr>1_Office Theme</vt:lpstr>
      <vt:lpstr>PowerPoint Presentation</vt:lpstr>
      <vt:lpstr>Welcome</vt:lpstr>
      <vt:lpstr>HIAS on Twitter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Tracking disciplinary knowledge instruction across KS3 &amp; 4</vt:lpstr>
      <vt:lpstr>5 Steps for Expert Science Teaching</vt:lpstr>
      <vt:lpstr>Updated Safety in Secondary Science documents </vt:lpstr>
      <vt:lpstr>Updated Essential Safety in Secondary Science documents </vt:lpstr>
      <vt:lpstr>Powerful Science magazine</vt:lpstr>
      <vt:lpstr>Powerful Science magazine</vt:lpstr>
      <vt:lpstr>Agenda for this afternoon</vt:lpstr>
      <vt:lpstr>Catch up</vt:lpstr>
      <vt:lpstr>Science updates</vt:lpstr>
      <vt:lpstr>Secondary Science Conference</vt:lpstr>
      <vt:lpstr>ResearchED National Conference </vt:lpstr>
      <vt:lpstr>Adam Boxer session</vt:lpstr>
      <vt:lpstr>RPO visits</vt:lpstr>
      <vt:lpstr>AQA</vt:lpstr>
      <vt:lpstr>Year 11 GCSE Exams Summary </vt:lpstr>
      <vt:lpstr>Year 11 exams</vt:lpstr>
      <vt:lpstr>Intervention- Jo Sinclair  Applemore college</vt:lpstr>
      <vt:lpstr>PowerPoint Presentation</vt:lpstr>
      <vt:lpstr>PowerPoint Presentation</vt:lpstr>
      <vt:lpstr>PowerPoint Presentation</vt:lpstr>
      <vt:lpstr>PowerPoint Presentation</vt:lpstr>
      <vt:lpstr>Things to try…</vt:lpstr>
      <vt:lpstr>resources</vt:lpstr>
      <vt:lpstr>PowerPoint Presentation</vt:lpstr>
      <vt:lpstr>Things to try…</vt:lpstr>
      <vt:lpstr>An Improvement Journey at Warbington Science Department  Matt Doe</vt:lpstr>
      <vt:lpstr>Our Journey from  “Consistently Inconsistent”   m.doe@warblingtonschool.co.uk</vt:lpstr>
      <vt:lpstr>The starting point</vt:lpstr>
      <vt:lpstr>The Faculty</vt:lpstr>
      <vt:lpstr>My inexperience showed</vt:lpstr>
      <vt:lpstr>When did the journey start?</vt:lpstr>
      <vt:lpstr>Post LLP</vt:lpstr>
      <vt:lpstr>Then…</vt:lpstr>
      <vt:lpstr>How it unfolded</vt:lpstr>
      <vt:lpstr>Phase 1 - Structures</vt:lpstr>
      <vt:lpstr>PowerPoint Presentation</vt:lpstr>
      <vt:lpstr>PowerPoint Presentation</vt:lpstr>
      <vt:lpstr>PowerPoint Presentation</vt:lpstr>
      <vt:lpstr>Phase 2 - AfL</vt:lpstr>
      <vt:lpstr>PowerPoint Presentation</vt:lpstr>
      <vt:lpstr>Ark Soane - What were we exploring?</vt:lpstr>
      <vt:lpstr>Who are Ark Soane?</vt:lpstr>
      <vt:lpstr>What was it like?</vt:lpstr>
      <vt:lpstr>What did we pick out of the visit?</vt:lpstr>
      <vt:lpstr>What did we pick out of the visit?</vt:lpstr>
      <vt:lpstr>Permeating acronyms</vt:lpstr>
      <vt:lpstr>Phase 3 - BfL</vt:lpstr>
      <vt:lpstr>Summary</vt:lpstr>
      <vt:lpstr>Excellence in KS3 Science</vt:lpstr>
      <vt:lpstr>Excellence in KS3 Science</vt:lpstr>
      <vt:lpstr>Book of the Term</vt:lpstr>
      <vt:lpstr>AOB</vt:lpstr>
      <vt:lpstr>In School CPD offer </vt:lpstr>
      <vt:lpstr>Autumn Network sessions now bookable on the Learning Zone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Holland, Nicholas</dc:creator>
  <cp:lastModifiedBy>Kev Neil</cp:lastModifiedBy>
  <cp:revision>42</cp:revision>
  <dcterms:created xsi:type="dcterms:W3CDTF">2023-04-27T13:13:25Z</dcterms:created>
  <dcterms:modified xsi:type="dcterms:W3CDTF">2024-07-04T08:52:46Z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0x010100AFBB0EBC339B4E45A8DC17D7349DD62D</vt:lpwstr>
  </property>
  <property fmtid="{D5CDD505-2E9C-101B-9397-08002B2CF9AE}" pid="3" name="_dlc_DocIdItemGuid">
    <vt:lpwstr>86fd668a-e389-428e-8d31-93a4b334825c</vt:lpwstr>
  </property>
</Properties>
</file>