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7" r:id="rId2"/>
    <p:sldId id="259" r:id="rId3"/>
    <p:sldId id="845" r:id="rId4"/>
    <p:sldId id="847" r:id="rId5"/>
    <p:sldId id="848" r:id="rId6"/>
    <p:sldId id="663" r:id="rId7"/>
    <p:sldId id="664" r:id="rId8"/>
    <p:sldId id="665" r:id="rId9"/>
    <p:sldId id="550" r:id="rId10"/>
    <p:sldId id="551" r:id="rId11"/>
    <p:sldId id="521" r:id="rId12"/>
    <p:sldId id="749" r:id="rId13"/>
    <p:sldId id="666" r:id="rId14"/>
    <p:sldId id="667" r:id="rId15"/>
    <p:sldId id="729" r:id="rId16"/>
    <p:sldId id="728" r:id="rId17"/>
    <p:sldId id="860" r:id="rId18"/>
    <p:sldId id="892" r:id="rId19"/>
    <p:sldId id="319" r:id="rId20"/>
    <p:sldId id="266" r:id="rId21"/>
    <p:sldId id="272" r:id="rId22"/>
    <p:sldId id="320" r:id="rId23"/>
    <p:sldId id="274" r:id="rId24"/>
    <p:sldId id="310" r:id="rId25"/>
    <p:sldId id="311" r:id="rId26"/>
    <p:sldId id="275" r:id="rId27"/>
    <p:sldId id="276" r:id="rId28"/>
    <p:sldId id="277" r:id="rId29"/>
    <p:sldId id="285" r:id="rId30"/>
    <p:sldId id="286" r:id="rId31"/>
    <p:sldId id="316" r:id="rId32"/>
    <p:sldId id="875" r:id="rId33"/>
    <p:sldId id="910" r:id="rId34"/>
    <p:sldId id="850" r:id="rId35"/>
    <p:sldId id="823" r:id="rId36"/>
    <p:sldId id="824" r:id="rId37"/>
    <p:sldId id="785" r:id="rId38"/>
    <p:sldId id="896" r:id="rId39"/>
    <p:sldId id="898" r:id="rId40"/>
    <p:sldId id="899" r:id="rId41"/>
    <p:sldId id="909" r:id="rId42"/>
    <p:sldId id="897" r:id="rId43"/>
    <p:sldId id="900" r:id="rId44"/>
    <p:sldId id="902" r:id="rId45"/>
    <p:sldId id="903" r:id="rId46"/>
    <p:sldId id="904" r:id="rId47"/>
    <p:sldId id="905" r:id="rId48"/>
    <p:sldId id="906" r:id="rId49"/>
    <p:sldId id="908" r:id="rId50"/>
    <p:sldId id="907" r:id="rId51"/>
    <p:sldId id="883" r:id="rId52"/>
    <p:sldId id="887" r:id="rId53"/>
    <p:sldId id="886" r:id="rId54"/>
    <p:sldId id="891" r:id="rId55"/>
    <p:sldId id="884" r:id="rId56"/>
    <p:sldId id="859" r:id="rId57"/>
    <p:sldId id="72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9056F-BCE1-4CA8-973C-774A7053F8EA}" v="32" dt="2024-02-08T10:10:23.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62" autoAdjust="0"/>
    <p:restoredTop sz="94660"/>
  </p:normalViewPr>
  <p:slideViewPr>
    <p:cSldViewPr snapToGrid="0">
      <p:cViewPr varScale="1">
        <p:scale>
          <a:sx n="63" d="100"/>
          <a:sy n="63" d="100"/>
        </p:scale>
        <p:origin x="5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Kevin" userId="27438336-c52b-4b9d-b4f0-dc52cdc71b45" providerId="ADAL" clId="{D309056F-BCE1-4CA8-973C-774A7053F8EA}"/>
    <pc:docChg chg="undo custSel addSld delSld modSld sldOrd">
      <pc:chgData name="Neil, Kevin" userId="27438336-c52b-4b9d-b4f0-dc52cdc71b45" providerId="ADAL" clId="{D309056F-BCE1-4CA8-973C-774A7053F8EA}" dt="2024-02-08T10:32:02.805" v="3464"/>
      <pc:docMkLst>
        <pc:docMk/>
      </pc:docMkLst>
      <pc:sldChg chg="add">
        <pc:chgData name="Neil, Kevin" userId="27438336-c52b-4b9d-b4f0-dc52cdc71b45" providerId="ADAL" clId="{D309056F-BCE1-4CA8-973C-774A7053F8EA}" dt="2024-02-08T10:10:23.248" v="3462"/>
        <pc:sldMkLst>
          <pc:docMk/>
          <pc:sldMk cId="0" sldId="266"/>
        </pc:sldMkLst>
      </pc:sldChg>
      <pc:sldChg chg="add">
        <pc:chgData name="Neil, Kevin" userId="27438336-c52b-4b9d-b4f0-dc52cdc71b45" providerId="ADAL" clId="{D309056F-BCE1-4CA8-973C-774A7053F8EA}" dt="2024-02-08T10:10:23.248" v="3462"/>
        <pc:sldMkLst>
          <pc:docMk/>
          <pc:sldMk cId="4029606128" sldId="272"/>
        </pc:sldMkLst>
      </pc:sldChg>
      <pc:sldChg chg="add">
        <pc:chgData name="Neil, Kevin" userId="27438336-c52b-4b9d-b4f0-dc52cdc71b45" providerId="ADAL" clId="{D309056F-BCE1-4CA8-973C-774A7053F8EA}" dt="2024-02-08T10:10:23.248" v="3462"/>
        <pc:sldMkLst>
          <pc:docMk/>
          <pc:sldMk cId="820448187" sldId="274"/>
        </pc:sldMkLst>
      </pc:sldChg>
      <pc:sldChg chg="add">
        <pc:chgData name="Neil, Kevin" userId="27438336-c52b-4b9d-b4f0-dc52cdc71b45" providerId="ADAL" clId="{D309056F-BCE1-4CA8-973C-774A7053F8EA}" dt="2024-02-08T10:10:23.248" v="3462"/>
        <pc:sldMkLst>
          <pc:docMk/>
          <pc:sldMk cId="2391888862" sldId="275"/>
        </pc:sldMkLst>
      </pc:sldChg>
      <pc:sldChg chg="add">
        <pc:chgData name="Neil, Kevin" userId="27438336-c52b-4b9d-b4f0-dc52cdc71b45" providerId="ADAL" clId="{D309056F-BCE1-4CA8-973C-774A7053F8EA}" dt="2024-02-08T10:10:23.248" v="3462"/>
        <pc:sldMkLst>
          <pc:docMk/>
          <pc:sldMk cId="1455432822" sldId="276"/>
        </pc:sldMkLst>
      </pc:sldChg>
      <pc:sldChg chg="add">
        <pc:chgData name="Neil, Kevin" userId="27438336-c52b-4b9d-b4f0-dc52cdc71b45" providerId="ADAL" clId="{D309056F-BCE1-4CA8-973C-774A7053F8EA}" dt="2024-02-08T10:10:23.248" v="3462"/>
        <pc:sldMkLst>
          <pc:docMk/>
          <pc:sldMk cId="2304411428" sldId="277"/>
        </pc:sldMkLst>
      </pc:sldChg>
      <pc:sldChg chg="add">
        <pc:chgData name="Neil, Kevin" userId="27438336-c52b-4b9d-b4f0-dc52cdc71b45" providerId="ADAL" clId="{D309056F-BCE1-4CA8-973C-774A7053F8EA}" dt="2024-02-08T10:10:23.248" v="3462"/>
        <pc:sldMkLst>
          <pc:docMk/>
          <pc:sldMk cId="1704685607" sldId="285"/>
        </pc:sldMkLst>
      </pc:sldChg>
      <pc:sldChg chg="add">
        <pc:chgData name="Neil, Kevin" userId="27438336-c52b-4b9d-b4f0-dc52cdc71b45" providerId="ADAL" clId="{D309056F-BCE1-4CA8-973C-774A7053F8EA}" dt="2024-02-08T10:10:23.248" v="3462"/>
        <pc:sldMkLst>
          <pc:docMk/>
          <pc:sldMk cId="3910993605" sldId="286"/>
        </pc:sldMkLst>
      </pc:sldChg>
      <pc:sldChg chg="add">
        <pc:chgData name="Neil, Kevin" userId="27438336-c52b-4b9d-b4f0-dc52cdc71b45" providerId="ADAL" clId="{D309056F-BCE1-4CA8-973C-774A7053F8EA}" dt="2024-02-08T10:10:23.248" v="3462"/>
        <pc:sldMkLst>
          <pc:docMk/>
          <pc:sldMk cId="427071138" sldId="310"/>
        </pc:sldMkLst>
      </pc:sldChg>
      <pc:sldChg chg="add">
        <pc:chgData name="Neil, Kevin" userId="27438336-c52b-4b9d-b4f0-dc52cdc71b45" providerId="ADAL" clId="{D309056F-BCE1-4CA8-973C-774A7053F8EA}" dt="2024-02-08T10:10:23.248" v="3462"/>
        <pc:sldMkLst>
          <pc:docMk/>
          <pc:sldMk cId="2645566179" sldId="311"/>
        </pc:sldMkLst>
      </pc:sldChg>
      <pc:sldChg chg="add">
        <pc:chgData name="Neil, Kevin" userId="27438336-c52b-4b9d-b4f0-dc52cdc71b45" providerId="ADAL" clId="{D309056F-BCE1-4CA8-973C-774A7053F8EA}" dt="2024-02-08T10:10:23.248" v="3462"/>
        <pc:sldMkLst>
          <pc:docMk/>
          <pc:sldMk cId="3165740246" sldId="316"/>
        </pc:sldMkLst>
      </pc:sldChg>
      <pc:sldChg chg="add">
        <pc:chgData name="Neil, Kevin" userId="27438336-c52b-4b9d-b4f0-dc52cdc71b45" providerId="ADAL" clId="{D309056F-BCE1-4CA8-973C-774A7053F8EA}" dt="2024-02-08T10:10:23.248" v="3462"/>
        <pc:sldMkLst>
          <pc:docMk/>
          <pc:sldMk cId="1391648254" sldId="319"/>
        </pc:sldMkLst>
      </pc:sldChg>
      <pc:sldChg chg="add">
        <pc:chgData name="Neil, Kevin" userId="27438336-c52b-4b9d-b4f0-dc52cdc71b45" providerId="ADAL" clId="{D309056F-BCE1-4CA8-973C-774A7053F8EA}" dt="2024-02-08T10:10:23.248" v="3462"/>
        <pc:sldMkLst>
          <pc:docMk/>
          <pc:sldMk cId="2697636392" sldId="320"/>
        </pc:sldMkLst>
      </pc:sldChg>
      <pc:sldChg chg="modSp mod">
        <pc:chgData name="Neil, Kevin" userId="27438336-c52b-4b9d-b4f0-dc52cdc71b45" providerId="ADAL" clId="{D309056F-BCE1-4CA8-973C-774A7053F8EA}" dt="2024-02-07T14:53:42.729" v="2438" actId="1076"/>
        <pc:sldMkLst>
          <pc:docMk/>
          <pc:sldMk cId="3071543778" sldId="722"/>
        </pc:sldMkLst>
        <pc:spChg chg="mod">
          <ac:chgData name="Neil, Kevin" userId="27438336-c52b-4b9d-b4f0-dc52cdc71b45" providerId="ADAL" clId="{D309056F-BCE1-4CA8-973C-774A7053F8EA}" dt="2024-02-07T14:53:32.246" v="2436" actId="20577"/>
          <ac:spMkLst>
            <pc:docMk/>
            <pc:sldMk cId="3071543778" sldId="722"/>
            <ac:spMk id="4" creationId="{6366E392-4BD5-60FE-A73C-ECC829F36B73}"/>
          </ac:spMkLst>
        </pc:spChg>
        <pc:picChg chg="mod">
          <ac:chgData name="Neil, Kevin" userId="27438336-c52b-4b9d-b4f0-dc52cdc71b45" providerId="ADAL" clId="{D309056F-BCE1-4CA8-973C-774A7053F8EA}" dt="2024-02-07T14:53:42.729" v="2438" actId="1076"/>
          <ac:picMkLst>
            <pc:docMk/>
            <pc:sldMk cId="3071543778" sldId="722"/>
            <ac:picMk id="6" creationId="{FDED5E5F-6156-83EC-C2A7-F5946830ED8A}"/>
          </ac:picMkLst>
        </pc:picChg>
      </pc:sldChg>
      <pc:sldChg chg="modSp mod">
        <pc:chgData name="Neil, Kevin" userId="27438336-c52b-4b9d-b4f0-dc52cdc71b45" providerId="ADAL" clId="{D309056F-BCE1-4CA8-973C-774A7053F8EA}" dt="2024-02-07T19:27:25.813" v="2446" actId="20577"/>
        <pc:sldMkLst>
          <pc:docMk/>
          <pc:sldMk cId="365056090" sldId="824"/>
        </pc:sldMkLst>
        <pc:spChg chg="mod">
          <ac:chgData name="Neil, Kevin" userId="27438336-c52b-4b9d-b4f0-dc52cdc71b45" providerId="ADAL" clId="{D309056F-BCE1-4CA8-973C-774A7053F8EA}" dt="2024-02-07T19:27:25.813" v="2446" actId="20577"/>
          <ac:spMkLst>
            <pc:docMk/>
            <pc:sldMk cId="365056090" sldId="824"/>
            <ac:spMk id="3" creationId="{37148C29-5769-AA43-CFA7-21D46D6F26B8}"/>
          </ac:spMkLst>
        </pc:spChg>
      </pc:sldChg>
      <pc:sldChg chg="addSp modSp mod">
        <pc:chgData name="Neil, Kevin" userId="27438336-c52b-4b9d-b4f0-dc52cdc71b45" providerId="ADAL" clId="{D309056F-BCE1-4CA8-973C-774A7053F8EA}" dt="2024-02-07T19:27:01.775" v="2445" actId="1076"/>
        <pc:sldMkLst>
          <pc:docMk/>
          <pc:sldMk cId="599893592" sldId="850"/>
        </pc:sldMkLst>
        <pc:spChg chg="mod">
          <ac:chgData name="Neil, Kevin" userId="27438336-c52b-4b9d-b4f0-dc52cdc71b45" providerId="ADAL" clId="{D309056F-BCE1-4CA8-973C-774A7053F8EA}" dt="2024-02-07T19:26:16.249" v="2442" actId="20577"/>
          <ac:spMkLst>
            <pc:docMk/>
            <pc:sldMk cId="599893592" sldId="850"/>
            <ac:spMk id="3" creationId="{B62BC976-3302-E831-F8D9-BF63239CE1C3}"/>
          </ac:spMkLst>
        </pc:spChg>
        <pc:picChg chg="mod">
          <ac:chgData name="Neil, Kevin" userId="27438336-c52b-4b9d-b4f0-dc52cdc71b45" providerId="ADAL" clId="{D309056F-BCE1-4CA8-973C-774A7053F8EA}" dt="2024-02-07T19:26:19.337" v="2443" actId="1076"/>
          <ac:picMkLst>
            <pc:docMk/>
            <pc:sldMk cId="599893592" sldId="850"/>
            <ac:picMk id="6" creationId="{91B4D9E5-314D-9FDC-1A81-7FDC571D0B44}"/>
          </ac:picMkLst>
        </pc:picChg>
        <pc:picChg chg="add mod">
          <ac:chgData name="Neil, Kevin" userId="27438336-c52b-4b9d-b4f0-dc52cdc71b45" providerId="ADAL" clId="{D309056F-BCE1-4CA8-973C-774A7053F8EA}" dt="2024-02-07T19:27:01.775" v="2445" actId="1076"/>
          <ac:picMkLst>
            <pc:docMk/>
            <pc:sldMk cId="599893592" sldId="850"/>
            <ac:picMk id="7" creationId="{78931966-97D4-828E-F178-0684C179170A}"/>
          </ac:picMkLst>
        </pc:picChg>
      </pc:sldChg>
      <pc:sldChg chg="modSp mod">
        <pc:chgData name="Neil, Kevin" userId="27438336-c52b-4b9d-b4f0-dc52cdc71b45" providerId="ADAL" clId="{D309056F-BCE1-4CA8-973C-774A7053F8EA}" dt="2024-02-07T19:54:45.913" v="3419" actId="20577"/>
        <pc:sldMkLst>
          <pc:docMk/>
          <pc:sldMk cId="1054907351" sldId="859"/>
        </pc:sldMkLst>
        <pc:spChg chg="mod">
          <ac:chgData name="Neil, Kevin" userId="27438336-c52b-4b9d-b4f0-dc52cdc71b45" providerId="ADAL" clId="{D309056F-BCE1-4CA8-973C-774A7053F8EA}" dt="2024-02-07T19:54:45.913" v="3419" actId="20577"/>
          <ac:spMkLst>
            <pc:docMk/>
            <pc:sldMk cId="1054907351" sldId="859"/>
            <ac:spMk id="3" creationId="{D38A5531-9A39-1BD9-DD6C-8B991D4E77D3}"/>
          </ac:spMkLst>
        </pc:spChg>
        <pc:picChg chg="mod">
          <ac:chgData name="Neil, Kevin" userId="27438336-c52b-4b9d-b4f0-dc52cdc71b45" providerId="ADAL" clId="{D309056F-BCE1-4CA8-973C-774A7053F8EA}" dt="2024-02-07T19:54:14.302" v="3362" actId="1076"/>
          <ac:picMkLst>
            <pc:docMk/>
            <pc:sldMk cId="1054907351" sldId="859"/>
            <ac:picMk id="5" creationId="{3291478D-6C0E-5CD0-977E-0512FB00C4CC}"/>
          </ac:picMkLst>
        </pc:picChg>
      </pc:sldChg>
      <pc:sldChg chg="modSp modAnim">
        <pc:chgData name="Neil, Kevin" userId="27438336-c52b-4b9d-b4f0-dc52cdc71b45" providerId="ADAL" clId="{D309056F-BCE1-4CA8-973C-774A7053F8EA}" dt="2024-02-07T10:49:26.145" v="127" actId="20577"/>
        <pc:sldMkLst>
          <pc:docMk/>
          <pc:sldMk cId="4118335790" sldId="883"/>
        </pc:sldMkLst>
        <pc:spChg chg="mod">
          <ac:chgData name="Neil, Kevin" userId="27438336-c52b-4b9d-b4f0-dc52cdc71b45" providerId="ADAL" clId="{D309056F-BCE1-4CA8-973C-774A7053F8EA}" dt="2024-02-07T10:49:26.145" v="127" actId="20577"/>
          <ac:spMkLst>
            <pc:docMk/>
            <pc:sldMk cId="4118335790" sldId="883"/>
            <ac:spMk id="3" creationId="{54A96DFB-E994-C85B-E479-32D4CC6F07E9}"/>
          </ac:spMkLst>
        </pc:spChg>
      </pc:sldChg>
      <pc:sldChg chg="addSp modSp mod">
        <pc:chgData name="Neil, Kevin" userId="27438336-c52b-4b9d-b4f0-dc52cdc71b45" providerId="ADAL" clId="{D309056F-BCE1-4CA8-973C-774A7053F8EA}" dt="2024-02-07T19:53:28.086" v="3291" actId="1076"/>
        <pc:sldMkLst>
          <pc:docMk/>
          <pc:sldMk cId="4223557172" sldId="884"/>
        </pc:sldMkLst>
        <pc:spChg chg="mod">
          <ac:chgData name="Neil, Kevin" userId="27438336-c52b-4b9d-b4f0-dc52cdc71b45" providerId="ADAL" clId="{D309056F-BCE1-4CA8-973C-774A7053F8EA}" dt="2024-02-07T14:53:20.165" v="2432" actId="20577"/>
          <ac:spMkLst>
            <pc:docMk/>
            <pc:sldMk cId="4223557172" sldId="884"/>
            <ac:spMk id="3" creationId="{D0D2946E-04D5-9708-637E-5740AE23DF7E}"/>
          </ac:spMkLst>
        </pc:spChg>
        <pc:picChg chg="add mod">
          <ac:chgData name="Neil, Kevin" userId="27438336-c52b-4b9d-b4f0-dc52cdc71b45" providerId="ADAL" clId="{D309056F-BCE1-4CA8-973C-774A7053F8EA}" dt="2024-02-07T19:53:28.086" v="3291" actId="1076"/>
          <ac:picMkLst>
            <pc:docMk/>
            <pc:sldMk cId="4223557172" sldId="884"/>
            <ac:picMk id="6" creationId="{5C870F0B-BB43-0701-895F-642DD86889B5}"/>
          </ac:picMkLst>
        </pc:picChg>
      </pc:sldChg>
      <pc:sldChg chg="del">
        <pc:chgData name="Neil, Kevin" userId="27438336-c52b-4b9d-b4f0-dc52cdc71b45" providerId="ADAL" clId="{D309056F-BCE1-4CA8-973C-774A7053F8EA}" dt="2024-02-07T10:45:01.478" v="98" actId="47"/>
        <pc:sldMkLst>
          <pc:docMk/>
          <pc:sldMk cId="232790959" sldId="893"/>
        </pc:sldMkLst>
      </pc:sldChg>
      <pc:sldChg chg="modSp mod">
        <pc:chgData name="Neil, Kevin" userId="27438336-c52b-4b9d-b4f0-dc52cdc71b45" providerId="ADAL" clId="{D309056F-BCE1-4CA8-973C-774A7053F8EA}" dt="2024-02-07T19:28:08.432" v="2495" actId="20577"/>
        <pc:sldMkLst>
          <pc:docMk/>
          <pc:sldMk cId="1530902276" sldId="896"/>
        </pc:sldMkLst>
        <pc:spChg chg="mod">
          <ac:chgData name="Neil, Kevin" userId="27438336-c52b-4b9d-b4f0-dc52cdc71b45" providerId="ADAL" clId="{D309056F-BCE1-4CA8-973C-774A7053F8EA}" dt="2024-02-07T14:48:38.478" v="2429" actId="20577"/>
          <ac:spMkLst>
            <pc:docMk/>
            <pc:sldMk cId="1530902276" sldId="896"/>
            <ac:spMk id="2" creationId="{BB2751F5-3A60-93EE-ADB0-905AA8AC8D90}"/>
          </ac:spMkLst>
        </pc:spChg>
        <pc:spChg chg="mod">
          <ac:chgData name="Neil, Kevin" userId="27438336-c52b-4b9d-b4f0-dc52cdc71b45" providerId="ADAL" clId="{D309056F-BCE1-4CA8-973C-774A7053F8EA}" dt="2024-02-07T19:28:08.432" v="2495" actId="20577"/>
          <ac:spMkLst>
            <pc:docMk/>
            <pc:sldMk cId="1530902276" sldId="896"/>
            <ac:spMk id="3" creationId="{4FA0CE6C-F0C3-FFBA-D6EE-6D31A973C8D6}"/>
          </ac:spMkLst>
        </pc:spChg>
      </pc:sldChg>
      <pc:sldChg chg="modSp new mod">
        <pc:chgData name="Neil, Kevin" userId="27438336-c52b-4b9d-b4f0-dc52cdc71b45" providerId="ADAL" clId="{D309056F-BCE1-4CA8-973C-774A7053F8EA}" dt="2024-02-07T19:35:56.583" v="2602" actId="113"/>
        <pc:sldMkLst>
          <pc:docMk/>
          <pc:sldMk cId="109926435" sldId="897"/>
        </pc:sldMkLst>
        <pc:spChg chg="mod">
          <ac:chgData name="Neil, Kevin" userId="27438336-c52b-4b9d-b4f0-dc52cdc71b45" providerId="ADAL" clId="{D309056F-BCE1-4CA8-973C-774A7053F8EA}" dt="2024-02-07T13:25:47.361" v="128" actId="313"/>
          <ac:spMkLst>
            <pc:docMk/>
            <pc:sldMk cId="109926435" sldId="897"/>
            <ac:spMk id="2" creationId="{B74FFF48-13A3-C6D6-47E1-4B142DAF4F9D}"/>
          </ac:spMkLst>
        </pc:spChg>
        <pc:spChg chg="mod">
          <ac:chgData name="Neil, Kevin" userId="27438336-c52b-4b9d-b4f0-dc52cdc71b45" providerId="ADAL" clId="{D309056F-BCE1-4CA8-973C-774A7053F8EA}" dt="2024-02-07T19:35:56.583" v="2602" actId="113"/>
          <ac:spMkLst>
            <pc:docMk/>
            <pc:sldMk cId="109926435" sldId="897"/>
            <ac:spMk id="3" creationId="{13619BB0-94E4-EEF8-80CB-89B1A6487C64}"/>
          </ac:spMkLst>
        </pc:spChg>
      </pc:sldChg>
      <pc:sldChg chg="modSp add mod ord">
        <pc:chgData name="Neil, Kevin" userId="27438336-c52b-4b9d-b4f0-dc52cdc71b45" providerId="ADAL" clId="{D309056F-BCE1-4CA8-973C-774A7053F8EA}" dt="2024-02-07T13:26:07.661" v="168" actId="20577"/>
        <pc:sldMkLst>
          <pc:docMk/>
          <pc:sldMk cId="443968063" sldId="898"/>
        </pc:sldMkLst>
        <pc:spChg chg="mod">
          <ac:chgData name="Neil, Kevin" userId="27438336-c52b-4b9d-b4f0-dc52cdc71b45" providerId="ADAL" clId="{D309056F-BCE1-4CA8-973C-774A7053F8EA}" dt="2024-02-07T13:26:07.661" v="168" actId="20577"/>
          <ac:spMkLst>
            <pc:docMk/>
            <pc:sldMk cId="443968063" sldId="898"/>
            <ac:spMk id="2" creationId="{94E85593-A070-8A52-96DF-FFDD7CAED600}"/>
          </ac:spMkLst>
        </pc:spChg>
      </pc:sldChg>
      <pc:sldChg chg="addSp modSp new mod">
        <pc:chgData name="Neil, Kevin" userId="27438336-c52b-4b9d-b4f0-dc52cdc71b45" providerId="ADAL" clId="{D309056F-BCE1-4CA8-973C-774A7053F8EA}" dt="2024-02-07T19:51:05.069" v="3286" actId="1440"/>
        <pc:sldMkLst>
          <pc:docMk/>
          <pc:sldMk cId="3310553433" sldId="899"/>
        </pc:sldMkLst>
        <pc:spChg chg="mod">
          <ac:chgData name="Neil, Kevin" userId="27438336-c52b-4b9d-b4f0-dc52cdc71b45" providerId="ADAL" clId="{D309056F-BCE1-4CA8-973C-774A7053F8EA}" dt="2024-02-07T13:28:08.822" v="189" actId="20577"/>
          <ac:spMkLst>
            <pc:docMk/>
            <pc:sldMk cId="3310553433" sldId="899"/>
            <ac:spMk id="2" creationId="{F06FC7A7-5A59-2919-BF08-C33E683F0F2F}"/>
          </ac:spMkLst>
        </pc:spChg>
        <pc:spChg chg="mod">
          <ac:chgData name="Neil, Kevin" userId="27438336-c52b-4b9d-b4f0-dc52cdc71b45" providerId="ADAL" clId="{D309056F-BCE1-4CA8-973C-774A7053F8EA}" dt="2024-02-07T19:47:29.942" v="3278" actId="20577"/>
          <ac:spMkLst>
            <pc:docMk/>
            <pc:sldMk cId="3310553433" sldId="899"/>
            <ac:spMk id="3" creationId="{EDE7FF4D-0F40-5F29-A004-753F056E7A3E}"/>
          </ac:spMkLst>
        </pc:spChg>
        <pc:picChg chg="add mod">
          <ac:chgData name="Neil, Kevin" userId="27438336-c52b-4b9d-b4f0-dc52cdc71b45" providerId="ADAL" clId="{D309056F-BCE1-4CA8-973C-774A7053F8EA}" dt="2024-02-07T19:51:05.069" v="3286" actId="1440"/>
          <ac:picMkLst>
            <pc:docMk/>
            <pc:sldMk cId="3310553433" sldId="899"/>
            <ac:picMk id="2050" creationId="{0243F3B2-F239-12A4-CD17-268A30804C3E}"/>
          </ac:picMkLst>
        </pc:picChg>
      </pc:sldChg>
      <pc:sldChg chg="modSp add mod">
        <pc:chgData name="Neil, Kevin" userId="27438336-c52b-4b9d-b4f0-dc52cdc71b45" providerId="ADAL" clId="{D309056F-BCE1-4CA8-973C-774A7053F8EA}" dt="2024-02-07T19:34:19.966" v="2526" actId="113"/>
        <pc:sldMkLst>
          <pc:docMk/>
          <pc:sldMk cId="1372519524" sldId="900"/>
        </pc:sldMkLst>
        <pc:spChg chg="mod">
          <ac:chgData name="Neil, Kevin" userId="27438336-c52b-4b9d-b4f0-dc52cdc71b45" providerId="ADAL" clId="{D309056F-BCE1-4CA8-973C-774A7053F8EA}" dt="2024-02-07T19:34:19.966" v="2526" actId="113"/>
          <ac:spMkLst>
            <pc:docMk/>
            <pc:sldMk cId="1372519524" sldId="900"/>
            <ac:spMk id="3" creationId="{13619BB0-94E4-EEF8-80CB-89B1A6487C64}"/>
          </ac:spMkLst>
        </pc:spChg>
      </pc:sldChg>
      <pc:sldChg chg="new del">
        <pc:chgData name="Neil, Kevin" userId="27438336-c52b-4b9d-b4f0-dc52cdc71b45" providerId="ADAL" clId="{D309056F-BCE1-4CA8-973C-774A7053F8EA}" dt="2024-02-07T14:50:47.763" v="2430" actId="47"/>
        <pc:sldMkLst>
          <pc:docMk/>
          <pc:sldMk cId="1124951117" sldId="901"/>
        </pc:sldMkLst>
      </pc:sldChg>
      <pc:sldChg chg="modSp add mod">
        <pc:chgData name="Neil, Kevin" userId="27438336-c52b-4b9d-b4f0-dc52cdc71b45" providerId="ADAL" clId="{D309056F-BCE1-4CA8-973C-774A7053F8EA}" dt="2024-02-07T19:34:26.264" v="2527" actId="113"/>
        <pc:sldMkLst>
          <pc:docMk/>
          <pc:sldMk cId="1722363713" sldId="902"/>
        </pc:sldMkLst>
        <pc:spChg chg="mod">
          <ac:chgData name="Neil, Kevin" userId="27438336-c52b-4b9d-b4f0-dc52cdc71b45" providerId="ADAL" clId="{D309056F-BCE1-4CA8-973C-774A7053F8EA}" dt="2024-02-07T19:34:26.264" v="2527" actId="113"/>
          <ac:spMkLst>
            <pc:docMk/>
            <pc:sldMk cId="1722363713" sldId="902"/>
            <ac:spMk id="3" creationId="{13619BB0-94E4-EEF8-80CB-89B1A6487C64}"/>
          </ac:spMkLst>
        </pc:spChg>
      </pc:sldChg>
      <pc:sldChg chg="modSp add mod">
        <pc:chgData name="Neil, Kevin" userId="27438336-c52b-4b9d-b4f0-dc52cdc71b45" providerId="ADAL" clId="{D309056F-BCE1-4CA8-973C-774A7053F8EA}" dt="2024-02-07T19:34:31.605" v="2528" actId="113"/>
        <pc:sldMkLst>
          <pc:docMk/>
          <pc:sldMk cId="1643124107" sldId="903"/>
        </pc:sldMkLst>
        <pc:spChg chg="mod">
          <ac:chgData name="Neil, Kevin" userId="27438336-c52b-4b9d-b4f0-dc52cdc71b45" providerId="ADAL" clId="{D309056F-BCE1-4CA8-973C-774A7053F8EA}" dt="2024-02-07T19:34:31.605" v="2528" actId="113"/>
          <ac:spMkLst>
            <pc:docMk/>
            <pc:sldMk cId="1643124107" sldId="903"/>
            <ac:spMk id="3" creationId="{13619BB0-94E4-EEF8-80CB-89B1A6487C64}"/>
          </ac:spMkLst>
        </pc:spChg>
      </pc:sldChg>
      <pc:sldChg chg="modSp add mod">
        <pc:chgData name="Neil, Kevin" userId="27438336-c52b-4b9d-b4f0-dc52cdc71b45" providerId="ADAL" clId="{D309056F-BCE1-4CA8-973C-774A7053F8EA}" dt="2024-02-07T19:52:05.121" v="3288" actId="20577"/>
        <pc:sldMkLst>
          <pc:docMk/>
          <pc:sldMk cId="268940306" sldId="904"/>
        </pc:sldMkLst>
        <pc:spChg chg="mod">
          <ac:chgData name="Neil, Kevin" userId="27438336-c52b-4b9d-b4f0-dc52cdc71b45" providerId="ADAL" clId="{D309056F-BCE1-4CA8-973C-774A7053F8EA}" dt="2024-02-07T19:52:05.121" v="3288" actId="20577"/>
          <ac:spMkLst>
            <pc:docMk/>
            <pc:sldMk cId="268940306" sldId="904"/>
            <ac:spMk id="3" creationId="{13619BB0-94E4-EEF8-80CB-89B1A6487C64}"/>
          </ac:spMkLst>
        </pc:spChg>
      </pc:sldChg>
      <pc:sldChg chg="modSp add mod">
        <pc:chgData name="Neil, Kevin" userId="27438336-c52b-4b9d-b4f0-dc52cdc71b45" providerId="ADAL" clId="{D309056F-BCE1-4CA8-973C-774A7053F8EA}" dt="2024-02-07T19:34:44.579" v="2530" actId="113"/>
        <pc:sldMkLst>
          <pc:docMk/>
          <pc:sldMk cId="362925928" sldId="905"/>
        </pc:sldMkLst>
        <pc:spChg chg="mod">
          <ac:chgData name="Neil, Kevin" userId="27438336-c52b-4b9d-b4f0-dc52cdc71b45" providerId="ADAL" clId="{D309056F-BCE1-4CA8-973C-774A7053F8EA}" dt="2024-02-07T19:34:44.579" v="2530" actId="113"/>
          <ac:spMkLst>
            <pc:docMk/>
            <pc:sldMk cId="362925928" sldId="905"/>
            <ac:spMk id="3" creationId="{13619BB0-94E4-EEF8-80CB-89B1A6487C64}"/>
          </ac:spMkLst>
        </pc:spChg>
      </pc:sldChg>
      <pc:sldChg chg="modSp add mod">
        <pc:chgData name="Neil, Kevin" userId="27438336-c52b-4b9d-b4f0-dc52cdc71b45" providerId="ADAL" clId="{D309056F-BCE1-4CA8-973C-774A7053F8EA}" dt="2024-02-07T19:35:26.330" v="2595" actId="20577"/>
        <pc:sldMkLst>
          <pc:docMk/>
          <pc:sldMk cId="3593572622" sldId="906"/>
        </pc:sldMkLst>
        <pc:spChg chg="mod">
          <ac:chgData name="Neil, Kevin" userId="27438336-c52b-4b9d-b4f0-dc52cdc71b45" providerId="ADAL" clId="{D309056F-BCE1-4CA8-973C-774A7053F8EA}" dt="2024-02-07T19:35:26.330" v="2595" actId="20577"/>
          <ac:spMkLst>
            <pc:docMk/>
            <pc:sldMk cId="3593572622" sldId="906"/>
            <ac:spMk id="3" creationId="{13619BB0-94E4-EEF8-80CB-89B1A6487C64}"/>
          </ac:spMkLst>
        </pc:spChg>
      </pc:sldChg>
      <pc:sldChg chg="modSp add mod ord">
        <pc:chgData name="Neil, Kevin" userId="27438336-c52b-4b9d-b4f0-dc52cdc71b45" providerId="ADAL" clId="{D309056F-BCE1-4CA8-973C-774A7053F8EA}" dt="2024-02-07T19:33:34.928" v="2524"/>
        <pc:sldMkLst>
          <pc:docMk/>
          <pc:sldMk cId="3348360833" sldId="907"/>
        </pc:sldMkLst>
        <pc:spChg chg="mod">
          <ac:chgData name="Neil, Kevin" userId="27438336-c52b-4b9d-b4f0-dc52cdc71b45" providerId="ADAL" clId="{D309056F-BCE1-4CA8-973C-774A7053F8EA}" dt="2024-02-07T19:33:10.638" v="2522" actId="20577"/>
          <ac:spMkLst>
            <pc:docMk/>
            <pc:sldMk cId="3348360833" sldId="907"/>
            <ac:spMk id="2" creationId="{94E85593-A070-8A52-96DF-FFDD7CAED600}"/>
          </ac:spMkLst>
        </pc:spChg>
      </pc:sldChg>
      <pc:sldChg chg="addSp modSp add mod">
        <pc:chgData name="Neil, Kevin" userId="27438336-c52b-4b9d-b4f0-dc52cdc71b45" providerId="ADAL" clId="{D309056F-BCE1-4CA8-973C-774A7053F8EA}" dt="2024-02-07T19:41:59.253" v="2876" actId="1076"/>
        <pc:sldMkLst>
          <pc:docMk/>
          <pc:sldMk cId="1706677476" sldId="908"/>
        </pc:sldMkLst>
        <pc:spChg chg="mod">
          <ac:chgData name="Neil, Kevin" userId="27438336-c52b-4b9d-b4f0-dc52cdc71b45" providerId="ADAL" clId="{D309056F-BCE1-4CA8-973C-774A7053F8EA}" dt="2024-02-07T19:41:34.496" v="2875" actId="255"/>
          <ac:spMkLst>
            <pc:docMk/>
            <pc:sldMk cId="1706677476" sldId="908"/>
            <ac:spMk id="3" creationId="{13619BB0-94E4-EEF8-80CB-89B1A6487C64}"/>
          </ac:spMkLst>
        </pc:spChg>
        <pc:spChg chg="add mod">
          <ac:chgData name="Neil, Kevin" userId="27438336-c52b-4b9d-b4f0-dc52cdc71b45" providerId="ADAL" clId="{D309056F-BCE1-4CA8-973C-774A7053F8EA}" dt="2024-02-07T19:41:59.253" v="2876" actId="1076"/>
          <ac:spMkLst>
            <pc:docMk/>
            <pc:sldMk cId="1706677476" sldId="908"/>
            <ac:spMk id="4" creationId="{A5ADEBB4-75E9-FAD8-3C0A-C01B64BF99F7}"/>
          </ac:spMkLst>
        </pc:spChg>
      </pc:sldChg>
      <pc:sldChg chg="modSp add mod">
        <pc:chgData name="Neil, Kevin" userId="27438336-c52b-4b9d-b4f0-dc52cdc71b45" providerId="ADAL" clId="{D309056F-BCE1-4CA8-973C-774A7053F8EA}" dt="2024-02-07T19:51:19.330" v="3287" actId="20577"/>
        <pc:sldMkLst>
          <pc:docMk/>
          <pc:sldMk cId="2696008705" sldId="909"/>
        </pc:sldMkLst>
        <pc:spChg chg="mod">
          <ac:chgData name="Neil, Kevin" userId="27438336-c52b-4b9d-b4f0-dc52cdc71b45" providerId="ADAL" clId="{D309056F-BCE1-4CA8-973C-774A7053F8EA}" dt="2024-02-07T19:51:19.330" v="3287" actId="20577"/>
          <ac:spMkLst>
            <pc:docMk/>
            <pc:sldMk cId="2696008705" sldId="909"/>
            <ac:spMk id="3" creationId="{EDE7FF4D-0F40-5F29-A004-753F056E7A3E}"/>
          </ac:spMkLst>
        </pc:spChg>
      </pc:sldChg>
      <pc:sldChg chg="addSp modSp new mod ord">
        <pc:chgData name="Neil, Kevin" userId="27438336-c52b-4b9d-b4f0-dc52cdc71b45" providerId="ADAL" clId="{D309056F-BCE1-4CA8-973C-774A7053F8EA}" dt="2024-02-08T10:32:02.805" v="3464"/>
        <pc:sldMkLst>
          <pc:docMk/>
          <pc:sldMk cId="4236621214" sldId="910"/>
        </pc:sldMkLst>
        <pc:spChg chg="mod">
          <ac:chgData name="Neil, Kevin" userId="27438336-c52b-4b9d-b4f0-dc52cdc71b45" providerId="ADAL" clId="{D309056F-BCE1-4CA8-973C-774A7053F8EA}" dt="2024-02-07T20:09:26.781" v="3448" actId="20577"/>
          <ac:spMkLst>
            <pc:docMk/>
            <pc:sldMk cId="4236621214" sldId="910"/>
            <ac:spMk id="2" creationId="{6C22F473-989D-E61A-C348-1E08F00A5736}"/>
          </ac:spMkLst>
        </pc:spChg>
        <pc:spChg chg="mod">
          <ac:chgData name="Neil, Kevin" userId="27438336-c52b-4b9d-b4f0-dc52cdc71b45" providerId="ADAL" clId="{D309056F-BCE1-4CA8-973C-774A7053F8EA}" dt="2024-02-07T20:10:06.434" v="3452" actId="27636"/>
          <ac:spMkLst>
            <pc:docMk/>
            <pc:sldMk cId="4236621214" sldId="910"/>
            <ac:spMk id="3" creationId="{47C7D447-2C98-3E5A-CAE6-B6136B1737D8}"/>
          </ac:spMkLst>
        </pc:spChg>
        <pc:spChg chg="add mod">
          <ac:chgData name="Neil, Kevin" userId="27438336-c52b-4b9d-b4f0-dc52cdc71b45" providerId="ADAL" clId="{D309056F-BCE1-4CA8-973C-774A7053F8EA}" dt="2024-02-07T20:11:03.884" v="3461" actId="1076"/>
          <ac:spMkLst>
            <pc:docMk/>
            <pc:sldMk cId="4236621214" sldId="910"/>
            <ac:spMk id="4" creationId="{69CE2230-52DD-417F-8A8D-A34B3A2DDBA7}"/>
          </ac:spMkLst>
        </pc:spChg>
        <pc:picChg chg="add mod">
          <ac:chgData name="Neil, Kevin" userId="27438336-c52b-4b9d-b4f0-dc52cdc71b45" providerId="ADAL" clId="{D309056F-BCE1-4CA8-973C-774A7053F8EA}" dt="2024-02-07T20:09:32.469" v="3450" actId="1076"/>
          <ac:picMkLst>
            <pc:docMk/>
            <pc:sldMk cId="4236621214" sldId="910"/>
            <ac:picMk id="3074" creationId="{B4659884-DF17-CF1D-3798-42D69FBF74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D9173-D47B-41E7-8B77-8C4275A449D0}"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A1E4B-2C24-4D1E-A988-2CCDF50C6301}" type="slidenum">
              <a:rPr lang="en-GB" smtClean="0"/>
              <a:t>‹#›</a:t>
            </a:fld>
            <a:endParaRPr lang="en-GB"/>
          </a:p>
        </p:txBody>
      </p:sp>
    </p:spTree>
    <p:extLst>
      <p:ext uri="{BB962C8B-B14F-4D97-AF65-F5344CB8AC3E}">
        <p14:creationId xmlns:p14="http://schemas.microsoft.com/office/powerpoint/2010/main" val="67145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709613"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1: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Aims to reduce cognitive load and FOCUSES ON WHAT THEY REALLY NEED TO KNOW and is presented ass q’s and a’s, because this is the best way for students to REMEMBER, </a:t>
            </a:r>
            <a:br>
              <a:rPr lang="en-US" dirty="0">
                <a:cs typeface="+mn-lt"/>
              </a:rPr>
            </a:br>
            <a:r>
              <a:rPr lang="en-US" dirty="0"/>
              <a:t> </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3528C151-C979-4BB9-9031-ABDC64DBF92A}" type="slidenum">
              <a:rPr lang="en-GB" smtClean="0"/>
              <a:t>23</a:t>
            </a:fld>
            <a:endParaRPr lang="en-GB"/>
          </a:p>
        </p:txBody>
      </p:sp>
    </p:spTree>
    <p:extLst>
      <p:ext uri="{BB962C8B-B14F-4D97-AF65-F5344CB8AC3E}">
        <p14:creationId xmlns:p14="http://schemas.microsoft.com/office/powerpoint/2010/main" val="264832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annotated diagrams and worked examples illustrate key skills</a:t>
            </a:r>
            <a:endParaRPr lang="en-US" dirty="0">
              <a:cs typeface="Calibri"/>
            </a:endParaRPr>
          </a:p>
        </p:txBody>
      </p:sp>
      <p:sp>
        <p:nvSpPr>
          <p:cNvPr id="4" name="Slide Number Placeholder 3"/>
          <p:cNvSpPr>
            <a:spLocks noGrp="1"/>
          </p:cNvSpPr>
          <p:nvPr>
            <p:ph type="sldNum" sz="quarter" idx="5"/>
          </p:nvPr>
        </p:nvSpPr>
        <p:spPr/>
        <p:txBody>
          <a:bodyPr/>
          <a:lstStyle/>
          <a:p>
            <a:fld id="{3528C151-C979-4BB9-9031-ABDC64DBF92A}" type="slidenum">
              <a:rPr lang="en-GB" smtClean="0"/>
              <a:t>24</a:t>
            </a:fld>
            <a:endParaRPr lang="en-GB"/>
          </a:p>
        </p:txBody>
      </p:sp>
    </p:spTree>
    <p:extLst>
      <p:ext uri="{BB962C8B-B14F-4D97-AF65-F5344CB8AC3E}">
        <p14:creationId xmlns:p14="http://schemas.microsoft.com/office/powerpoint/2010/main" val="99075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WS skills are integrated throughout</a:t>
            </a:r>
          </a:p>
        </p:txBody>
      </p:sp>
      <p:sp>
        <p:nvSpPr>
          <p:cNvPr id="4" name="Slide Number Placeholder 3"/>
          <p:cNvSpPr>
            <a:spLocks noGrp="1"/>
          </p:cNvSpPr>
          <p:nvPr>
            <p:ph type="sldNum" sz="quarter" idx="5"/>
          </p:nvPr>
        </p:nvSpPr>
        <p:spPr/>
        <p:txBody>
          <a:bodyPr/>
          <a:lstStyle/>
          <a:p>
            <a:fld id="{3528C151-C979-4BB9-9031-ABDC64DBF92A}" type="slidenum">
              <a:rPr lang="en-GB" smtClean="0"/>
              <a:t>25</a:t>
            </a:fld>
            <a:endParaRPr lang="en-GB"/>
          </a:p>
        </p:txBody>
      </p:sp>
    </p:spTree>
    <p:extLst>
      <p:ext uri="{BB962C8B-B14F-4D97-AF65-F5344CB8AC3E}">
        <p14:creationId xmlns:p14="http://schemas.microsoft.com/office/powerpoint/2010/main" val="1931852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Interleaving is built in throughout each Practice Book</a:t>
            </a:r>
          </a:p>
          <a:p>
            <a:r>
              <a:rPr lang="en-US" dirty="0"/>
              <a:t>Questions include working scientifically skills</a:t>
            </a:r>
            <a:endParaRPr lang="en-US" dirty="0">
              <a:cs typeface="Calibri"/>
            </a:endParaRPr>
          </a:p>
          <a:p>
            <a:r>
              <a:rPr lang="en-US" dirty="0"/>
              <a:t>Links to the relevant worked examples in the Knowledge Book are highlighted throughout.</a:t>
            </a:r>
            <a:endParaRPr lang="en-US" dirty="0">
              <a:cs typeface="Calibri"/>
            </a:endParaRPr>
          </a:p>
          <a:p>
            <a:r>
              <a:rPr lang="en-US" dirty="0"/>
              <a:t>Questions increase in difficulty throughout each topic</a:t>
            </a:r>
            <a:endParaRPr lang="en-US" dirty="0">
              <a:cs typeface="Calibri"/>
            </a:endParaRPr>
          </a:p>
        </p:txBody>
      </p:sp>
      <p:sp>
        <p:nvSpPr>
          <p:cNvPr id="4" name="Slide Number Placeholder 3"/>
          <p:cNvSpPr>
            <a:spLocks noGrp="1"/>
          </p:cNvSpPr>
          <p:nvPr>
            <p:ph type="sldNum" sz="quarter" idx="5"/>
          </p:nvPr>
        </p:nvSpPr>
        <p:spPr/>
        <p:txBody>
          <a:bodyPr/>
          <a:lstStyle/>
          <a:p>
            <a:fld id="{3528C151-C979-4BB9-9031-ABDC64DBF92A}" type="slidenum">
              <a:rPr lang="en-GB" smtClean="0"/>
              <a:t>26</a:t>
            </a:fld>
            <a:endParaRPr lang="en-GB"/>
          </a:p>
        </p:txBody>
      </p:sp>
    </p:spTree>
    <p:extLst>
      <p:ext uri="{BB962C8B-B14F-4D97-AF65-F5344CB8AC3E}">
        <p14:creationId xmlns:p14="http://schemas.microsoft.com/office/powerpoint/2010/main" val="421196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8C151-C979-4BB9-9031-ABDC64DBF92A}" type="slidenum">
              <a:rPr lang="en-GB" smtClean="0"/>
              <a:t>27</a:t>
            </a:fld>
            <a:endParaRPr lang="en-GB"/>
          </a:p>
        </p:txBody>
      </p:sp>
    </p:spTree>
    <p:extLst>
      <p:ext uri="{BB962C8B-B14F-4D97-AF65-F5344CB8AC3E}">
        <p14:creationId xmlns:p14="http://schemas.microsoft.com/office/powerpoint/2010/main" val="347832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a:latin typeface="Comfortaa Bold" panose="020B0604020202020204" charset="0"/>
              </a:rPr>
              <a:t>ALL worksheets have teacher and student versions</a:t>
            </a:r>
          </a:p>
          <a:p>
            <a:pPr marL="457200" indent="-457200">
              <a:buFont typeface="Arial" panose="020B0604020202020204" pitchFamily="34" charset="0"/>
              <a:buChar char="•"/>
            </a:pPr>
            <a:endParaRPr lang="en-GB" sz="1200" dirty="0">
              <a:latin typeface="Comfortaa Bold" panose="020B0604020202020204"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3528C151-C979-4BB9-9031-ABDC64DBF92A}" type="slidenum">
              <a:rPr lang="en-GB" smtClean="0"/>
              <a:t>28</a:t>
            </a:fld>
            <a:endParaRPr lang="en-GB"/>
          </a:p>
        </p:txBody>
      </p:sp>
    </p:spTree>
    <p:extLst>
      <p:ext uri="{BB962C8B-B14F-4D97-AF65-F5344CB8AC3E}">
        <p14:creationId xmlns:p14="http://schemas.microsoft.com/office/powerpoint/2010/main" val="65344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 around today with copies of the books and a selection of the Boost resources and will be happy to book appointments for more information about implementation and Boost</a:t>
            </a:r>
          </a:p>
        </p:txBody>
      </p:sp>
      <p:sp>
        <p:nvSpPr>
          <p:cNvPr id="4" name="Slide Number Placeholder 3"/>
          <p:cNvSpPr>
            <a:spLocks noGrp="1"/>
          </p:cNvSpPr>
          <p:nvPr>
            <p:ph type="sldNum" sz="quarter" idx="5"/>
          </p:nvPr>
        </p:nvSpPr>
        <p:spPr/>
        <p:txBody>
          <a:bodyPr/>
          <a:lstStyle/>
          <a:p>
            <a:fld id="{3528C151-C979-4BB9-9031-ABDC64DBF92A}" type="slidenum">
              <a:rPr lang="en-GB" smtClean="0"/>
              <a:t>31</a:t>
            </a:fld>
            <a:endParaRPr lang="en-GB"/>
          </a:p>
        </p:txBody>
      </p:sp>
    </p:spTree>
    <p:extLst>
      <p:ext uri="{BB962C8B-B14F-4D97-AF65-F5344CB8AC3E}">
        <p14:creationId xmlns:p14="http://schemas.microsoft.com/office/powerpoint/2010/main" val="23411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709613"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136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dee9bb90c_1_0: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edee9bb90c_1_0: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Kevin, I updated this slide- Emma</a:t>
            </a:r>
            <a:endParaRPr/>
          </a:p>
        </p:txBody>
      </p:sp>
      <p:sp>
        <p:nvSpPr>
          <p:cNvPr id="78" name="Google Shape;78;gedee9bb90c_1_0: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c20988155_0_117: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fc20988155_0_117: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Kevin, I updated this slide- Emma</a:t>
            </a:r>
            <a:endParaRPr/>
          </a:p>
        </p:txBody>
      </p:sp>
      <p:sp>
        <p:nvSpPr>
          <p:cNvPr id="86" name="Google Shape;86;gfc20988155_0_117: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c20988155_0_126: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fc20988155_0_126: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Kevin, I updated this slide- Emma</a:t>
            </a:r>
            <a:endParaRPr/>
          </a:p>
        </p:txBody>
      </p:sp>
      <p:sp>
        <p:nvSpPr>
          <p:cNvPr id="95" name="Google Shape;95;gfc20988155_0_126: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dee9bb90c_1_12: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edee9bb90c_1_12: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Welcome back- Share course details with new sci-cos</a:t>
            </a:r>
            <a:endParaRPr/>
          </a:p>
          <a:p>
            <a:pPr marL="0" lvl="0" indent="0" algn="l" rtl="0">
              <a:lnSpc>
                <a:spcPct val="100000"/>
              </a:lnSpc>
              <a:spcBef>
                <a:spcPts val="0"/>
              </a:spcBef>
              <a:spcAft>
                <a:spcPts val="0"/>
              </a:spcAft>
              <a:buSzPts val="1400"/>
              <a:buNone/>
            </a:pPr>
            <a:r>
              <a:rPr lang="en-GB"/>
              <a:t>Open discussion for 5 minutes to share the good things that have been happening</a:t>
            </a:r>
            <a:endParaRPr/>
          </a:p>
          <a:p>
            <a:pPr marL="0" lvl="0" indent="0" algn="l" rtl="0">
              <a:lnSpc>
                <a:spcPct val="100000"/>
              </a:lnSpc>
              <a:spcBef>
                <a:spcPts val="0"/>
              </a:spcBef>
              <a:spcAft>
                <a:spcPts val="0"/>
              </a:spcAft>
              <a:buSzPts val="1400"/>
              <a:buNone/>
            </a:pPr>
            <a:r>
              <a:rPr lang="en-GB"/>
              <a:t>Ofsted review paper for science-learning journeys link- Who has read this? What did you think?  Share key points- discuss. …’ majority no. of primary schools- reduced amount of curriculum time to teach science which led to a narrowing of the curriculum.’ </a:t>
            </a:r>
            <a:endParaRPr/>
          </a:p>
          <a:p>
            <a:pPr marL="0" lvl="0" indent="0" algn="l" rtl="0">
              <a:lnSpc>
                <a:spcPct val="100000"/>
              </a:lnSpc>
              <a:spcBef>
                <a:spcPts val="0"/>
              </a:spcBef>
              <a:spcAft>
                <a:spcPts val="0"/>
              </a:spcAft>
              <a:buSzPts val="1400"/>
              <a:buNone/>
            </a:pPr>
            <a:r>
              <a:rPr lang="en-GB"/>
              <a:t>Unpick the reason for the remodel and explain their importance in this first draft</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55" name="Google Shape;55;gedee9bb90c_1_12: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399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mn-lt"/>
              </a:rPr>
              <a:t>Series Editor is Adam Boxer and his team of authors have created something different for KS3</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528C151-C979-4BB9-9031-ABDC64DBF92A}" type="slidenum">
              <a:rPr lang="en-GB" smtClean="0"/>
              <a:t>19</a:t>
            </a:fld>
            <a:endParaRPr lang="en-GB"/>
          </a:p>
        </p:txBody>
      </p:sp>
    </p:spTree>
    <p:extLst>
      <p:ext uri="{BB962C8B-B14F-4D97-AF65-F5344CB8AC3E}">
        <p14:creationId xmlns:p14="http://schemas.microsoft.com/office/powerpoint/2010/main" val="300995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28C151-C979-4BB9-9031-ABDC64DBF92A}" type="slidenum">
              <a:rPr lang="en-GB" smtClean="0"/>
              <a:t>20</a:t>
            </a:fld>
            <a:endParaRPr lang="en-GB"/>
          </a:p>
        </p:txBody>
      </p:sp>
    </p:spTree>
    <p:extLst>
      <p:ext uri="{BB962C8B-B14F-4D97-AF65-F5344CB8AC3E}">
        <p14:creationId xmlns:p14="http://schemas.microsoft.com/office/powerpoint/2010/main" val="118644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Ensuring students arrive at KS4 with all the core skills they need to be successful at GCSE</a:t>
            </a:r>
          </a:p>
        </p:txBody>
      </p:sp>
      <p:sp>
        <p:nvSpPr>
          <p:cNvPr id="4" name="Slide Number Placeholder 3"/>
          <p:cNvSpPr>
            <a:spLocks noGrp="1"/>
          </p:cNvSpPr>
          <p:nvPr>
            <p:ph type="sldNum" sz="quarter" idx="5"/>
          </p:nvPr>
        </p:nvSpPr>
        <p:spPr/>
        <p:txBody>
          <a:bodyPr/>
          <a:lstStyle/>
          <a:p>
            <a:fld id="{3528C151-C979-4BB9-9031-ABDC64DBF92A}" type="slidenum">
              <a:rPr lang="en-GB" smtClean="0"/>
              <a:t>21</a:t>
            </a:fld>
            <a:endParaRPr lang="en-GB"/>
          </a:p>
        </p:txBody>
      </p:sp>
    </p:spTree>
    <p:extLst>
      <p:ext uri="{BB962C8B-B14F-4D97-AF65-F5344CB8AC3E}">
        <p14:creationId xmlns:p14="http://schemas.microsoft.com/office/powerpoint/2010/main" val="7036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60"/>
              </a:spcBef>
              <a:spcAft>
                <a:spcPts val="0"/>
              </a:spcAft>
              <a:buClr>
                <a:srgbClr val="888888"/>
              </a:buClr>
              <a:buSzPts val="2800"/>
              <a:buNone/>
              <a:defRPr>
                <a:solidFill>
                  <a:srgbClr val="888888"/>
                </a:solidFill>
                <a:latin typeface="Arial"/>
                <a:ea typeface="Arial"/>
                <a:cs typeface="Arial"/>
                <a:sym typeface="Aria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105539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609600" y="1916832"/>
            <a:ext cx="10972800" cy="40324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53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609600" y="1916832"/>
            <a:ext cx="5384800" cy="403244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7"/>
          <p:cNvSpPr txBox="1">
            <a:spLocks noGrp="1"/>
          </p:cNvSpPr>
          <p:nvPr>
            <p:ph type="body" idx="2"/>
          </p:nvPr>
        </p:nvSpPr>
        <p:spPr>
          <a:xfrm>
            <a:off x="6197600" y="1916832"/>
            <a:ext cx="5384800" cy="403244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188765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09600" y="1700808"/>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p8"/>
          <p:cNvSpPr txBox="1">
            <a:spLocks noGrp="1"/>
          </p:cNvSpPr>
          <p:nvPr>
            <p:ph type="body" idx="2"/>
          </p:nvPr>
        </p:nvSpPr>
        <p:spPr>
          <a:xfrm>
            <a:off x="609600" y="2348880"/>
            <a:ext cx="5386917" cy="3600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p8"/>
          <p:cNvSpPr txBox="1">
            <a:spLocks noGrp="1"/>
          </p:cNvSpPr>
          <p:nvPr>
            <p:ph type="body" idx="3"/>
          </p:nvPr>
        </p:nvSpPr>
        <p:spPr>
          <a:xfrm>
            <a:off x="6193368" y="1709118"/>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 name="Google Shape;34;p8"/>
          <p:cNvSpPr txBox="1">
            <a:spLocks noGrp="1"/>
          </p:cNvSpPr>
          <p:nvPr>
            <p:ph type="body" idx="4"/>
          </p:nvPr>
        </p:nvSpPr>
        <p:spPr>
          <a:xfrm>
            <a:off x="6193368" y="2348880"/>
            <a:ext cx="5389033" cy="3600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4105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51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4766733" y="1916832"/>
            <a:ext cx="6815667" cy="403244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1" name="Google Shape;41;p11"/>
          <p:cNvSpPr txBox="1">
            <a:spLocks noGrp="1"/>
          </p:cNvSpPr>
          <p:nvPr>
            <p:ph type="body" idx="2"/>
          </p:nvPr>
        </p:nvSpPr>
        <p:spPr>
          <a:xfrm>
            <a:off x="609601" y="1916833"/>
            <a:ext cx="4011084" cy="40305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5877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605003"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a:spLocks noGrp="1"/>
          </p:cNvSpPr>
          <p:nvPr>
            <p:ph type="pic" idx="2"/>
          </p:nvPr>
        </p:nvSpPr>
        <p:spPr>
          <a:xfrm>
            <a:off x="605003" y="612775"/>
            <a:ext cx="7315200" cy="4114800"/>
          </a:xfrm>
          <a:prstGeom prst="rect">
            <a:avLst/>
          </a:prstGeom>
          <a:noFill/>
          <a:ln>
            <a:noFill/>
          </a:ln>
        </p:spPr>
      </p:sp>
      <p:sp>
        <p:nvSpPr>
          <p:cNvPr id="45" name="Google Shape;45;p12"/>
          <p:cNvSpPr txBox="1">
            <a:spLocks noGrp="1"/>
          </p:cNvSpPr>
          <p:nvPr>
            <p:ph type="body" idx="1"/>
          </p:nvPr>
        </p:nvSpPr>
        <p:spPr>
          <a:xfrm>
            <a:off x="605003" y="5367338"/>
            <a:ext cx="7315200" cy="50993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30000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034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09600" y="1916832"/>
            <a:ext cx="10972800" cy="40324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3"/>
          <p:cNvPicPr preferRelativeResize="0"/>
          <p:nvPr/>
        </p:nvPicPr>
        <p:blipFill rotWithShape="1">
          <a:blip r:embed="rId10">
            <a:alphaModFix/>
          </a:blip>
          <a:srcRect r="81208" b="43192"/>
          <a:stretch/>
        </p:blipFill>
        <p:spPr>
          <a:xfrm>
            <a:off x="9914853" y="4653136"/>
            <a:ext cx="2517852" cy="2218581"/>
          </a:xfrm>
          <a:prstGeom prst="rect">
            <a:avLst/>
          </a:prstGeom>
          <a:noFill/>
          <a:ln>
            <a:noFill/>
          </a:ln>
        </p:spPr>
      </p:pic>
      <p:pic>
        <p:nvPicPr>
          <p:cNvPr id="13" name="Google Shape;13;p3"/>
          <p:cNvPicPr preferRelativeResize="0"/>
          <p:nvPr/>
        </p:nvPicPr>
        <p:blipFill rotWithShape="1">
          <a:blip r:embed="rId11">
            <a:alphaModFix/>
          </a:blip>
          <a:srcRect/>
          <a:stretch/>
        </p:blipFill>
        <p:spPr>
          <a:xfrm>
            <a:off x="9216640" y="260648"/>
            <a:ext cx="2640000" cy="769514"/>
          </a:xfrm>
          <a:prstGeom prst="rect">
            <a:avLst/>
          </a:prstGeom>
          <a:noFill/>
          <a:ln>
            <a:noFill/>
          </a:ln>
        </p:spPr>
      </p:pic>
      <p:pic>
        <p:nvPicPr>
          <p:cNvPr id="14" name="Google Shape;14;p3"/>
          <p:cNvPicPr preferRelativeResize="0"/>
          <p:nvPr/>
        </p:nvPicPr>
        <p:blipFill rotWithShape="1">
          <a:blip r:embed="rId12">
            <a:alphaModFix/>
          </a:blip>
          <a:srcRect/>
          <a:stretch/>
        </p:blipFill>
        <p:spPr>
          <a:xfrm>
            <a:off x="528000" y="6062400"/>
            <a:ext cx="2548800" cy="507600"/>
          </a:xfrm>
          <a:prstGeom prst="rect">
            <a:avLst/>
          </a:prstGeom>
          <a:noFill/>
          <a:ln>
            <a:noFill/>
          </a:ln>
        </p:spPr>
      </p:pic>
      <p:pic>
        <p:nvPicPr>
          <p:cNvPr id="15" name="Google Shape;15;p3"/>
          <p:cNvPicPr preferRelativeResize="0"/>
          <p:nvPr/>
        </p:nvPicPr>
        <p:blipFill rotWithShape="1">
          <a:blip r:embed="rId13">
            <a:alphaModFix/>
          </a:blip>
          <a:srcRect/>
          <a:stretch/>
        </p:blipFill>
        <p:spPr>
          <a:xfrm>
            <a:off x="3599723" y="6021288"/>
            <a:ext cx="2548800" cy="601642"/>
          </a:xfrm>
          <a:prstGeom prst="rect">
            <a:avLst/>
          </a:prstGeom>
          <a:noFill/>
          <a:ln>
            <a:noFill/>
          </a:ln>
        </p:spPr>
      </p:pic>
    </p:spTree>
    <p:extLst>
      <p:ext uri="{BB962C8B-B14F-4D97-AF65-F5344CB8AC3E}">
        <p14:creationId xmlns:p14="http://schemas.microsoft.com/office/powerpoint/2010/main" val="210598504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emma.cooper3@hants.gov.uk" TargetMode="External"/><Relationship Id="rId4" Type="http://schemas.openxmlformats.org/officeDocument/2006/relationships/hyperlink" Target="mailto:kevin.neil@hants.gov.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32.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8" Type="http://schemas.openxmlformats.org/officeDocument/2006/relationships/hyperlink" Target="http://../SAMPLE%20Boost%20content/B2_Support%20Worksheet_Teacher.docx" TargetMode="External"/><Relationship Id="rId13" Type="http://schemas.openxmlformats.org/officeDocument/2006/relationships/hyperlink" Target="../SAMPLE%20Boost%20content/B2_End%20of%20Unit%20Assessment_Student.docx" TargetMode="External"/><Relationship Id="rId3" Type="http://schemas.openxmlformats.org/officeDocument/2006/relationships/image" Target="../media/image23.png"/><Relationship Id="rId7" Type="http://schemas.openxmlformats.org/officeDocument/2006/relationships/hyperlink" Target="http://../SAMPLE%20Boost%20content/B2_Retrieval%20Worksheet_Student.docx" TargetMode="External"/><Relationship Id="rId12" Type="http://schemas.openxmlformats.org/officeDocument/2006/relationships/hyperlink" Target="../SAMPLE%20Boost%20content/B2_Science%20Careers%20Worksheet_Student.docx"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AMPLE%20Boost%20content/B2_Stretch%20worksheet_Student.docx" TargetMode="External"/><Relationship Id="rId11" Type="http://schemas.openxmlformats.org/officeDocument/2006/relationships/hyperlink" Target="../SAMPLE%20Boost%20content/B2_Science%20Stories%20Worksheet_Student.docx" TargetMode="External"/><Relationship Id="rId5" Type="http://schemas.openxmlformats.org/officeDocument/2006/relationships/hyperlink" Target="http://../SAMPLE%20Boost%20content/B2_Support%20Worksheet_Student.docx" TargetMode="External"/><Relationship Id="rId15" Type="http://schemas.openxmlformats.org/officeDocument/2006/relationships/image" Target="../media/image28.jpeg"/><Relationship Id="rId10" Type="http://schemas.openxmlformats.org/officeDocument/2006/relationships/hyperlink" Target="http://../SAMPLE%20Boost%20content/B2_Practical%20Worksheet_student.docx" TargetMode="External"/><Relationship Id="rId4" Type="http://schemas.openxmlformats.org/officeDocument/2006/relationships/hyperlink" Target="http://../SAMPLE%20Boost%20content/Presentation_B2.1_The%20skeleton.pptx" TargetMode="External"/><Relationship Id="rId9" Type="http://schemas.openxmlformats.org/officeDocument/2006/relationships/hyperlink" Target="http://../SAMPLE%20Boost%20content/B2.2_WS%20Worksheet_Student.docx" TargetMode="External"/><Relationship Id="rId14" Type="http://schemas.openxmlformats.org/officeDocument/2006/relationships/hyperlink" Target="../SAMPLE%20Boost%20content/y7_End%20of%20Year%20Assessment%201_Student.doc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hyperlink" Target="https://www.hoddereducation.co.uk/subjects/science/11-14/implementing-a-key-stage-3-science-curriculu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mailto:Stephanie.Brownbridge@hoddereducation.co.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ants.gov.uk/educationandlearning/awards/how-to-enter"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hants.gov.uk/educationandlearning/awards/categori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1958900" y="1847825"/>
            <a:ext cx="8340900" cy="1752600"/>
          </a:xfrm>
          <a:prstGeom prst="rect">
            <a:avLst/>
          </a:prstGeom>
          <a:noFill/>
          <a:ln>
            <a:noFill/>
          </a:ln>
        </p:spPr>
        <p:txBody>
          <a:bodyPr spcFirstLastPara="1" wrap="square" lIns="91425" tIns="45700" rIns="91425" bIns="45700" anchor="ctr" anchorCtr="0">
            <a:noAutofit/>
          </a:bodyPr>
          <a:lstStyle/>
          <a:p>
            <a:pPr lvl="0" algn="ctr"/>
            <a:r>
              <a:rPr lang="en-GB" sz="3900" dirty="0"/>
              <a:t>Heads of Science </a:t>
            </a:r>
            <a:br>
              <a:rPr lang="en-GB" sz="3900" dirty="0"/>
            </a:br>
            <a:r>
              <a:rPr lang="en-GB" sz="3900" dirty="0"/>
              <a:t>Network Meeting</a:t>
            </a:r>
            <a:br>
              <a:rPr lang="en-GB" sz="3900" dirty="0"/>
            </a:br>
            <a:r>
              <a:rPr lang="en-GB" sz="3900" dirty="0"/>
              <a:t>2023-24 </a:t>
            </a:r>
            <a:br>
              <a:rPr lang="en-GB" sz="3900" dirty="0"/>
            </a:br>
            <a:endParaRPr dirty="0"/>
          </a:p>
        </p:txBody>
      </p:sp>
      <p:sp>
        <p:nvSpPr>
          <p:cNvPr id="51" name="Google Shape;51;p1"/>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a:t>Spring 2024</a:t>
            </a:r>
            <a:br>
              <a:rPr lang="en-GB" dirty="0"/>
            </a:br>
            <a:r>
              <a:rPr lang="en-GB" dirty="0"/>
              <a:t>Session 1</a:t>
            </a:r>
            <a:endParaRPr dirty="0"/>
          </a:p>
          <a:p>
            <a:pPr marL="0" indent="0">
              <a:spcBef>
                <a:spcPts val="0"/>
              </a:spcBef>
            </a:pPr>
            <a:endParaRPr sz="1683" dirty="0"/>
          </a:p>
          <a:p>
            <a:pPr marL="0" indent="0">
              <a:spcBef>
                <a:spcPts val="0"/>
              </a:spcBef>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7C0-6122-4F55-88A9-8E0840CE54A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48931CA-4756-4362-83B2-FEA3AEBA735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5E20ACD-94B7-4CAF-A01A-3C42688932F9}"/>
              </a:ext>
            </a:extLst>
          </p:cNvPr>
          <p:cNvPicPr>
            <a:picLocks noChangeAspect="1"/>
          </p:cNvPicPr>
          <p:nvPr/>
        </p:nvPicPr>
        <p:blipFill>
          <a:blip r:embed="rId2"/>
          <a:stretch>
            <a:fillRect/>
          </a:stretch>
        </p:blipFill>
        <p:spPr>
          <a:xfrm>
            <a:off x="1757331" y="357165"/>
            <a:ext cx="8677338" cy="6143670"/>
          </a:xfrm>
          <a:prstGeom prst="rect">
            <a:avLst/>
          </a:prstGeom>
        </p:spPr>
      </p:pic>
      <p:pic>
        <p:nvPicPr>
          <p:cNvPr id="6" name="Picture 5">
            <a:extLst>
              <a:ext uri="{FF2B5EF4-FFF2-40B4-BE49-F238E27FC236}">
                <a16:creationId xmlns:a16="http://schemas.microsoft.com/office/drawing/2014/main" id="{A38D48E6-A4CD-402F-88CE-400550FD796C}"/>
              </a:ext>
            </a:extLst>
          </p:cNvPr>
          <p:cNvPicPr>
            <a:picLocks noChangeAspect="1"/>
          </p:cNvPicPr>
          <p:nvPr/>
        </p:nvPicPr>
        <p:blipFill>
          <a:blip r:embed="rId3"/>
          <a:stretch>
            <a:fillRect/>
          </a:stretch>
        </p:blipFill>
        <p:spPr>
          <a:xfrm>
            <a:off x="1524000" y="338456"/>
            <a:ext cx="9144000" cy="6181088"/>
          </a:xfrm>
          <a:prstGeom prst="rect">
            <a:avLst/>
          </a:prstGeom>
        </p:spPr>
      </p:pic>
    </p:spTree>
    <p:extLst>
      <p:ext uri="{BB962C8B-B14F-4D97-AF65-F5344CB8AC3E}">
        <p14:creationId xmlns:p14="http://schemas.microsoft.com/office/powerpoint/2010/main" val="298461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4437-3BEE-4FCB-A0A0-9BC6F829BB82}"/>
              </a:ext>
            </a:extLst>
          </p:cNvPr>
          <p:cNvSpPr>
            <a:spLocks noGrp="1"/>
          </p:cNvSpPr>
          <p:nvPr>
            <p:ph type="title"/>
          </p:nvPr>
        </p:nvSpPr>
        <p:spPr/>
        <p:txBody>
          <a:bodyPr/>
          <a:lstStyle/>
          <a:p>
            <a:r>
              <a:rPr lang="en-GB" dirty="0"/>
              <a:t>Tracking disciplinary knowledge instruction across KS3 &amp; 4</a:t>
            </a:r>
          </a:p>
        </p:txBody>
      </p:sp>
      <p:pic>
        <p:nvPicPr>
          <p:cNvPr id="4" name="Picture 3">
            <a:extLst>
              <a:ext uri="{FF2B5EF4-FFF2-40B4-BE49-F238E27FC236}">
                <a16:creationId xmlns:a16="http://schemas.microsoft.com/office/drawing/2014/main" id="{326944D1-61EC-47CB-82D0-EC7C75C95511}"/>
              </a:ext>
            </a:extLst>
          </p:cNvPr>
          <p:cNvPicPr>
            <a:picLocks noChangeAspect="1"/>
          </p:cNvPicPr>
          <p:nvPr/>
        </p:nvPicPr>
        <p:blipFill>
          <a:blip r:embed="rId2"/>
          <a:stretch>
            <a:fillRect/>
          </a:stretch>
        </p:blipFill>
        <p:spPr>
          <a:xfrm>
            <a:off x="1524000" y="1375134"/>
            <a:ext cx="9144000" cy="4736090"/>
          </a:xfrm>
          <a:prstGeom prst="rect">
            <a:avLst/>
          </a:prstGeom>
        </p:spPr>
      </p:pic>
    </p:spTree>
    <p:extLst>
      <p:ext uri="{BB962C8B-B14F-4D97-AF65-F5344CB8AC3E}">
        <p14:creationId xmlns:p14="http://schemas.microsoft.com/office/powerpoint/2010/main" val="324405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4437-3BEE-4FCB-A0A0-9BC6F829BB82}"/>
              </a:ext>
            </a:extLst>
          </p:cNvPr>
          <p:cNvSpPr>
            <a:spLocks noGrp="1"/>
          </p:cNvSpPr>
          <p:nvPr>
            <p:ph type="title"/>
          </p:nvPr>
        </p:nvSpPr>
        <p:spPr>
          <a:xfrm>
            <a:off x="1778800" y="-142240"/>
            <a:ext cx="8174699" cy="1143000"/>
          </a:xfrm>
        </p:spPr>
        <p:txBody>
          <a:bodyPr/>
          <a:lstStyle/>
          <a:p>
            <a:r>
              <a:rPr lang="en-GB" dirty="0"/>
              <a:t>5 Steps for Expert Science Teaching</a:t>
            </a:r>
          </a:p>
        </p:txBody>
      </p:sp>
      <p:pic>
        <p:nvPicPr>
          <p:cNvPr id="5" name="Picture 4">
            <a:extLst>
              <a:ext uri="{FF2B5EF4-FFF2-40B4-BE49-F238E27FC236}">
                <a16:creationId xmlns:a16="http://schemas.microsoft.com/office/drawing/2014/main" id="{EB8B2308-2AD9-49C2-9CB7-31D4F4439A6B}"/>
              </a:ext>
            </a:extLst>
          </p:cNvPr>
          <p:cNvPicPr>
            <a:picLocks noChangeAspect="1"/>
          </p:cNvPicPr>
          <p:nvPr/>
        </p:nvPicPr>
        <p:blipFill>
          <a:blip r:embed="rId2"/>
          <a:stretch>
            <a:fillRect/>
          </a:stretch>
        </p:blipFill>
        <p:spPr>
          <a:xfrm>
            <a:off x="3401301" y="772161"/>
            <a:ext cx="4525157" cy="6085840"/>
          </a:xfrm>
          <a:prstGeom prst="rect">
            <a:avLst/>
          </a:prstGeom>
        </p:spPr>
      </p:pic>
    </p:spTree>
    <p:extLst>
      <p:ext uri="{BB962C8B-B14F-4D97-AF65-F5344CB8AC3E}">
        <p14:creationId xmlns:p14="http://schemas.microsoft.com/office/powerpoint/2010/main" val="388428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EE6-8FF3-E801-DEDD-375743B305BF}"/>
              </a:ext>
            </a:extLst>
          </p:cNvPr>
          <p:cNvSpPr>
            <a:spLocks noGrp="1"/>
          </p:cNvSpPr>
          <p:nvPr>
            <p:ph type="title"/>
          </p:nvPr>
        </p:nvSpPr>
        <p:spPr/>
        <p:txBody>
          <a:bodyPr/>
          <a:lstStyle/>
          <a:p>
            <a:r>
              <a:rPr lang="en-GB" dirty="0"/>
              <a:t>Updated Safety in Secondary Science documents </a:t>
            </a:r>
          </a:p>
        </p:txBody>
      </p:sp>
      <p:sp>
        <p:nvSpPr>
          <p:cNvPr id="3" name="Text Placeholder 2">
            <a:extLst>
              <a:ext uri="{FF2B5EF4-FFF2-40B4-BE49-F238E27FC236}">
                <a16:creationId xmlns:a16="http://schemas.microsoft.com/office/drawing/2014/main" id="{32B69C66-BB58-C3D1-A3C2-AFA36C82F5D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62959B61-ADF8-C808-11CE-9F35318A895D}"/>
              </a:ext>
            </a:extLst>
          </p:cNvPr>
          <p:cNvPicPr>
            <a:picLocks noChangeAspect="1"/>
          </p:cNvPicPr>
          <p:nvPr/>
        </p:nvPicPr>
        <p:blipFill>
          <a:blip r:embed="rId2"/>
          <a:stretch>
            <a:fillRect/>
          </a:stretch>
        </p:blipFill>
        <p:spPr>
          <a:xfrm>
            <a:off x="1524000" y="1380970"/>
            <a:ext cx="9144000" cy="4339900"/>
          </a:xfrm>
          <a:prstGeom prst="rect">
            <a:avLst/>
          </a:prstGeom>
        </p:spPr>
      </p:pic>
      <p:sp>
        <p:nvSpPr>
          <p:cNvPr id="6" name="Arrow: Up 5">
            <a:extLst>
              <a:ext uri="{FF2B5EF4-FFF2-40B4-BE49-F238E27FC236}">
                <a16:creationId xmlns:a16="http://schemas.microsoft.com/office/drawing/2014/main" id="{F38CCF72-F974-13DB-7315-4889D9A21682}"/>
              </a:ext>
            </a:extLst>
          </p:cNvPr>
          <p:cNvSpPr/>
          <p:nvPr/>
        </p:nvSpPr>
        <p:spPr>
          <a:xfrm>
            <a:off x="7165146" y="3671668"/>
            <a:ext cx="543951" cy="15708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a:solidFill>
                <a:srgbClr val="FFFFFF"/>
              </a:solidFill>
              <a:latin typeface="Arial"/>
              <a:sym typeface="Arial"/>
            </a:endParaRPr>
          </a:p>
        </p:txBody>
      </p:sp>
    </p:spTree>
    <p:extLst>
      <p:ext uri="{BB962C8B-B14F-4D97-AF65-F5344CB8AC3E}">
        <p14:creationId xmlns:p14="http://schemas.microsoft.com/office/powerpoint/2010/main" val="68675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EE6-8FF3-E801-DEDD-375743B305BF}"/>
              </a:ext>
            </a:extLst>
          </p:cNvPr>
          <p:cNvSpPr>
            <a:spLocks noGrp="1"/>
          </p:cNvSpPr>
          <p:nvPr>
            <p:ph type="title"/>
          </p:nvPr>
        </p:nvSpPr>
        <p:spPr/>
        <p:txBody>
          <a:bodyPr/>
          <a:lstStyle/>
          <a:p>
            <a:r>
              <a:rPr lang="en-GB" dirty="0"/>
              <a:t>Updated Essential Safety in Secondary Science documents </a:t>
            </a:r>
          </a:p>
        </p:txBody>
      </p:sp>
      <p:sp>
        <p:nvSpPr>
          <p:cNvPr id="3" name="Text Placeholder 2">
            <a:extLst>
              <a:ext uri="{FF2B5EF4-FFF2-40B4-BE49-F238E27FC236}">
                <a16:creationId xmlns:a16="http://schemas.microsoft.com/office/drawing/2014/main" id="{32B69C66-BB58-C3D1-A3C2-AFA36C82F5D6}"/>
              </a:ext>
            </a:extLst>
          </p:cNvPr>
          <p:cNvSpPr>
            <a:spLocks noGrp="1"/>
          </p:cNvSpPr>
          <p:nvPr>
            <p:ph type="body" idx="1"/>
          </p:nvPr>
        </p:nvSpPr>
        <p:spPr/>
        <p:txBody>
          <a:bodyPr/>
          <a:lstStyle/>
          <a:p>
            <a:endParaRPr lang="en-GB" dirty="0"/>
          </a:p>
        </p:txBody>
      </p:sp>
      <p:pic>
        <p:nvPicPr>
          <p:cNvPr id="7" name="Picture 6">
            <a:extLst>
              <a:ext uri="{FF2B5EF4-FFF2-40B4-BE49-F238E27FC236}">
                <a16:creationId xmlns:a16="http://schemas.microsoft.com/office/drawing/2014/main" id="{0F0BB250-152E-DE35-F79E-2DA31E318BC2}"/>
              </a:ext>
            </a:extLst>
          </p:cNvPr>
          <p:cNvPicPr>
            <a:picLocks noChangeAspect="1"/>
          </p:cNvPicPr>
          <p:nvPr/>
        </p:nvPicPr>
        <p:blipFill>
          <a:blip r:embed="rId2"/>
          <a:stretch>
            <a:fillRect/>
          </a:stretch>
        </p:blipFill>
        <p:spPr>
          <a:xfrm>
            <a:off x="3064685" y="1417639"/>
            <a:ext cx="5329039" cy="5284925"/>
          </a:xfrm>
          <a:prstGeom prst="rect">
            <a:avLst/>
          </a:prstGeom>
        </p:spPr>
      </p:pic>
    </p:spTree>
    <p:extLst>
      <p:ext uri="{BB962C8B-B14F-4D97-AF65-F5344CB8AC3E}">
        <p14:creationId xmlns:p14="http://schemas.microsoft.com/office/powerpoint/2010/main" val="3634938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edee9bb90c_1_12"/>
          <p:cNvSpPr txBox="1">
            <a:spLocks noGrp="1"/>
          </p:cNvSpPr>
          <p:nvPr>
            <p:ph type="title"/>
          </p:nvPr>
        </p:nvSpPr>
        <p:spPr>
          <a:xfrm>
            <a:off x="1871871" y="0"/>
            <a:ext cx="6131100" cy="731838"/>
          </a:xfrm>
          <a:prstGeom prst="rect">
            <a:avLst/>
          </a:prstGeom>
          <a:noFill/>
          <a:ln>
            <a:noFill/>
          </a:ln>
        </p:spPr>
        <p:txBody>
          <a:bodyPr spcFirstLastPara="1" wrap="square" lIns="91425" tIns="45700" rIns="91425" bIns="45700" anchor="ctr" anchorCtr="0">
            <a:noAutofit/>
          </a:bodyPr>
          <a:lstStyle/>
          <a:p>
            <a:r>
              <a:rPr lang="en-GB" b="1" dirty="0"/>
              <a:t>Agenda for this afternoon</a:t>
            </a:r>
            <a:endParaRPr b="1" dirty="0"/>
          </a:p>
        </p:txBody>
      </p:sp>
      <p:sp>
        <p:nvSpPr>
          <p:cNvPr id="58" name="Google Shape;58;gedee9bb90c_1_12"/>
          <p:cNvSpPr txBox="1">
            <a:spLocks noGrp="1"/>
          </p:cNvSpPr>
          <p:nvPr>
            <p:ph type="body" idx="1"/>
          </p:nvPr>
        </p:nvSpPr>
        <p:spPr>
          <a:xfrm>
            <a:off x="741714" y="985385"/>
            <a:ext cx="8608800" cy="5787351"/>
          </a:xfrm>
          <a:prstGeom prst="rect">
            <a:avLst/>
          </a:prstGeom>
          <a:noFill/>
          <a:ln>
            <a:noFill/>
          </a:ln>
        </p:spPr>
        <p:txBody>
          <a:bodyPr spcFirstLastPara="1" wrap="square" lIns="91425" tIns="45700" rIns="91425" bIns="45700" anchor="t" anchorCtr="0">
            <a:normAutofit fontScale="70000" lnSpcReduction="20000"/>
          </a:bodyPr>
          <a:lstStyle/>
          <a:p>
            <a:pPr marL="64135" indent="0">
              <a:buSzPct val="100000"/>
              <a:buNone/>
            </a:pPr>
            <a:br>
              <a:rPr lang="en-GB" dirty="0"/>
            </a:br>
            <a:endParaRPr lang="en-GB" dirty="0"/>
          </a:p>
          <a:p>
            <a:pPr marL="342900" indent="-342900">
              <a:lnSpc>
                <a:spcPct val="107000"/>
              </a:lnSpc>
            </a:pPr>
            <a:r>
              <a:rPr lang="en-GB" sz="3200" dirty="0">
                <a:ea typeface="Calibri" panose="020F0502020204030204" pitchFamily="34" charset="0"/>
                <a:cs typeface="Times New Roman" panose="02020603050405020304" pitchFamily="18" charset="0"/>
              </a:rPr>
              <a:t>AQA- Martin Hanney</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Springboard Science -Hodder </a:t>
            </a:r>
            <a:endParaRPr lang="en-GB" sz="3200" dirty="0">
              <a:ea typeface="Calibri" panose="020F0502020204030204" pitchFamily="34" charset="0"/>
              <a:cs typeface="Times New Roman" panose="02020603050405020304" pitchFamily="18" charset="0"/>
            </a:endParaRPr>
          </a:p>
          <a:p>
            <a:pPr marL="342900" indent="-342900">
              <a:lnSpc>
                <a:spcPct val="107000"/>
              </a:lnSpc>
            </a:pPr>
            <a:r>
              <a:rPr lang="en-GB" sz="3200" dirty="0">
                <a:ea typeface="Calibri" panose="020F0502020204030204" pitchFamily="34" charset="0"/>
                <a:cs typeface="Times New Roman" panose="02020603050405020304" pitchFamily="18" charset="0"/>
              </a:rPr>
              <a:t>Science updates</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Year 11 progress review</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KS3 Assessment </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Steering group agenda BCM</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AOB</a:t>
            </a:r>
          </a:p>
          <a:p>
            <a:pPr marL="0" indent="0">
              <a:lnSpc>
                <a:spcPct val="107000"/>
              </a:lnSpc>
              <a:buNone/>
            </a:pPr>
            <a:endParaRPr lang="en-GB" sz="3200" dirty="0">
              <a:latin typeface="+mn-lt"/>
              <a:ea typeface="Calibri" panose="020F0502020204030204" pitchFamily="34" charset="0"/>
              <a:cs typeface="Times New Roman" panose="02020603050405020304" pitchFamily="18" charset="0"/>
            </a:endParaRPr>
          </a:p>
          <a:p>
            <a:pPr marL="0" indent="0">
              <a:lnSpc>
                <a:spcPct val="107000"/>
              </a:lnSpc>
              <a:buNone/>
            </a:pPr>
            <a:r>
              <a:rPr lang="en-GB" sz="3200" dirty="0">
                <a:latin typeface="+mn-lt"/>
                <a:ea typeface="Calibri" panose="020F0502020204030204" pitchFamily="34" charset="0"/>
                <a:cs typeface="Times New Roman" panose="02020603050405020304" pitchFamily="18" charset="0"/>
              </a:rPr>
              <a:t>         		</a:t>
            </a:r>
          </a:p>
          <a:p>
            <a:pPr marL="0" indent="0">
              <a:lnSpc>
                <a:spcPct val="107000"/>
              </a:lnSpc>
              <a:buNone/>
            </a:pPr>
            <a:endParaRPr lang="en-GB" sz="3200" dirty="0">
              <a:latin typeface="+mn-lt"/>
              <a:ea typeface="Calibri" panose="020F0502020204030204" pitchFamily="34" charset="0"/>
              <a:cs typeface="Times New Roman" panose="02020603050405020304" pitchFamily="18" charset="0"/>
            </a:endParaRPr>
          </a:p>
          <a:p>
            <a:pPr marL="0" indent="0">
              <a:lnSpc>
                <a:spcPct val="107000"/>
              </a:lnSpc>
              <a:buNone/>
            </a:pPr>
            <a:endParaRPr lang="en-GB" sz="3100" dirty="0">
              <a:latin typeface="+mn-lt"/>
              <a:ea typeface="Calibri" panose="020F0502020204030204" pitchFamily="34" charset="0"/>
              <a:cs typeface="Times New Roman" panose="02020603050405020304" pitchFamily="18" charset="0"/>
            </a:endParaRPr>
          </a:p>
          <a:p>
            <a:pPr marL="64135" indent="0">
              <a:buSzPct val="100000"/>
              <a:buNone/>
            </a:pPr>
            <a:br>
              <a:rPr lang="en-GB" dirty="0"/>
            </a:br>
            <a:endParaRPr lang="en-GB" dirty="0"/>
          </a:p>
          <a:p>
            <a:pPr marL="0" indent="0">
              <a:buSzPct val="129032"/>
              <a:buNone/>
            </a:pPr>
            <a:endParaRPr dirty="0"/>
          </a:p>
          <a:p>
            <a:pPr marL="0" indent="0">
              <a:buSzPct val="129032"/>
              <a:buNone/>
            </a:pPr>
            <a:endParaRPr dirty="0"/>
          </a:p>
          <a:p>
            <a:pPr marL="0" indent="0">
              <a:buSzPct val="129032"/>
              <a:buNone/>
            </a:pPr>
            <a:endParaRPr dirty="0"/>
          </a:p>
        </p:txBody>
      </p:sp>
      <p:pic>
        <p:nvPicPr>
          <p:cNvPr id="5122" name="Picture 2" descr="Agenda - Free of Charge Creative Commons Chalkboard image">
            <a:extLst>
              <a:ext uri="{FF2B5EF4-FFF2-40B4-BE49-F238E27FC236}">
                <a16:creationId xmlns:a16="http://schemas.microsoft.com/office/drawing/2014/main" id="{59CFBE7F-B8E7-2420-7605-C9DD679B3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258" y="2919209"/>
            <a:ext cx="3631142"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3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D746-9D82-0266-EC23-65AA4939B280}"/>
              </a:ext>
            </a:extLst>
          </p:cNvPr>
          <p:cNvSpPr>
            <a:spLocks noGrp="1"/>
          </p:cNvSpPr>
          <p:nvPr>
            <p:ph type="title"/>
          </p:nvPr>
        </p:nvSpPr>
        <p:spPr/>
        <p:txBody>
          <a:bodyPr/>
          <a:lstStyle/>
          <a:p>
            <a:r>
              <a:rPr lang="en-GB" dirty="0"/>
              <a:t>Catch up</a:t>
            </a:r>
          </a:p>
        </p:txBody>
      </p:sp>
      <p:sp>
        <p:nvSpPr>
          <p:cNvPr id="3" name="Text Placeholder 2">
            <a:extLst>
              <a:ext uri="{FF2B5EF4-FFF2-40B4-BE49-F238E27FC236}">
                <a16:creationId xmlns:a16="http://schemas.microsoft.com/office/drawing/2014/main" id="{0F9E927B-E2A1-3558-A6AB-C4CDCCF60BFF}"/>
              </a:ext>
            </a:extLst>
          </p:cNvPr>
          <p:cNvSpPr>
            <a:spLocks noGrp="1"/>
          </p:cNvSpPr>
          <p:nvPr>
            <p:ph type="body" idx="1"/>
          </p:nvPr>
        </p:nvSpPr>
        <p:spPr/>
        <p:txBody>
          <a:bodyPr/>
          <a:lstStyle/>
          <a:p>
            <a:r>
              <a:rPr lang="en-GB" dirty="0"/>
              <a:t>Welcome back.</a:t>
            </a:r>
          </a:p>
          <a:p>
            <a:endParaRPr lang="en-GB" dirty="0"/>
          </a:p>
          <a:p>
            <a:r>
              <a:rPr lang="en-GB" dirty="0"/>
              <a:t>Share some positives from the term so far.</a:t>
            </a:r>
          </a:p>
          <a:p>
            <a:endParaRPr lang="en-GB" dirty="0"/>
          </a:p>
          <a:p>
            <a:r>
              <a:rPr lang="en-GB" dirty="0"/>
              <a:t>What have been the challenges of the term so far?</a:t>
            </a:r>
          </a:p>
          <a:p>
            <a:pPr marL="50800" indent="0">
              <a:buNone/>
            </a:pPr>
            <a:br>
              <a:rPr lang="en-GB" dirty="0"/>
            </a:br>
            <a:br>
              <a:rPr lang="en-GB" dirty="0"/>
            </a:br>
            <a:r>
              <a:rPr lang="en-GB" dirty="0"/>
              <a:t> </a:t>
            </a:r>
          </a:p>
        </p:txBody>
      </p:sp>
    </p:spTree>
    <p:extLst>
      <p:ext uri="{BB962C8B-B14F-4D97-AF65-F5344CB8AC3E}">
        <p14:creationId xmlns:p14="http://schemas.microsoft.com/office/powerpoint/2010/main" val="414203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ECCE-E106-8B4B-C89F-012D2517648B}"/>
              </a:ext>
            </a:extLst>
          </p:cNvPr>
          <p:cNvSpPr>
            <a:spLocks noGrp="1"/>
          </p:cNvSpPr>
          <p:nvPr>
            <p:ph type="title"/>
          </p:nvPr>
        </p:nvSpPr>
        <p:spPr/>
        <p:txBody>
          <a:bodyPr/>
          <a:lstStyle/>
          <a:p>
            <a:r>
              <a:rPr lang="en-GB" dirty="0"/>
              <a:t>AQA presentation</a:t>
            </a:r>
          </a:p>
        </p:txBody>
      </p:sp>
      <p:sp>
        <p:nvSpPr>
          <p:cNvPr id="3" name="Text Placeholder 2">
            <a:extLst>
              <a:ext uri="{FF2B5EF4-FFF2-40B4-BE49-F238E27FC236}">
                <a16:creationId xmlns:a16="http://schemas.microsoft.com/office/drawing/2014/main" id="{6CD78B59-64F6-3CA7-D31C-01062A7AA40C}"/>
              </a:ext>
            </a:extLst>
          </p:cNvPr>
          <p:cNvSpPr>
            <a:spLocks noGrp="1"/>
          </p:cNvSpPr>
          <p:nvPr>
            <p:ph type="body" idx="1"/>
          </p:nvPr>
        </p:nvSpPr>
        <p:spPr/>
        <p:txBody>
          <a:bodyPr/>
          <a:lstStyle/>
          <a:p>
            <a:endParaRPr lang="en-GB" dirty="0"/>
          </a:p>
        </p:txBody>
      </p:sp>
      <p:pic>
        <p:nvPicPr>
          <p:cNvPr id="1026" name="Picture 2" descr="AQA Global Assessment Services - Partners - Education World ...">
            <a:extLst>
              <a:ext uri="{FF2B5EF4-FFF2-40B4-BE49-F238E27FC236}">
                <a16:creationId xmlns:a16="http://schemas.microsoft.com/office/drawing/2014/main" id="{79D80918-CB04-3A58-3DE6-F9474DD7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38175"/>
            <a:ext cx="7620000"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2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ECCE-E106-8B4B-C89F-012D2517648B}"/>
              </a:ext>
            </a:extLst>
          </p:cNvPr>
          <p:cNvSpPr>
            <a:spLocks noGrp="1"/>
          </p:cNvSpPr>
          <p:nvPr>
            <p:ph type="title"/>
          </p:nvPr>
        </p:nvSpPr>
        <p:spPr/>
        <p:txBody>
          <a:bodyPr/>
          <a:lstStyle/>
          <a:p>
            <a:r>
              <a:rPr lang="en-GB" dirty="0"/>
              <a:t>Springboard Science</a:t>
            </a:r>
          </a:p>
        </p:txBody>
      </p:sp>
      <p:sp>
        <p:nvSpPr>
          <p:cNvPr id="3" name="Text Placeholder 2">
            <a:extLst>
              <a:ext uri="{FF2B5EF4-FFF2-40B4-BE49-F238E27FC236}">
                <a16:creationId xmlns:a16="http://schemas.microsoft.com/office/drawing/2014/main" id="{6CD78B59-64F6-3CA7-D31C-01062A7AA40C}"/>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6EF8C9F-2DC7-4079-B09A-D602EDB86825}"/>
              </a:ext>
            </a:extLst>
          </p:cNvPr>
          <p:cNvPicPr>
            <a:picLocks noChangeAspect="1"/>
          </p:cNvPicPr>
          <p:nvPr/>
        </p:nvPicPr>
        <p:blipFill>
          <a:blip r:embed="rId2"/>
          <a:stretch>
            <a:fillRect/>
          </a:stretch>
        </p:blipFill>
        <p:spPr>
          <a:xfrm>
            <a:off x="3156468" y="2544322"/>
            <a:ext cx="5045944" cy="1769356"/>
          </a:xfrm>
          <a:prstGeom prst="rect">
            <a:avLst/>
          </a:prstGeom>
        </p:spPr>
      </p:pic>
    </p:spTree>
    <p:extLst>
      <p:ext uri="{BB962C8B-B14F-4D97-AF65-F5344CB8AC3E}">
        <p14:creationId xmlns:p14="http://schemas.microsoft.com/office/powerpoint/2010/main" val="264623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382605"/>
          </a:xfrm>
          <a:prstGeom prst="rect">
            <a:avLst/>
          </a:prstGeom>
        </p:spPr>
        <p:txBody>
          <a:bodyPr wrap="square" lIns="0" tIns="0" rIns="0" bIns="0" rtlCol="0" anchor="t">
            <a:spAutoFit/>
          </a:bodyPr>
          <a:lstStyle/>
          <a:p>
            <a:pPr algn="ctr">
              <a:lnSpc>
                <a:spcPts val="3177"/>
              </a:lnSpc>
            </a:pPr>
            <a:r>
              <a:rPr lang="en-US" sz="2562" dirty="0">
                <a:solidFill>
                  <a:srgbClr val="FFFFFF"/>
                </a:solidFill>
                <a:latin typeface="Comfortaa Bold"/>
              </a:rPr>
              <a:t>What is Springboard?</a:t>
            </a: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419985" y="2786516"/>
            <a:ext cx="11112719" cy="4305666"/>
          </a:xfrm>
          <a:prstGeom prst="rect">
            <a:avLst/>
          </a:prstGeom>
        </p:spPr>
        <p:txBody>
          <a:bodyPr lIns="0" tIns="0" rIns="0" bIns="0" rtlCol="0" anchor="t">
            <a:spAutoFit/>
          </a:bodyPr>
          <a:lstStyle/>
          <a:p>
            <a:pPr marL="201517" lvl="1">
              <a:lnSpc>
                <a:spcPts val="2613"/>
              </a:lnSpc>
            </a:pPr>
            <a:r>
              <a:rPr lang="en-GB" sz="1833" dirty="0">
                <a:solidFill>
                  <a:srgbClr val="201E1E"/>
                </a:solidFill>
                <a:latin typeface="Comfortaa Bold"/>
              </a:rPr>
              <a:t>An integrated suite of resources in print and digital</a:t>
            </a:r>
          </a:p>
          <a:p>
            <a:pPr marL="201517" lvl="1">
              <a:lnSpc>
                <a:spcPts val="2613"/>
              </a:lnSpc>
            </a:pPr>
            <a:endParaRPr lang="en-GB" sz="1833" dirty="0">
              <a:solidFill>
                <a:srgbClr val="201E1E"/>
              </a:solidFill>
              <a:latin typeface="Comfortaa Bold"/>
              <a:cs typeface="Calibri"/>
            </a:endParaRPr>
          </a:p>
          <a:p>
            <a:pPr marL="201517" lvl="1">
              <a:lnSpc>
                <a:spcPts val="2613"/>
              </a:lnSpc>
            </a:pPr>
            <a:r>
              <a:rPr lang="en-GB" sz="1833" dirty="0">
                <a:solidFill>
                  <a:srgbClr val="201E1E"/>
                </a:solidFill>
                <a:latin typeface="Comfortaa Bold"/>
                <a:cs typeface="Calibri"/>
              </a:rPr>
              <a:t>Knowledge Book – student reference</a:t>
            </a:r>
          </a:p>
          <a:p>
            <a:pPr marL="201517" lvl="1">
              <a:lnSpc>
                <a:spcPts val="2613"/>
              </a:lnSpc>
            </a:pPr>
            <a:endParaRPr lang="en-GB" sz="1833" dirty="0">
              <a:solidFill>
                <a:srgbClr val="201E1E"/>
              </a:solidFill>
              <a:latin typeface="Comfortaa Bold"/>
              <a:cs typeface="Calibri"/>
            </a:endParaRPr>
          </a:p>
          <a:p>
            <a:pPr marL="201517" lvl="1">
              <a:lnSpc>
                <a:spcPts val="2613"/>
              </a:lnSpc>
            </a:pPr>
            <a:r>
              <a:rPr lang="en-GB" sz="1833" dirty="0">
                <a:solidFill>
                  <a:srgbClr val="201E1E"/>
                </a:solidFill>
                <a:latin typeface="Comfortaa Bold"/>
                <a:cs typeface="Calibri"/>
              </a:rPr>
              <a:t>Practice Books – independent practice. LOTS of it!</a:t>
            </a:r>
          </a:p>
          <a:p>
            <a:pPr marL="201517" lvl="1">
              <a:lnSpc>
                <a:spcPts val="2613"/>
              </a:lnSpc>
            </a:pPr>
            <a:endParaRPr lang="en-GB" sz="1833" dirty="0">
              <a:solidFill>
                <a:srgbClr val="201E1E"/>
              </a:solidFill>
              <a:latin typeface="Comfortaa Bold"/>
              <a:cs typeface="Calibri"/>
            </a:endParaRPr>
          </a:p>
          <a:p>
            <a:pPr marL="201517" lvl="1">
              <a:lnSpc>
                <a:spcPts val="2613"/>
              </a:lnSpc>
            </a:pPr>
            <a:r>
              <a:rPr lang="en-GB" sz="1833" dirty="0">
                <a:solidFill>
                  <a:srgbClr val="201E1E"/>
                </a:solidFill>
                <a:latin typeface="Comfortaa Bold"/>
                <a:cs typeface="Calibri"/>
              </a:rPr>
              <a:t>Teacher Handbooks – brilliant teaching…!</a:t>
            </a:r>
          </a:p>
          <a:p>
            <a:pPr marL="201517" lvl="1">
              <a:lnSpc>
                <a:spcPts val="2613"/>
              </a:lnSpc>
            </a:pPr>
            <a:endParaRPr lang="en-GB" sz="1833" dirty="0">
              <a:solidFill>
                <a:srgbClr val="201E1E"/>
              </a:solidFill>
              <a:latin typeface="Comfortaa Bold"/>
              <a:cs typeface="Calibri"/>
            </a:endParaRPr>
          </a:p>
          <a:p>
            <a:pPr marL="201517" lvl="1">
              <a:lnSpc>
                <a:spcPts val="2613"/>
              </a:lnSpc>
            </a:pPr>
            <a:r>
              <a:rPr lang="en-GB" sz="1833" dirty="0">
                <a:solidFill>
                  <a:srgbClr val="201E1E"/>
                </a:solidFill>
                <a:latin typeface="Comfortaa Bold"/>
                <a:cs typeface="Calibri"/>
              </a:rPr>
              <a:t>Boost – all the resources teachers and students need </a:t>
            </a:r>
          </a:p>
          <a:p>
            <a:pPr marL="201517" lvl="1">
              <a:lnSpc>
                <a:spcPts val="2613"/>
              </a:lnSpc>
            </a:pPr>
            <a:endParaRPr lang="en-US" sz="1200" dirty="0">
              <a:solidFill>
                <a:srgbClr val="000000"/>
              </a:solidFill>
              <a:latin typeface="Calibri"/>
              <a:cs typeface="Calibri"/>
            </a:endParaRPr>
          </a:p>
          <a:p>
            <a:pPr marL="402610" lvl="1" indent="-201093">
              <a:lnSpc>
                <a:spcPts val="2613"/>
              </a:lnSpc>
              <a:buFont typeface="Arial"/>
              <a:buChar char="•"/>
            </a:pPr>
            <a:endParaRPr lang="en-GB" sz="1833" dirty="0">
              <a:solidFill>
                <a:srgbClr val="201E1E"/>
              </a:solidFill>
              <a:latin typeface="Comfortaa Bold"/>
              <a:cs typeface="Arial"/>
            </a:endParaRPr>
          </a:p>
          <a:p>
            <a:pPr marL="201517" lvl="1">
              <a:lnSpc>
                <a:spcPts val="2613"/>
              </a:lnSpc>
            </a:pPr>
            <a:br>
              <a:rPr lang="en-GB" sz="1833" dirty="0">
                <a:latin typeface="Comfortaa Bold"/>
              </a:rPr>
            </a:br>
            <a:endParaRPr lang="en-GB" sz="1866" dirty="0">
              <a:solidFill>
                <a:srgbClr val="201E1E"/>
              </a:solidFill>
              <a:latin typeface="Comfortaa Bold"/>
            </a:endParaRPr>
          </a:p>
        </p:txBody>
      </p:sp>
      <p:pic>
        <p:nvPicPr>
          <p:cNvPr id="17" name="Picture 16" descr="A book cover with images of planets and a candle&#10;&#10;Description automatically generated">
            <a:extLst>
              <a:ext uri="{FF2B5EF4-FFF2-40B4-BE49-F238E27FC236}">
                <a16:creationId xmlns:a16="http://schemas.microsoft.com/office/drawing/2014/main" id="{884B40AA-23C9-4B25-8BFB-41963F9CA596}"/>
              </a:ext>
            </a:extLst>
          </p:cNvPr>
          <p:cNvPicPr>
            <a:picLocks noChangeAspect="1"/>
          </p:cNvPicPr>
          <p:nvPr/>
        </p:nvPicPr>
        <p:blipFill>
          <a:blip r:embed="rId4"/>
          <a:stretch>
            <a:fillRect/>
          </a:stretch>
        </p:blipFill>
        <p:spPr>
          <a:xfrm>
            <a:off x="8492807" y="2282443"/>
            <a:ext cx="2652271" cy="3401826"/>
          </a:xfrm>
          <a:prstGeom prst="rect">
            <a:avLst/>
          </a:prstGeom>
        </p:spPr>
      </p:pic>
      <p:pic>
        <p:nvPicPr>
          <p:cNvPr id="10" name="Picture 2">
            <a:extLst>
              <a:ext uri="{FF2B5EF4-FFF2-40B4-BE49-F238E27FC236}">
                <a16:creationId xmlns:a16="http://schemas.microsoft.com/office/drawing/2014/main" id="{EE2956AD-FC0D-5511-0EEE-305AC52EF0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1851826" y="-128287"/>
            <a:ext cx="6131100" cy="1143000"/>
          </a:xfrm>
          <a:prstGeom prst="rect">
            <a:avLst/>
          </a:prstGeom>
          <a:noFill/>
          <a:ln>
            <a:noFill/>
          </a:ln>
        </p:spPr>
        <p:txBody>
          <a:bodyPr spcFirstLastPara="1" wrap="square" lIns="91425" tIns="45700" rIns="91425" bIns="45700" anchor="ctr" anchorCtr="0">
            <a:noAutofit/>
          </a:bodyPr>
          <a:lstStyle/>
          <a:p>
            <a:r>
              <a:rPr lang="en-GB" b="1"/>
              <a:t>Welcome</a:t>
            </a:r>
            <a:endParaRPr b="1"/>
          </a:p>
        </p:txBody>
      </p:sp>
      <p:pic>
        <p:nvPicPr>
          <p:cNvPr id="71" name="Google Shape;71;p2"/>
          <p:cNvPicPr preferRelativeResize="0"/>
          <p:nvPr/>
        </p:nvPicPr>
        <p:blipFill rotWithShape="1">
          <a:blip r:embed="rId3">
            <a:alphaModFix/>
          </a:blip>
          <a:srcRect l="6202" r="16841"/>
          <a:stretch/>
        </p:blipFill>
        <p:spPr>
          <a:xfrm>
            <a:off x="7092706" y="1951032"/>
            <a:ext cx="1223576" cy="1415150"/>
          </a:xfrm>
          <a:prstGeom prst="rect">
            <a:avLst/>
          </a:prstGeom>
          <a:noFill/>
          <a:ln>
            <a:noFill/>
          </a:ln>
        </p:spPr>
      </p:pic>
      <p:sp>
        <p:nvSpPr>
          <p:cNvPr id="72" name="Google Shape;72;p2"/>
          <p:cNvSpPr txBox="1"/>
          <p:nvPr/>
        </p:nvSpPr>
        <p:spPr>
          <a:xfrm>
            <a:off x="731275" y="745901"/>
            <a:ext cx="6131100" cy="5007623"/>
          </a:xfrm>
          <a:prstGeom prst="rect">
            <a:avLst/>
          </a:prstGeom>
          <a:noFill/>
          <a:ln>
            <a:noFill/>
          </a:ln>
        </p:spPr>
        <p:txBody>
          <a:bodyPr spcFirstLastPara="1" wrap="square" lIns="91425" tIns="91425" rIns="91425" bIns="91425" anchor="t" anchorCtr="0">
            <a:spAutoFit/>
          </a:bodyPr>
          <a:lstStyle/>
          <a:p>
            <a:pPr marL="361950" indent="-361950">
              <a:lnSpc>
                <a:spcPct val="70000"/>
              </a:lnSpc>
              <a:buClr>
                <a:srgbClr val="000000"/>
              </a:buClr>
              <a:buSzPts val="1100"/>
            </a:pPr>
            <a:endParaRPr lang="en-GB" sz="2300" kern="0" dirty="0">
              <a:solidFill>
                <a:srgbClr val="000000"/>
              </a:solidFill>
              <a:latin typeface="Arial"/>
              <a:ea typeface="Arial"/>
              <a:cs typeface="Arial"/>
              <a:sym typeface="Arial"/>
            </a:endParaRPr>
          </a:p>
          <a:p>
            <a:pPr marL="361950" indent="-361950">
              <a:lnSpc>
                <a:spcPct val="70000"/>
              </a:lnSpc>
              <a:buClr>
                <a:srgbClr val="000000"/>
              </a:buClr>
              <a:buSzPts val="1100"/>
            </a:pPr>
            <a:endParaRPr lang="en-GB" sz="2300" kern="0" dirty="0">
              <a:solidFill>
                <a:srgbClr val="000000"/>
              </a:solidFill>
              <a:latin typeface="Arial"/>
              <a:ea typeface="Arial"/>
              <a:cs typeface="Arial"/>
              <a:sym typeface="Arial"/>
            </a:endParaRPr>
          </a:p>
          <a:p>
            <a:pPr marL="361950" indent="-361950">
              <a:lnSpc>
                <a:spcPct val="70000"/>
              </a:lnSpc>
              <a:buClr>
                <a:srgbClr val="000000"/>
              </a:buClr>
              <a:buSzPts val="1100"/>
            </a:pPr>
            <a:r>
              <a:rPr lang="en-GB" sz="2300" kern="0" dirty="0">
                <a:solidFill>
                  <a:srgbClr val="000000"/>
                </a:solidFill>
                <a:latin typeface="Arial"/>
                <a:ea typeface="Arial"/>
                <a:cs typeface="Arial"/>
                <a:sym typeface="Arial"/>
              </a:rPr>
              <a:t>The HIAS Science Team:</a:t>
            </a:r>
            <a:endParaRPr sz="2300" kern="0" dirty="0">
              <a:solidFill>
                <a:srgbClr val="000000"/>
              </a:solidFill>
              <a:latin typeface="Arial"/>
              <a:ea typeface="Arial"/>
              <a:cs typeface="Arial"/>
              <a:sym typeface="Arial"/>
            </a:endParaRPr>
          </a:p>
          <a:p>
            <a:pPr marL="361950" indent="-361950">
              <a:lnSpc>
                <a:spcPct val="70000"/>
              </a:lnSpc>
              <a:buClr>
                <a:srgbClr val="000000"/>
              </a:buClr>
              <a:buSzPts val="1100"/>
            </a:pP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endParaRPr lang="en-GB" sz="2300"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2300" b="1" kern="0" dirty="0">
                <a:solidFill>
                  <a:srgbClr val="000000"/>
                </a:solidFill>
                <a:latin typeface="Arial"/>
                <a:ea typeface="Arial"/>
                <a:cs typeface="Arial"/>
                <a:sym typeface="Arial"/>
              </a:rPr>
              <a:t> Kevin Neil </a:t>
            </a:r>
          </a:p>
          <a:p>
            <a:pPr>
              <a:lnSpc>
                <a:spcPct val="70000"/>
              </a:lnSpc>
              <a:spcBef>
                <a:spcPts val="700"/>
              </a:spcBef>
              <a:buClr>
                <a:srgbClr val="000000"/>
              </a:buClr>
              <a:buSzPts val="1100"/>
            </a:pPr>
            <a:r>
              <a:rPr lang="en-GB" sz="2300" kern="0" dirty="0">
                <a:solidFill>
                  <a:srgbClr val="000000"/>
                </a:solidFill>
                <a:latin typeface="Arial"/>
                <a:ea typeface="Arial"/>
                <a:cs typeface="Arial"/>
                <a:sym typeface="Arial"/>
              </a:rPr>
              <a:t> (County Science Inspector/Adviser)</a:t>
            </a:r>
          </a:p>
          <a:p>
            <a:pPr>
              <a:lnSpc>
                <a:spcPct val="70000"/>
              </a:lnSpc>
              <a:spcBef>
                <a:spcPts val="700"/>
              </a:spcBef>
              <a:buClr>
                <a:srgbClr val="000000"/>
              </a:buClr>
              <a:buSzPts val="1100"/>
            </a:pPr>
            <a:r>
              <a:rPr lang="en-GB" sz="2300" kern="0" dirty="0">
                <a:solidFill>
                  <a:srgbClr val="000000"/>
                </a:solidFill>
                <a:latin typeface="Arial"/>
                <a:ea typeface="Arial"/>
                <a:cs typeface="Arial"/>
                <a:sym typeface="Arial"/>
              </a:rPr>
              <a:t> Radiation Protection Officer</a:t>
            </a: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2300" kern="0" dirty="0">
                <a:solidFill>
                  <a:srgbClr val="000000"/>
                </a:solidFill>
                <a:latin typeface="Arial"/>
                <a:ea typeface="Arial"/>
                <a:cs typeface="Arial"/>
                <a:sym typeface="Arial"/>
              </a:rPr>
              <a:t> </a:t>
            </a:r>
            <a:r>
              <a:rPr lang="en-GB" sz="1683" u="sng" kern="0" dirty="0">
                <a:solidFill>
                  <a:srgbClr val="0000FF"/>
                </a:solidFill>
                <a:latin typeface="Arial"/>
                <a:ea typeface="Arial"/>
                <a:cs typeface="Arial"/>
                <a:sym typeface="Arial"/>
                <a:hlinkClick r:id="rId4"/>
              </a:rPr>
              <a:t>kevin.neil@hants.gov.uk</a:t>
            </a:r>
            <a:endParaRPr sz="1683" kern="0" dirty="0">
              <a:solidFill>
                <a:srgbClr val="888888"/>
              </a:solidFill>
              <a:latin typeface="Arial"/>
              <a:ea typeface="Arial"/>
              <a:cs typeface="Arial"/>
              <a:sym typeface="Arial"/>
            </a:endParaRPr>
          </a:p>
          <a:p>
            <a:pPr algn="ctr">
              <a:buClr>
                <a:srgbClr val="888888"/>
              </a:buClr>
              <a:buSzPts val="2800"/>
            </a:pPr>
            <a:endParaRPr sz="1683" kern="0" dirty="0">
              <a:solidFill>
                <a:srgbClr val="888888"/>
              </a:solidFill>
              <a:latin typeface="Arial"/>
              <a:ea typeface="Arial"/>
              <a:cs typeface="Arial"/>
              <a:sym typeface="Arial"/>
            </a:endParaRPr>
          </a:p>
          <a:p>
            <a:pPr algn="ctr">
              <a:buClr>
                <a:srgbClr val="888888"/>
              </a:buClr>
              <a:buSzPts val="2800"/>
            </a:pPr>
            <a:endParaRPr sz="2300" b="1"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2300" b="1" kern="0" dirty="0">
                <a:solidFill>
                  <a:srgbClr val="000000"/>
                </a:solidFill>
                <a:latin typeface="Arial"/>
                <a:ea typeface="Arial"/>
                <a:cs typeface="Arial"/>
                <a:sym typeface="Arial"/>
              </a:rPr>
              <a:t> Emma Cooper </a:t>
            </a:r>
            <a:br>
              <a:rPr lang="en-GB" sz="2300" kern="0" dirty="0">
                <a:solidFill>
                  <a:srgbClr val="000000"/>
                </a:solidFill>
                <a:latin typeface="Arial"/>
                <a:ea typeface="Arial"/>
                <a:cs typeface="Arial"/>
                <a:sym typeface="Arial"/>
              </a:rPr>
            </a:br>
            <a:r>
              <a:rPr lang="en-GB" sz="2300" kern="0" dirty="0">
                <a:solidFill>
                  <a:srgbClr val="000000"/>
                </a:solidFill>
                <a:latin typeface="Arial"/>
                <a:ea typeface="Arial"/>
                <a:cs typeface="Arial"/>
                <a:sym typeface="Arial"/>
              </a:rPr>
              <a:t>(General Inspector/Advisor for Science)</a:t>
            </a: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1683" u="sng" kern="0" dirty="0">
                <a:solidFill>
                  <a:srgbClr val="0000FF"/>
                </a:solidFill>
                <a:latin typeface="Arial"/>
                <a:ea typeface="Arial"/>
                <a:cs typeface="Arial"/>
                <a:sym typeface="Arial"/>
                <a:hlinkClick r:id="rId5"/>
              </a:rPr>
              <a:t>emma.cooper3@hants.gov.uk</a:t>
            </a: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endParaRPr sz="2300" kern="0" dirty="0">
              <a:solidFill>
                <a:srgbClr val="000000"/>
              </a:solidFill>
              <a:latin typeface="Arial"/>
              <a:ea typeface="Arial"/>
              <a:cs typeface="Arial"/>
              <a:sym typeface="Arial"/>
            </a:endParaRPr>
          </a:p>
        </p:txBody>
      </p:sp>
      <p:pic>
        <p:nvPicPr>
          <p:cNvPr id="73" name="Google Shape;73;p2"/>
          <p:cNvPicPr preferRelativeResize="0"/>
          <p:nvPr/>
        </p:nvPicPr>
        <p:blipFill rotWithShape="1">
          <a:blip r:embed="rId6">
            <a:alphaModFix/>
          </a:blip>
          <a:srcRect r="4095"/>
          <a:stretch/>
        </p:blipFill>
        <p:spPr>
          <a:xfrm>
            <a:off x="7092708" y="3822286"/>
            <a:ext cx="1223575" cy="1415150"/>
          </a:xfrm>
          <a:prstGeom prst="rect">
            <a:avLst/>
          </a:prstGeom>
          <a:noFill/>
          <a:ln>
            <a:noFill/>
          </a:ln>
        </p:spPr>
      </p:pic>
    </p:spTree>
    <p:extLst>
      <p:ext uri="{BB962C8B-B14F-4D97-AF65-F5344CB8AC3E}">
        <p14:creationId xmlns:p14="http://schemas.microsoft.com/office/powerpoint/2010/main" val="190451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505" y="2311971"/>
            <a:ext cx="2137783" cy="21377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476F"/>
            </a:solidFill>
          </p:spPr>
          <p:txBody>
            <a:bodyPr/>
            <a:lstStyle/>
            <a:p>
              <a:endParaRPr lang="en-GB" sz="1200"/>
            </a:p>
          </p:txBody>
        </p:sp>
      </p:grpSp>
      <p:grpSp>
        <p:nvGrpSpPr>
          <p:cNvPr id="4" name="Group 4"/>
          <p:cNvGrpSpPr/>
          <p:nvPr/>
        </p:nvGrpSpPr>
        <p:grpSpPr>
          <a:xfrm>
            <a:off x="3416145" y="2311971"/>
            <a:ext cx="2137783" cy="2137783"/>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476F"/>
            </a:solidFill>
          </p:spPr>
          <p:txBody>
            <a:bodyPr/>
            <a:lstStyle/>
            <a:p>
              <a:endParaRPr lang="en-GB" sz="1200"/>
            </a:p>
          </p:txBody>
        </p:sp>
      </p:grpSp>
      <p:grpSp>
        <p:nvGrpSpPr>
          <p:cNvPr id="6" name="Group 6"/>
          <p:cNvGrpSpPr/>
          <p:nvPr/>
        </p:nvGrpSpPr>
        <p:grpSpPr>
          <a:xfrm>
            <a:off x="6373079" y="2311971"/>
            <a:ext cx="2137783" cy="213778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476F"/>
            </a:solidFill>
          </p:spPr>
          <p:txBody>
            <a:bodyPr/>
            <a:lstStyle/>
            <a:p>
              <a:endParaRPr lang="en-GB" sz="1200"/>
            </a:p>
          </p:txBody>
        </p:sp>
      </p:grpSp>
      <p:grpSp>
        <p:nvGrpSpPr>
          <p:cNvPr id="8" name="Group 8"/>
          <p:cNvGrpSpPr/>
          <p:nvPr/>
        </p:nvGrpSpPr>
        <p:grpSpPr>
          <a:xfrm>
            <a:off x="9596713" y="2311971"/>
            <a:ext cx="2137783" cy="213778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476F"/>
            </a:solidFill>
          </p:spPr>
          <p:txBody>
            <a:bodyPr/>
            <a:lstStyle/>
            <a:p>
              <a:endParaRPr lang="en-GB" sz="1200"/>
            </a:p>
          </p:txBody>
        </p:sp>
      </p:grpSp>
      <p:sp>
        <p:nvSpPr>
          <p:cNvPr id="10" name="TextBox 10"/>
          <p:cNvSpPr txBox="1"/>
          <p:nvPr/>
        </p:nvSpPr>
        <p:spPr>
          <a:xfrm>
            <a:off x="457505" y="4729153"/>
            <a:ext cx="2137783" cy="2039661"/>
          </a:xfrm>
          <a:prstGeom prst="rect">
            <a:avLst/>
          </a:prstGeom>
        </p:spPr>
        <p:txBody>
          <a:bodyPr lIns="0" tIns="0" rIns="0" bIns="0" rtlCol="0" anchor="t">
            <a:spAutoFit/>
          </a:bodyPr>
          <a:lstStyle/>
          <a:p>
            <a:pPr algn="ctr">
              <a:lnSpc>
                <a:spcPts val="2333"/>
              </a:lnSpc>
            </a:pPr>
            <a:r>
              <a:rPr lang="en-GB" sz="1667" spc="33" dirty="0">
                <a:solidFill>
                  <a:srgbClr val="201E1E"/>
                </a:solidFill>
                <a:latin typeface="Comfortaa Bold"/>
              </a:rPr>
              <a:t>1 Knowledge Book for all 3 years of Key Stage 3 </a:t>
            </a:r>
          </a:p>
          <a:p>
            <a:pPr algn="ctr">
              <a:lnSpc>
                <a:spcPts val="2333"/>
              </a:lnSpc>
            </a:pPr>
            <a:r>
              <a:rPr lang="en-GB" sz="1667" spc="33" dirty="0">
                <a:solidFill>
                  <a:srgbClr val="D12D72"/>
                </a:solidFill>
                <a:latin typeface="Comfortaa Bold"/>
              </a:rPr>
              <a:t>£14.99</a:t>
            </a:r>
            <a:br>
              <a:rPr lang="en-GB" sz="1667" spc="33" dirty="0">
                <a:latin typeface="Comfortaa Bold"/>
              </a:rPr>
            </a:br>
            <a:r>
              <a:rPr lang="en-GB" sz="1667" spc="33" dirty="0">
                <a:solidFill>
                  <a:srgbClr val="201E1E"/>
                </a:solidFill>
                <a:latin typeface="Comfortaa Bold"/>
              </a:rPr>
              <a:t>128 pages</a:t>
            </a:r>
            <a:br>
              <a:rPr lang="en-GB" sz="1667" spc="33" dirty="0">
                <a:solidFill>
                  <a:srgbClr val="201E1E"/>
                </a:solidFill>
                <a:latin typeface="Comfortaa Bold"/>
              </a:rPr>
            </a:br>
            <a:r>
              <a:rPr lang="en-GB" sz="1333" spc="33" dirty="0">
                <a:solidFill>
                  <a:srgbClr val="201E1E"/>
                </a:solidFill>
                <a:latin typeface="Comfortaa Bold"/>
              </a:rPr>
              <a:t>(also eBook</a:t>
            </a:r>
            <a:r>
              <a:rPr lang="en-GB" sz="1333" spc="33" dirty="0">
                <a:solidFill>
                  <a:srgbClr val="FF0000"/>
                </a:solidFill>
                <a:latin typeface="Comfortaa Bold"/>
              </a:rPr>
              <a:t> </a:t>
            </a:r>
            <a:r>
              <a:rPr lang="en-GB" sz="1333" spc="33" dirty="0">
                <a:solidFill>
                  <a:srgbClr val="D12D72"/>
                </a:solidFill>
                <a:latin typeface="Comfortaa Bold"/>
              </a:rPr>
              <a:t>£4.00</a:t>
            </a:r>
            <a:r>
              <a:rPr lang="en-GB" sz="1333" spc="33" dirty="0">
                <a:solidFill>
                  <a:srgbClr val="201E1E"/>
                </a:solidFill>
                <a:latin typeface="Comfortaa Bold"/>
              </a:rPr>
              <a:t>)</a:t>
            </a:r>
            <a:br>
              <a:rPr lang="en-GB" sz="1667" spc="33" dirty="0">
                <a:latin typeface="Comfortaa Bold"/>
              </a:rPr>
            </a:br>
            <a:endParaRPr lang="en-GB" sz="1667" spc="33" dirty="0">
              <a:solidFill>
                <a:srgbClr val="201E1E"/>
              </a:solidFill>
              <a:latin typeface="Comfortaa Bold"/>
            </a:endParaRPr>
          </a:p>
        </p:txBody>
      </p:sp>
      <p:grpSp>
        <p:nvGrpSpPr>
          <p:cNvPr id="11" name="Group 11"/>
          <p:cNvGrpSpPr/>
          <p:nvPr/>
        </p:nvGrpSpPr>
        <p:grpSpPr>
          <a:xfrm>
            <a:off x="457505" y="454054"/>
            <a:ext cx="8581437" cy="801391"/>
            <a:chOff x="0" y="0"/>
            <a:chExt cx="17162873" cy="1602782"/>
          </a:xfrm>
        </p:grpSpPr>
        <p:grpSp>
          <p:nvGrpSpPr>
            <p:cNvPr id="12" name="Group 12"/>
            <p:cNvGrpSpPr/>
            <p:nvPr/>
          </p:nvGrpSpPr>
          <p:grpSpPr>
            <a:xfrm>
              <a:off x="0" y="0"/>
              <a:ext cx="1660188" cy="63500"/>
              <a:chOff x="0" y="0"/>
              <a:chExt cx="327938" cy="12543"/>
            </a:xfrm>
          </p:grpSpPr>
          <p:sp>
            <p:nvSpPr>
              <p:cNvPr id="13" name="Freeform 13"/>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006D77"/>
              </a:solidFill>
            </p:spPr>
            <p:txBody>
              <a:bodyPr/>
              <a:lstStyle/>
              <a:p>
                <a:endParaRPr lang="en-GB" sz="1200"/>
              </a:p>
            </p:txBody>
          </p:sp>
          <p:sp>
            <p:nvSpPr>
              <p:cNvPr id="14" name="TextBox 14"/>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TextBox 15"/>
            <p:cNvSpPr txBox="1"/>
            <p:nvPr/>
          </p:nvSpPr>
          <p:spPr>
            <a:xfrm>
              <a:off x="0" y="679452"/>
              <a:ext cx="17162873" cy="923330"/>
            </a:xfrm>
            <a:prstGeom prst="rect">
              <a:avLst/>
            </a:prstGeom>
          </p:spPr>
          <p:txBody>
            <a:bodyPr lIns="0" tIns="0" rIns="0" bIns="0" rtlCol="0" anchor="t">
              <a:spAutoFit/>
            </a:bodyPr>
            <a:lstStyle/>
            <a:p>
              <a:pPr>
                <a:lnSpc>
                  <a:spcPts val="3600"/>
                </a:lnSpc>
              </a:pPr>
              <a:r>
                <a:rPr lang="en-US" sz="3000" dirty="0">
                  <a:solidFill>
                    <a:srgbClr val="006D77"/>
                  </a:solidFill>
                  <a:latin typeface="Comfortaa Bold"/>
                </a:rPr>
                <a:t>What’s included?</a:t>
              </a:r>
            </a:p>
          </p:txBody>
        </p:sp>
      </p:grpSp>
      <p:sp>
        <p:nvSpPr>
          <p:cNvPr id="16" name="TextBox 16"/>
          <p:cNvSpPr txBox="1"/>
          <p:nvPr/>
        </p:nvSpPr>
        <p:spPr>
          <a:xfrm>
            <a:off x="3416145" y="4729153"/>
            <a:ext cx="2137783" cy="859851"/>
          </a:xfrm>
          <a:prstGeom prst="rect">
            <a:avLst/>
          </a:prstGeom>
        </p:spPr>
        <p:txBody>
          <a:bodyPr lIns="0" tIns="0" rIns="0" bIns="0" rtlCol="0" anchor="t">
            <a:spAutoFit/>
          </a:bodyPr>
          <a:lstStyle/>
          <a:p>
            <a:pPr algn="ctr">
              <a:lnSpc>
                <a:spcPts val="2333"/>
              </a:lnSpc>
            </a:pPr>
            <a:r>
              <a:rPr lang="en-GB" sz="1667" spc="33">
                <a:solidFill>
                  <a:srgbClr val="201E1E"/>
                </a:solidFill>
                <a:latin typeface="Comfortaa Bold"/>
              </a:rPr>
              <a:t>3 Practice Books  </a:t>
            </a:r>
            <a:r>
              <a:rPr lang="en-GB" sz="1667" spc="33">
                <a:solidFill>
                  <a:srgbClr val="D12D72"/>
                </a:solidFill>
                <a:latin typeface="Comfortaa Bold"/>
              </a:rPr>
              <a:t>£8.99 each </a:t>
            </a:r>
          </a:p>
          <a:p>
            <a:pPr algn="ctr">
              <a:lnSpc>
                <a:spcPts val="2333"/>
              </a:lnSpc>
            </a:pPr>
            <a:r>
              <a:rPr lang="en-GB" sz="1667" spc="33">
                <a:solidFill>
                  <a:srgbClr val="201E1E"/>
                </a:solidFill>
                <a:latin typeface="Comfortaa Bold"/>
              </a:rPr>
              <a:t>c.144 pages each</a:t>
            </a:r>
            <a:endParaRPr lang="en-US" sz="1667" spc="33">
              <a:solidFill>
                <a:srgbClr val="201E1E"/>
              </a:solidFill>
              <a:latin typeface="Comfortaa Bold"/>
            </a:endParaRPr>
          </a:p>
        </p:txBody>
      </p:sp>
      <p:sp>
        <p:nvSpPr>
          <p:cNvPr id="17" name="TextBox 17"/>
          <p:cNvSpPr txBox="1"/>
          <p:nvPr/>
        </p:nvSpPr>
        <p:spPr>
          <a:xfrm>
            <a:off x="6373079" y="4729154"/>
            <a:ext cx="2137783" cy="1154803"/>
          </a:xfrm>
          <a:prstGeom prst="rect">
            <a:avLst/>
          </a:prstGeom>
        </p:spPr>
        <p:txBody>
          <a:bodyPr lIns="0" tIns="0" rIns="0" bIns="0" rtlCol="0" anchor="t">
            <a:spAutoFit/>
          </a:bodyPr>
          <a:lstStyle/>
          <a:p>
            <a:pPr algn="ctr">
              <a:lnSpc>
                <a:spcPts val="2333"/>
              </a:lnSpc>
            </a:pPr>
            <a:r>
              <a:rPr lang="en-GB" sz="1667" spc="33">
                <a:solidFill>
                  <a:srgbClr val="201E1E"/>
                </a:solidFill>
                <a:latin typeface="Comfortaa Bold"/>
              </a:rPr>
              <a:t>3 Teacher Handbooks </a:t>
            </a:r>
          </a:p>
          <a:p>
            <a:pPr algn="ctr">
              <a:lnSpc>
                <a:spcPts val="2333"/>
              </a:lnSpc>
            </a:pPr>
            <a:r>
              <a:rPr lang="en-GB" sz="1667" spc="33">
                <a:solidFill>
                  <a:srgbClr val="D12D72"/>
                </a:solidFill>
                <a:latin typeface="Comfortaa Bold"/>
              </a:rPr>
              <a:t>£75 each </a:t>
            </a:r>
          </a:p>
          <a:p>
            <a:pPr algn="ctr">
              <a:lnSpc>
                <a:spcPts val="2333"/>
              </a:lnSpc>
            </a:pPr>
            <a:r>
              <a:rPr lang="en-GB" sz="1667" spc="33">
                <a:solidFill>
                  <a:srgbClr val="201E1E"/>
                </a:solidFill>
                <a:latin typeface="Comfortaa Bold"/>
              </a:rPr>
              <a:t>c. 180 pages each</a:t>
            </a:r>
            <a:endParaRPr lang="en-US" sz="1667" spc="33">
              <a:solidFill>
                <a:srgbClr val="201E1E"/>
              </a:solidFill>
              <a:latin typeface="Comfortaa Bold"/>
            </a:endParaRPr>
          </a:p>
        </p:txBody>
      </p:sp>
      <p:sp>
        <p:nvSpPr>
          <p:cNvPr id="18" name="TextBox 18"/>
          <p:cNvSpPr txBox="1"/>
          <p:nvPr/>
        </p:nvSpPr>
        <p:spPr>
          <a:xfrm>
            <a:off x="9596713" y="4729154"/>
            <a:ext cx="2137783" cy="1154803"/>
          </a:xfrm>
          <a:prstGeom prst="rect">
            <a:avLst/>
          </a:prstGeom>
        </p:spPr>
        <p:txBody>
          <a:bodyPr lIns="0" tIns="0" rIns="0" bIns="0" rtlCol="0" anchor="t">
            <a:spAutoFit/>
          </a:bodyPr>
          <a:lstStyle/>
          <a:p>
            <a:pPr algn="ctr">
              <a:lnSpc>
                <a:spcPts val="2333"/>
              </a:lnSpc>
            </a:pPr>
            <a:r>
              <a:rPr lang="en-GB" sz="1667" spc="33" dirty="0">
                <a:solidFill>
                  <a:srgbClr val="201E1E"/>
                </a:solidFill>
                <a:latin typeface="Comfortaa Bold"/>
              </a:rPr>
              <a:t>Boost </a:t>
            </a:r>
            <a:br>
              <a:rPr lang="en-GB" sz="1667" spc="33" dirty="0">
                <a:latin typeface="Comfortaa Bold"/>
              </a:rPr>
            </a:br>
            <a:r>
              <a:rPr lang="en-GB" sz="1667" spc="33" dirty="0">
                <a:solidFill>
                  <a:srgbClr val="D12D72"/>
                </a:solidFill>
                <a:latin typeface="Comfortaa Bold"/>
              </a:rPr>
              <a:t>£390 Core</a:t>
            </a:r>
          </a:p>
          <a:p>
            <a:pPr algn="ctr">
              <a:lnSpc>
                <a:spcPts val="2333"/>
              </a:lnSpc>
            </a:pPr>
            <a:r>
              <a:rPr lang="en-GB" sz="1667" spc="33" dirty="0">
                <a:solidFill>
                  <a:srgbClr val="D12D72"/>
                </a:solidFill>
                <a:latin typeface="Comfortaa Bold"/>
              </a:rPr>
              <a:t>£725 Premium* </a:t>
            </a:r>
            <a:r>
              <a:rPr lang="en-GB" sz="1667" spc="33" dirty="0">
                <a:solidFill>
                  <a:srgbClr val="201E1E"/>
                </a:solidFill>
                <a:latin typeface="Comfortaa Bold"/>
              </a:rPr>
              <a:t>(pre-VAT)</a:t>
            </a:r>
          </a:p>
        </p:txBody>
      </p:sp>
      <p:sp>
        <p:nvSpPr>
          <p:cNvPr id="20" name="TextBox 19">
            <a:extLst>
              <a:ext uri="{FF2B5EF4-FFF2-40B4-BE49-F238E27FC236}">
                <a16:creationId xmlns:a16="http://schemas.microsoft.com/office/drawing/2014/main" id="{A3B55D2A-B81A-1DEB-64A3-0899D38AB704}"/>
              </a:ext>
            </a:extLst>
          </p:cNvPr>
          <p:cNvSpPr txBox="1"/>
          <p:nvPr/>
        </p:nvSpPr>
        <p:spPr>
          <a:xfrm>
            <a:off x="4216400" y="831691"/>
            <a:ext cx="7772400" cy="348878"/>
          </a:xfrm>
          <a:prstGeom prst="rect">
            <a:avLst/>
          </a:prstGeom>
          <a:noFill/>
        </p:spPr>
        <p:txBody>
          <a:bodyPr wrap="square" lIns="60960" tIns="30480" rIns="60960" bIns="30480" anchor="t">
            <a:spAutoFit/>
          </a:bodyPr>
          <a:lstStyle/>
          <a:p>
            <a:r>
              <a:rPr lang="en-GB" sz="1867" dirty="0">
                <a:latin typeface="Comfortaa Bold"/>
              </a:rPr>
              <a:t>7 print books (4 student-facing and 3 teacher-facing) + Boost</a:t>
            </a:r>
            <a:endParaRPr lang="en-US" sz="1200" dirty="0">
              <a:latin typeface="Calibri"/>
              <a:cs typeface="Calibri"/>
            </a:endParaRPr>
          </a:p>
        </p:txBody>
      </p:sp>
      <p:pic>
        <p:nvPicPr>
          <p:cNvPr id="21" name="Picture 20" descr="A book cover with images of planets and a candle&#10;&#10;Description automatically generated">
            <a:extLst>
              <a:ext uri="{FF2B5EF4-FFF2-40B4-BE49-F238E27FC236}">
                <a16:creationId xmlns:a16="http://schemas.microsoft.com/office/drawing/2014/main" id="{D012D56C-E52D-FDDA-E8B2-CEFD14BFE171}"/>
              </a:ext>
            </a:extLst>
          </p:cNvPr>
          <p:cNvPicPr>
            <a:picLocks noChangeAspect="1"/>
          </p:cNvPicPr>
          <p:nvPr/>
        </p:nvPicPr>
        <p:blipFill>
          <a:blip r:embed="rId3"/>
          <a:stretch>
            <a:fillRect/>
          </a:stretch>
        </p:blipFill>
        <p:spPr>
          <a:xfrm>
            <a:off x="739463" y="2412320"/>
            <a:ext cx="1510267" cy="1937082"/>
          </a:xfrm>
          <a:prstGeom prst="rect">
            <a:avLst/>
          </a:prstGeom>
        </p:spPr>
      </p:pic>
      <p:pic>
        <p:nvPicPr>
          <p:cNvPr id="22" name="Picture 21" descr="A book cover with text and images&#10;&#10;Description automatically generated">
            <a:extLst>
              <a:ext uri="{FF2B5EF4-FFF2-40B4-BE49-F238E27FC236}">
                <a16:creationId xmlns:a16="http://schemas.microsoft.com/office/drawing/2014/main" id="{A67582A3-4881-F979-2924-358011648434}"/>
              </a:ext>
            </a:extLst>
          </p:cNvPr>
          <p:cNvPicPr>
            <a:picLocks noChangeAspect="1"/>
          </p:cNvPicPr>
          <p:nvPr/>
        </p:nvPicPr>
        <p:blipFill>
          <a:blip r:embed="rId4"/>
          <a:stretch>
            <a:fillRect/>
          </a:stretch>
        </p:blipFill>
        <p:spPr>
          <a:xfrm>
            <a:off x="3077588" y="2901259"/>
            <a:ext cx="2814896" cy="876693"/>
          </a:xfrm>
          <a:prstGeom prst="rect">
            <a:avLst/>
          </a:prstGeom>
        </p:spPr>
      </p:pic>
      <p:pic>
        <p:nvPicPr>
          <p:cNvPr id="24" name="Picture 23" descr="A cover of a book&#10;&#10;Description automatically generated">
            <a:extLst>
              <a:ext uri="{FF2B5EF4-FFF2-40B4-BE49-F238E27FC236}">
                <a16:creationId xmlns:a16="http://schemas.microsoft.com/office/drawing/2014/main" id="{10FC6EDE-F34D-F008-E337-2623B7A45A61}"/>
              </a:ext>
            </a:extLst>
          </p:cNvPr>
          <p:cNvPicPr>
            <a:picLocks noChangeAspect="1"/>
          </p:cNvPicPr>
          <p:nvPr/>
        </p:nvPicPr>
        <p:blipFill>
          <a:blip r:embed="rId5"/>
          <a:stretch>
            <a:fillRect/>
          </a:stretch>
        </p:blipFill>
        <p:spPr>
          <a:xfrm>
            <a:off x="6171656" y="2938729"/>
            <a:ext cx="2779305" cy="876693"/>
          </a:xfrm>
          <a:prstGeom prst="rect">
            <a:avLst/>
          </a:prstGeom>
        </p:spPr>
      </p:pic>
      <p:pic>
        <p:nvPicPr>
          <p:cNvPr id="25" name="Picture 24" descr="A book cover with images of planets and stars&#10;&#10;Description automatically generated">
            <a:extLst>
              <a:ext uri="{FF2B5EF4-FFF2-40B4-BE49-F238E27FC236}">
                <a16:creationId xmlns:a16="http://schemas.microsoft.com/office/drawing/2014/main" id="{84868634-48F5-E91B-097F-B886B7AC7E14}"/>
              </a:ext>
            </a:extLst>
          </p:cNvPr>
          <p:cNvPicPr>
            <a:picLocks noChangeAspect="1"/>
          </p:cNvPicPr>
          <p:nvPr/>
        </p:nvPicPr>
        <p:blipFill>
          <a:blip r:embed="rId6"/>
          <a:stretch>
            <a:fillRect/>
          </a:stretch>
        </p:blipFill>
        <p:spPr>
          <a:xfrm>
            <a:off x="10008809" y="2700467"/>
            <a:ext cx="1313589" cy="1278277"/>
          </a:xfrm>
          <a:prstGeom prst="rect">
            <a:avLst/>
          </a:prstGeom>
        </p:spPr>
      </p:pic>
      <p:sp>
        <p:nvSpPr>
          <p:cNvPr id="19" name="TextBox 18">
            <a:extLst>
              <a:ext uri="{FF2B5EF4-FFF2-40B4-BE49-F238E27FC236}">
                <a16:creationId xmlns:a16="http://schemas.microsoft.com/office/drawing/2014/main" id="{830963E3-3005-7524-1BD2-15C7857A4FDE}"/>
              </a:ext>
            </a:extLst>
          </p:cNvPr>
          <p:cNvSpPr txBox="1"/>
          <p:nvPr/>
        </p:nvSpPr>
        <p:spPr>
          <a:xfrm>
            <a:off x="3966563" y="6240641"/>
            <a:ext cx="7772400" cy="266676"/>
          </a:xfrm>
          <a:prstGeom prst="rect">
            <a:avLst/>
          </a:prstGeom>
          <a:noFill/>
        </p:spPr>
        <p:txBody>
          <a:bodyPr wrap="square" lIns="60960" tIns="30480" rIns="60960" bIns="30480" anchor="t">
            <a:spAutoFit/>
          </a:bodyPr>
          <a:lstStyle/>
          <a:p>
            <a:r>
              <a:rPr lang="en-GB" sz="1333" dirty="0">
                <a:latin typeface="Comfortaa Bold"/>
              </a:rPr>
              <a:t>*includes unlimited copies of Knowledge Book eBook</a:t>
            </a:r>
            <a:endParaRPr lang="en-US" sz="1333"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6604000" cy="792140"/>
          </a:xfrm>
          <a:prstGeom prst="rect">
            <a:avLst/>
          </a:prstGeom>
        </p:spPr>
        <p:txBody>
          <a:bodyPr wrap="square" lIns="0" tIns="0" rIns="0" bIns="0" rtlCol="0" anchor="t">
            <a:spAutoFit/>
          </a:bodyPr>
          <a:lstStyle/>
          <a:p>
            <a:pPr algn="ctr">
              <a:lnSpc>
                <a:spcPts val="3177"/>
              </a:lnSpc>
            </a:pPr>
            <a:r>
              <a:rPr lang="en-US" sz="2533" dirty="0">
                <a:solidFill>
                  <a:srgbClr val="FFFFFF"/>
                </a:solidFill>
                <a:latin typeface="Comfortaa Bold"/>
              </a:rPr>
              <a:t>5 ways that Springboard helps </a:t>
            </a:r>
            <a:br>
              <a:rPr lang="en-US" sz="2533" dirty="0">
                <a:solidFill>
                  <a:srgbClr val="FFFFFF"/>
                </a:solidFill>
                <a:latin typeface="Comfortaa Bold"/>
              </a:rPr>
            </a:br>
            <a:r>
              <a:rPr lang="en-US" sz="2533" dirty="0">
                <a:solidFill>
                  <a:srgbClr val="FFFFFF"/>
                </a:solidFill>
                <a:latin typeface="Comfortaa Bold"/>
              </a:rPr>
              <a:t>teachers and students</a:t>
            </a:r>
            <a:endParaRPr lang="en-US" sz="2562" dirty="0">
              <a:solidFill>
                <a:srgbClr val="FFFFFF"/>
              </a:solidFill>
              <a:latin typeface="Comfortaa Bold"/>
            </a:endParaRP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403741" y="2319973"/>
            <a:ext cx="11112719" cy="5972789"/>
          </a:xfrm>
          <a:prstGeom prst="rect">
            <a:avLst/>
          </a:prstGeom>
        </p:spPr>
        <p:txBody>
          <a:bodyPr lIns="0" tIns="0" rIns="0" bIns="0" rtlCol="0" anchor="t">
            <a:spAutoFit/>
          </a:bodyPr>
          <a:lstStyle/>
          <a:p>
            <a:pPr marL="544011" lvl="1" indent="-342917">
              <a:lnSpc>
                <a:spcPts val="2613"/>
              </a:lnSpc>
              <a:buFont typeface="+mj-lt"/>
              <a:buAutoNum type="arabicPeriod"/>
            </a:pPr>
            <a:r>
              <a:rPr lang="en-GB" sz="1833" dirty="0">
                <a:solidFill>
                  <a:srgbClr val="201E1E"/>
                </a:solidFill>
                <a:latin typeface="Comfortaa Bold"/>
              </a:rPr>
              <a:t>It has a carefully sequenced</a:t>
            </a:r>
            <a:r>
              <a:rPr lang="en-US" sz="1833" dirty="0"/>
              <a:t>, </a:t>
            </a:r>
            <a:r>
              <a:rPr lang="en-GB" sz="1867" dirty="0">
                <a:solidFill>
                  <a:srgbClr val="201E1E"/>
                </a:solidFill>
                <a:latin typeface="Comfortaa Bold"/>
              </a:rPr>
              <a:t>highly coherent curriculum that focuses especially on the KEY things students need to know.</a:t>
            </a:r>
            <a:br>
              <a:rPr lang="en-GB" sz="1867" dirty="0">
                <a:solidFill>
                  <a:srgbClr val="201E1E"/>
                </a:solidFill>
                <a:latin typeface="Comfortaa Bold"/>
              </a:rPr>
            </a:br>
            <a:endParaRPr lang="en-GB" sz="1867" dirty="0">
              <a:solidFill>
                <a:srgbClr val="201E1E"/>
              </a:solidFill>
              <a:latin typeface="Comfortaa Bold"/>
            </a:endParaRPr>
          </a:p>
          <a:p>
            <a:pPr marL="544011" lvl="1" indent="-342917">
              <a:lnSpc>
                <a:spcPts val="2613"/>
              </a:lnSpc>
              <a:buFont typeface="+mj-lt"/>
              <a:buAutoNum type="arabicPeriod"/>
            </a:pPr>
            <a:r>
              <a:rPr lang="en-GB" sz="1867" dirty="0">
                <a:solidFill>
                  <a:srgbClr val="201E1E"/>
                </a:solidFill>
                <a:latin typeface="Comfortaa Bold"/>
              </a:rPr>
              <a:t>It delivers knowledge through clear</a:t>
            </a:r>
            <a:r>
              <a:rPr lang="en-US" sz="1867" dirty="0">
                <a:solidFill>
                  <a:srgbClr val="201E1E"/>
                </a:solidFill>
                <a:latin typeface="Comfortaa Bold"/>
              </a:rPr>
              <a:t> narrative-driven explanations, and secures it with the use of extensive independent practice and constant checking for understanding</a:t>
            </a:r>
            <a:br>
              <a:rPr lang="en-GB" sz="1867" dirty="0">
                <a:solidFill>
                  <a:srgbClr val="201E1E"/>
                </a:solidFill>
                <a:latin typeface="Comfortaa Bold"/>
              </a:rPr>
            </a:br>
            <a:endParaRPr lang="en-GB" sz="1867" dirty="0">
              <a:solidFill>
                <a:srgbClr val="201E1E"/>
              </a:solidFill>
              <a:latin typeface="Comfortaa Bold"/>
            </a:endParaRPr>
          </a:p>
          <a:p>
            <a:pPr marL="544011" lvl="1" indent="-342917">
              <a:lnSpc>
                <a:spcPts val="2613"/>
              </a:lnSpc>
              <a:buFont typeface="+mj-lt"/>
              <a:buAutoNum type="arabicPeriod"/>
            </a:pPr>
            <a:r>
              <a:rPr lang="en-GB" sz="1867" dirty="0">
                <a:solidFill>
                  <a:srgbClr val="201E1E"/>
                </a:solidFill>
                <a:latin typeface="Comfortaa Bold"/>
              </a:rPr>
              <a:t>It pays particular attention to “working scientifically” skills</a:t>
            </a:r>
          </a:p>
          <a:p>
            <a:pPr marL="544011" lvl="1" indent="-342917">
              <a:lnSpc>
                <a:spcPts val="2613"/>
              </a:lnSpc>
              <a:buAutoNum type="arabicPeriod"/>
            </a:pPr>
            <a:endParaRPr lang="en-GB" sz="1867" dirty="0">
              <a:solidFill>
                <a:srgbClr val="201E1E"/>
              </a:solidFill>
              <a:latin typeface="Comfortaa Bold"/>
            </a:endParaRPr>
          </a:p>
          <a:p>
            <a:pPr marL="201093" lvl="1">
              <a:lnSpc>
                <a:spcPts val="2613"/>
              </a:lnSpc>
            </a:pPr>
            <a:r>
              <a:rPr lang="en-GB" sz="1867" dirty="0">
                <a:solidFill>
                  <a:srgbClr val="201E1E"/>
                </a:solidFill>
                <a:latin typeface="Comfortaa Bold"/>
              </a:rPr>
              <a:t>4. It supports all teachers (including non-specialists) and reduces workload</a:t>
            </a:r>
          </a:p>
          <a:p>
            <a:pPr marL="201093" lvl="1">
              <a:lnSpc>
                <a:spcPts val="2613"/>
              </a:lnSpc>
            </a:pPr>
            <a:endParaRPr lang="en-GB" sz="1867" dirty="0">
              <a:solidFill>
                <a:srgbClr val="201E1E"/>
              </a:solidFill>
              <a:latin typeface="Comfortaa Bold"/>
            </a:endParaRPr>
          </a:p>
          <a:p>
            <a:pPr marL="201093" lvl="1">
              <a:lnSpc>
                <a:spcPts val="2613"/>
              </a:lnSpc>
            </a:pPr>
            <a:r>
              <a:rPr lang="en-GB" sz="1867" dirty="0">
                <a:solidFill>
                  <a:srgbClr val="201E1E"/>
                </a:solidFill>
                <a:latin typeface="Comfortaa Bold"/>
              </a:rPr>
              <a:t>5. It focuses on retrieval practice, and this is stringently organised</a:t>
            </a:r>
          </a:p>
          <a:p>
            <a:pPr marL="201093" lvl="1">
              <a:lnSpc>
                <a:spcPts val="2613"/>
              </a:lnSpc>
            </a:pPr>
            <a:endParaRPr lang="en-GB" sz="1867" dirty="0">
              <a:solidFill>
                <a:srgbClr val="201E1E"/>
              </a:solidFill>
              <a:latin typeface="Comfortaa Bold"/>
            </a:endParaRPr>
          </a:p>
          <a:p>
            <a:pPr marL="201093" lvl="1">
              <a:lnSpc>
                <a:spcPts val="2613"/>
              </a:lnSpc>
            </a:pPr>
            <a:br>
              <a:rPr lang="en-US" sz="1867" dirty="0">
                <a:solidFill>
                  <a:srgbClr val="201E1E"/>
                </a:solidFill>
                <a:latin typeface="Comfortaa Bold"/>
              </a:rPr>
            </a:br>
            <a:endParaRPr lang="en-US" sz="1867" dirty="0">
              <a:solidFill>
                <a:srgbClr val="201E1E"/>
              </a:solidFill>
              <a:latin typeface="Comfortaa Bold"/>
            </a:endParaRPr>
          </a:p>
          <a:p>
            <a:pPr marL="201516" lvl="1">
              <a:lnSpc>
                <a:spcPts val="2613"/>
              </a:lnSpc>
            </a:pPr>
            <a:endParaRPr lang="en-GB" sz="1867" dirty="0">
              <a:solidFill>
                <a:srgbClr val="201E1E"/>
              </a:solidFill>
              <a:latin typeface="Comfortaa Bold"/>
            </a:endParaRPr>
          </a:p>
          <a:p>
            <a:pPr marL="403032" lvl="1" indent="-201516">
              <a:lnSpc>
                <a:spcPts val="2613"/>
              </a:lnSpc>
              <a:buFont typeface="Arial"/>
              <a:buChar char="•"/>
            </a:pPr>
            <a:endParaRPr lang="en-GB" sz="1866" dirty="0">
              <a:solidFill>
                <a:srgbClr val="201E1E"/>
              </a:solidFill>
              <a:latin typeface="Comfortaa Bold"/>
            </a:endParaRPr>
          </a:p>
          <a:p>
            <a:pPr marL="201516" lvl="1">
              <a:lnSpc>
                <a:spcPts val="2613"/>
              </a:lnSpc>
            </a:pPr>
            <a:br>
              <a:rPr lang="en-GB" sz="1866" dirty="0">
                <a:solidFill>
                  <a:srgbClr val="201E1E"/>
                </a:solidFill>
                <a:latin typeface="Comfortaa Bold"/>
              </a:rPr>
            </a:br>
            <a:endParaRPr lang="en-GB" sz="1866" dirty="0">
              <a:solidFill>
                <a:srgbClr val="201E1E"/>
              </a:solidFill>
              <a:latin typeface="Comfortaa Bold"/>
            </a:endParaRPr>
          </a:p>
        </p:txBody>
      </p:sp>
      <p:pic>
        <p:nvPicPr>
          <p:cNvPr id="10" name="Picture 2">
            <a:extLst>
              <a:ext uri="{FF2B5EF4-FFF2-40B4-BE49-F238E27FC236}">
                <a16:creationId xmlns:a16="http://schemas.microsoft.com/office/drawing/2014/main" id="{92E16789-F389-242F-6979-10B957C8F5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6604000" cy="382605"/>
          </a:xfrm>
          <a:prstGeom prst="rect">
            <a:avLst/>
          </a:prstGeom>
        </p:spPr>
        <p:txBody>
          <a:bodyPr wrap="square" lIns="0" tIns="0" rIns="0" bIns="0" rtlCol="0" anchor="t">
            <a:spAutoFit/>
          </a:bodyPr>
          <a:lstStyle/>
          <a:p>
            <a:pPr algn="ctr">
              <a:lnSpc>
                <a:spcPts val="3177"/>
              </a:lnSpc>
            </a:pPr>
            <a:r>
              <a:rPr lang="en-US" sz="2562" dirty="0">
                <a:solidFill>
                  <a:srgbClr val="FFFFFF"/>
                </a:solidFill>
                <a:latin typeface="Comfortaa Bold"/>
              </a:rPr>
              <a:t>What’s inside</a:t>
            </a: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2">
              <a:alphaModFix amt="31000"/>
            </a:blip>
            <a:stretch>
              <a:fillRect/>
            </a:stretch>
          </a:blipFill>
        </p:spPr>
        <p:txBody>
          <a:bodyPr/>
          <a:lstStyle/>
          <a:p>
            <a:endParaRPr lang="en-GB" sz="1200"/>
          </a:p>
        </p:txBody>
      </p:sp>
      <p:sp>
        <p:nvSpPr>
          <p:cNvPr id="9" name="TextBox 9"/>
          <p:cNvSpPr txBox="1"/>
          <p:nvPr/>
        </p:nvSpPr>
        <p:spPr>
          <a:xfrm>
            <a:off x="796816" y="2266950"/>
            <a:ext cx="11112719" cy="2333972"/>
          </a:xfrm>
          <a:prstGeom prst="rect">
            <a:avLst/>
          </a:prstGeom>
        </p:spPr>
        <p:txBody>
          <a:bodyPr lIns="0" tIns="0" rIns="0" bIns="0" rtlCol="0" anchor="t">
            <a:spAutoFit/>
          </a:bodyPr>
          <a:lstStyle/>
          <a:p>
            <a:pPr marL="201517" lvl="1">
              <a:lnSpc>
                <a:spcPts val="2613"/>
              </a:lnSpc>
            </a:pPr>
            <a:r>
              <a:rPr lang="en-GB" sz="2400" dirty="0">
                <a:solidFill>
                  <a:srgbClr val="201E1E"/>
                </a:solidFill>
                <a:latin typeface="Comfortaa Bold"/>
                <a:cs typeface="Calibri"/>
              </a:rPr>
              <a:t>Knowledge Book – student reference</a:t>
            </a:r>
          </a:p>
          <a:p>
            <a:pPr marL="201517" lvl="1">
              <a:lnSpc>
                <a:spcPts val="2613"/>
              </a:lnSpc>
            </a:pPr>
            <a:endParaRPr lang="en-GB" sz="2400" dirty="0">
              <a:solidFill>
                <a:srgbClr val="201E1E"/>
              </a:solidFill>
              <a:latin typeface="Comfortaa Bold"/>
              <a:cs typeface="Calibri"/>
            </a:endParaRPr>
          </a:p>
          <a:p>
            <a:pPr marL="201517" lvl="1">
              <a:lnSpc>
                <a:spcPts val="2613"/>
              </a:lnSpc>
            </a:pPr>
            <a:r>
              <a:rPr lang="en-GB" sz="2400" dirty="0">
                <a:solidFill>
                  <a:srgbClr val="201E1E"/>
                </a:solidFill>
                <a:latin typeface="Comfortaa Bold"/>
                <a:cs typeface="Calibri"/>
              </a:rPr>
              <a:t>Practice Books – independent practice</a:t>
            </a:r>
          </a:p>
          <a:p>
            <a:pPr marL="201517" lvl="1">
              <a:lnSpc>
                <a:spcPts val="2613"/>
              </a:lnSpc>
            </a:pPr>
            <a:endParaRPr lang="en-GB" sz="2400" dirty="0">
              <a:solidFill>
                <a:srgbClr val="201E1E"/>
              </a:solidFill>
              <a:latin typeface="Comfortaa Bold"/>
              <a:cs typeface="Calibri"/>
            </a:endParaRPr>
          </a:p>
          <a:p>
            <a:pPr marL="201517" lvl="1">
              <a:lnSpc>
                <a:spcPts val="2613"/>
              </a:lnSpc>
            </a:pPr>
            <a:r>
              <a:rPr lang="en-GB" sz="2400" dirty="0">
                <a:solidFill>
                  <a:srgbClr val="201E1E"/>
                </a:solidFill>
                <a:latin typeface="Comfortaa Bold"/>
                <a:cs typeface="Calibri"/>
              </a:rPr>
              <a:t>Teacher Handbooks – teacher support</a:t>
            </a:r>
          </a:p>
          <a:p>
            <a:pPr marL="201517" lvl="1">
              <a:lnSpc>
                <a:spcPts val="2613"/>
              </a:lnSpc>
            </a:pPr>
            <a:endParaRPr lang="en-GB" sz="2400" dirty="0">
              <a:solidFill>
                <a:srgbClr val="201E1E"/>
              </a:solidFill>
              <a:latin typeface="Comfortaa Bold"/>
              <a:cs typeface="Calibri"/>
            </a:endParaRPr>
          </a:p>
          <a:p>
            <a:pPr marL="201517" lvl="1">
              <a:lnSpc>
                <a:spcPts val="2613"/>
              </a:lnSpc>
            </a:pPr>
            <a:r>
              <a:rPr lang="en-GB" sz="2400" dirty="0">
                <a:solidFill>
                  <a:srgbClr val="201E1E"/>
                </a:solidFill>
                <a:latin typeface="Comfortaa Bold"/>
                <a:cs typeface="Calibri"/>
              </a:rPr>
              <a:t>Boost – all the resources teachers and students need</a:t>
            </a:r>
            <a:endParaRPr lang="en-GB" sz="2400" dirty="0">
              <a:solidFill>
                <a:srgbClr val="201E1E"/>
              </a:solidFill>
              <a:latin typeface="Comfortaa Bold"/>
            </a:endParaRPr>
          </a:p>
        </p:txBody>
      </p:sp>
      <p:pic>
        <p:nvPicPr>
          <p:cNvPr id="10" name="Picture 2">
            <a:extLst>
              <a:ext uri="{FF2B5EF4-FFF2-40B4-BE49-F238E27FC236}">
                <a16:creationId xmlns:a16="http://schemas.microsoft.com/office/drawing/2014/main" id="{6A98B638-2EC4-0408-D01C-CBE72D6ACF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3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792974"/>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Knowledge Book</a:t>
            </a:r>
          </a:p>
          <a:p>
            <a:pPr algn="ctr">
              <a:lnSpc>
                <a:spcPts val="3177"/>
              </a:lnSpc>
            </a:pPr>
            <a:r>
              <a:rPr lang="en-GB" sz="2562">
                <a:solidFill>
                  <a:srgbClr val="FFFFFF"/>
                </a:solidFill>
                <a:latin typeface="Comfortaa Bold"/>
              </a:rPr>
              <a:t>the all-in one student textbook</a:t>
            </a:r>
            <a:endParaRPr lang="en-US" sz="2562">
              <a:solidFill>
                <a:srgbClr val="FFFFFF"/>
              </a:solidFill>
              <a:latin typeface="Comfortaa Bold"/>
            </a:endParaRP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442328" y="2714151"/>
            <a:ext cx="6286719" cy="1970732"/>
          </a:xfrm>
          <a:prstGeom prst="rect">
            <a:avLst/>
          </a:prstGeom>
        </p:spPr>
        <p:txBody>
          <a:bodyPr wrap="square" lIns="0" tIns="0" rIns="0" bIns="0" rtlCol="0" anchor="t">
            <a:spAutoFit/>
          </a:bodyPr>
          <a:lstStyle/>
          <a:p>
            <a:pPr marL="201093" lvl="1">
              <a:lnSpc>
                <a:spcPts val="2613"/>
              </a:lnSpc>
            </a:pPr>
            <a:r>
              <a:rPr lang="en-GB" sz="2133" b="1" dirty="0">
                <a:solidFill>
                  <a:srgbClr val="D12D72"/>
                </a:solidFill>
                <a:latin typeface="Comfortaa Bold"/>
              </a:rPr>
              <a:t>Reduce cognitive load</a:t>
            </a:r>
            <a:endParaRPr lang="en-GB" sz="2133" dirty="0">
              <a:solidFill>
                <a:srgbClr val="201E1E"/>
              </a:solidFill>
              <a:latin typeface="Comfortaa Bold"/>
            </a:endParaRPr>
          </a:p>
          <a:p>
            <a:pPr marL="505909" lvl="1" indent="-304815">
              <a:lnSpc>
                <a:spcPts val="2613"/>
              </a:lnSpc>
              <a:buFont typeface="Arial" panose="020B0604020202020204" pitchFamily="34" charset="0"/>
              <a:buChar char="•"/>
            </a:pPr>
            <a:endParaRPr lang="en-GB" sz="1866" dirty="0">
              <a:solidFill>
                <a:srgbClr val="201E1E"/>
              </a:solidFill>
              <a:latin typeface="Comfortaa Bold"/>
            </a:endParaRPr>
          </a:p>
          <a:p>
            <a:pPr marL="201093" lvl="1">
              <a:lnSpc>
                <a:spcPts val="2613"/>
              </a:lnSpc>
            </a:pPr>
            <a:r>
              <a:rPr lang="en-GB" sz="1866" dirty="0">
                <a:solidFill>
                  <a:srgbClr val="201E1E"/>
                </a:solidFill>
                <a:latin typeface="Comfortaa Bold"/>
              </a:rPr>
              <a:t>Every topic is explained through a succinct and focused table of questions and answers, capturing all the essential knowledge pupils need.</a:t>
            </a:r>
            <a:endParaRPr lang="en-US" sz="1200" dirty="0"/>
          </a:p>
          <a:p>
            <a:pPr marL="201093" lvl="1">
              <a:lnSpc>
                <a:spcPts val="2613"/>
              </a:lnSpc>
            </a:pPr>
            <a:endParaRPr lang="en-GB" sz="1833" dirty="0">
              <a:solidFill>
                <a:srgbClr val="201E1E"/>
              </a:solidFill>
              <a:latin typeface="Comfortaa Bold"/>
            </a:endParaRPr>
          </a:p>
        </p:txBody>
      </p:sp>
      <p:pic>
        <p:nvPicPr>
          <p:cNvPr id="11" name="Picture 10" descr="A screenshot of a computer&#10;&#10;Description automatically generated">
            <a:extLst>
              <a:ext uri="{FF2B5EF4-FFF2-40B4-BE49-F238E27FC236}">
                <a16:creationId xmlns:a16="http://schemas.microsoft.com/office/drawing/2014/main" id="{00C00231-2351-49A1-D5EB-D17DBC45E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748" y="1990142"/>
            <a:ext cx="3532065" cy="4742961"/>
          </a:xfrm>
          <a:prstGeom prst="rect">
            <a:avLst/>
          </a:prstGeom>
        </p:spPr>
      </p:pic>
    </p:spTree>
    <p:extLst>
      <p:ext uri="{BB962C8B-B14F-4D97-AF65-F5344CB8AC3E}">
        <p14:creationId xmlns:p14="http://schemas.microsoft.com/office/powerpoint/2010/main" val="82044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792974"/>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Knowledge Book</a:t>
            </a:r>
          </a:p>
          <a:p>
            <a:pPr algn="ctr">
              <a:lnSpc>
                <a:spcPts val="3177"/>
              </a:lnSpc>
            </a:pPr>
            <a:r>
              <a:rPr lang="en-GB" sz="2562">
                <a:solidFill>
                  <a:srgbClr val="FFFFFF"/>
                </a:solidFill>
                <a:latin typeface="Comfortaa Bold"/>
              </a:rPr>
              <a:t>the all-in one student textbook</a:t>
            </a:r>
            <a:endParaRPr lang="en-US" sz="2562">
              <a:solidFill>
                <a:srgbClr val="FFFFFF"/>
              </a:solidFill>
              <a:latin typeface="Comfortaa Bold"/>
            </a:endParaRP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422789" y="2909535"/>
            <a:ext cx="7361335" cy="1637308"/>
          </a:xfrm>
          <a:prstGeom prst="rect">
            <a:avLst/>
          </a:prstGeom>
        </p:spPr>
        <p:txBody>
          <a:bodyPr wrap="square" lIns="0" tIns="0" rIns="0" bIns="0" rtlCol="0" anchor="t">
            <a:spAutoFit/>
          </a:bodyPr>
          <a:lstStyle/>
          <a:p>
            <a:pPr marL="201093" lvl="1">
              <a:lnSpc>
                <a:spcPts val="2613"/>
              </a:lnSpc>
            </a:pPr>
            <a:r>
              <a:rPr lang="en-GB" sz="2133" dirty="0">
                <a:solidFill>
                  <a:srgbClr val="D12D72"/>
                </a:solidFill>
                <a:latin typeface="Comfortaa Bold"/>
              </a:rPr>
              <a:t>Use visual aids to further understanding</a:t>
            </a:r>
            <a:endParaRPr lang="en-GB" sz="2133" dirty="0">
              <a:solidFill>
                <a:srgbClr val="201E1E"/>
              </a:solidFill>
              <a:latin typeface="Comfortaa Bold"/>
            </a:endParaRPr>
          </a:p>
          <a:p>
            <a:pPr marL="505909" lvl="1" indent="-304815">
              <a:lnSpc>
                <a:spcPts val="2613"/>
              </a:lnSpc>
              <a:buFont typeface="Arial" panose="020B0604020202020204" pitchFamily="34" charset="0"/>
              <a:buChar char="•"/>
            </a:pPr>
            <a:endParaRPr lang="en-GB" sz="1833" dirty="0">
              <a:solidFill>
                <a:srgbClr val="201E1E"/>
              </a:solidFill>
              <a:latin typeface="Comfortaa Bold"/>
            </a:endParaRPr>
          </a:p>
          <a:p>
            <a:pPr marL="201093" lvl="1">
              <a:lnSpc>
                <a:spcPts val="2613"/>
              </a:lnSpc>
            </a:pPr>
            <a:r>
              <a:rPr lang="en-GB" sz="1833" dirty="0">
                <a:solidFill>
                  <a:srgbClr val="201E1E"/>
                </a:solidFill>
                <a:latin typeface="Comfortaa Bold"/>
              </a:rPr>
              <a:t>Complex topics are paired with annotated diagrams and other explanations to illustrate key skills and calculations in further detail.</a:t>
            </a:r>
            <a:br>
              <a:rPr lang="en-GB" sz="1833" dirty="0">
                <a:latin typeface="Comfortaa Bold"/>
              </a:rPr>
            </a:br>
            <a:endParaRPr lang="en-GB" sz="1833" dirty="0">
              <a:solidFill>
                <a:srgbClr val="201E1E"/>
              </a:solidFill>
              <a:latin typeface="Comfortaa Bold"/>
            </a:endParaRPr>
          </a:p>
        </p:txBody>
      </p:sp>
      <p:pic>
        <p:nvPicPr>
          <p:cNvPr id="11" name="Picture 10" descr="A diagram of a person's body&#10;&#10;Description automatically generated">
            <a:extLst>
              <a:ext uri="{FF2B5EF4-FFF2-40B4-BE49-F238E27FC236}">
                <a16:creationId xmlns:a16="http://schemas.microsoft.com/office/drawing/2014/main" id="{B5391F0E-2579-0589-CD60-034EFE70B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0346" y="1907836"/>
            <a:ext cx="3582866" cy="4839189"/>
          </a:xfrm>
          <a:prstGeom prst="rect">
            <a:avLst/>
          </a:prstGeom>
        </p:spPr>
      </p:pic>
    </p:spTree>
    <p:extLst>
      <p:ext uri="{BB962C8B-B14F-4D97-AF65-F5344CB8AC3E}">
        <p14:creationId xmlns:p14="http://schemas.microsoft.com/office/powerpoint/2010/main" val="42707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792974"/>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Knowledge Book</a:t>
            </a:r>
          </a:p>
          <a:p>
            <a:pPr algn="ctr">
              <a:lnSpc>
                <a:spcPts val="3177"/>
              </a:lnSpc>
            </a:pPr>
            <a:r>
              <a:rPr lang="en-GB" sz="2562">
                <a:solidFill>
                  <a:srgbClr val="FFFFFF"/>
                </a:solidFill>
                <a:latin typeface="Comfortaa Bold"/>
              </a:rPr>
              <a:t>the all-in one student textbook</a:t>
            </a:r>
            <a:endParaRPr lang="en-US" sz="2562">
              <a:solidFill>
                <a:srgbClr val="FFFFFF"/>
              </a:solidFill>
              <a:latin typeface="Comfortaa Bold"/>
            </a:endParaRP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667020" y="2860689"/>
            <a:ext cx="6120642" cy="1970732"/>
          </a:xfrm>
          <a:prstGeom prst="rect">
            <a:avLst/>
          </a:prstGeom>
        </p:spPr>
        <p:txBody>
          <a:bodyPr wrap="square" lIns="0" tIns="0" rIns="0" bIns="0" rtlCol="0" anchor="t">
            <a:spAutoFit/>
          </a:bodyPr>
          <a:lstStyle/>
          <a:p>
            <a:pPr marL="201093" lvl="1">
              <a:lnSpc>
                <a:spcPts val="2613"/>
              </a:lnSpc>
            </a:pPr>
            <a:r>
              <a:rPr lang="en-GB" sz="2400" dirty="0">
                <a:solidFill>
                  <a:srgbClr val="D12D72"/>
                </a:solidFill>
                <a:latin typeface="Comfortaa Bold"/>
              </a:rPr>
              <a:t>Strengthen scientific skills</a:t>
            </a:r>
            <a:endParaRPr lang="en-GB" sz="2400" dirty="0">
              <a:solidFill>
                <a:srgbClr val="201E1E"/>
              </a:solidFill>
              <a:latin typeface="Comfortaa Bold"/>
            </a:endParaRPr>
          </a:p>
          <a:p>
            <a:pPr marL="505909" lvl="1" indent="-304815">
              <a:lnSpc>
                <a:spcPts val="2613"/>
              </a:lnSpc>
              <a:buFont typeface="Arial" panose="020B0604020202020204" pitchFamily="34" charset="0"/>
              <a:buChar char="•"/>
            </a:pPr>
            <a:endParaRPr lang="en-GB" sz="1833" dirty="0">
              <a:solidFill>
                <a:srgbClr val="201E1E"/>
              </a:solidFill>
              <a:latin typeface="Comfortaa Bold"/>
            </a:endParaRPr>
          </a:p>
          <a:p>
            <a:pPr marL="201093" lvl="1">
              <a:lnSpc>
                <a:spcPts val="2613"/>
              </a:lnSpc>
            </a:pPr>
            <a:r>
              <a:rPr lang="en-GB" sz="1833" dirty="0">
                <a:solidFill>
                  <a:srgbClr val="201E1E"/>
                </a:solidFill>
                <a:latin typeface="Comfortaa Bold"/>
              </a:rPr>
              <a:t>'Working Scientifically' pages integrate </a:t>
            </a:r>
            <a:br>
              <a:rPr lang="en-GB" sz="1833" dirty="0">
                <a:latin typeface="Comfortaa Bold"/>
              </a:rPr>
            </a:br>
            <a:r>
              <a:rPr lang="en-GB" sz="1833" dirty="0">
                <a:solidFill>
                  <a:srgbClr val="201E1E"/>
                </a:solidFill>
                <a:latin typeface="Comfortaa Bold"/>
              </a:rPr>
              <a:t>principles and concepts into students' understanding, using questions and answers, </a:t>
            </a:r>
            <a:br>
              <a:rPr lang="en-GB" sz="1833" dirty="0">
                <a:latin typeface="Comfortaa Bold"/>
              </a:rPr>
            </a:br>
            <a:r>
              <a:rPr lang="en-GB" sz="1833" dirty="0">
                <a:solidFill>
                  <a:srgbClr val="201E1E"/>
                </a:solidFill>
                <a:latin typeface="Comfortaa Bold"/>
              </a:rPr>
              <a:t>diagrams, tables, and more.</a:t>
            </a:r>
            <a:endParaRPr lang="en-US" sz="1833" dirty="0"/>
          </a:p>
        </p:txBody>
      </p:sp>
      <p:pic>
        <p:nvPicPr>
          <p:cNvPr id="11" name="Picture 10" descr="A close-up of a chart&#10;&#10;Description automatically generated">
            <a:extLst>
              <a:ext uri="{FF2B5EF4-FFF2-40B4-BE49-F238E27FC236}">
                <a16:creationId xmlns:a16="http://schemas.microsoft.com/office/drawing/2014/main" id="{486F007B-06C6-F148-59DE-69E04EE08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890" y="1876833"/>
            <a:ext cx="3734499" cy="4923377"/>
          </a:xfrm>
          <a:prstGeom prst="rect">
            <a:avLst/>
          </a:prstGeom>
        </p:spPr>
      </p:pic>
    </p:spTree>
    <p:extLst>
      <p:ext uri="{BB962C8B-B14F-4D97-AF65-F5344CB8AC3E}">
        <p14:creationId xmlns:p14="http://schemas.microsoft.com/office/powerpoint/2010/main" val="26455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1359043" y="750955"/>
            <a:ext cx="8610600" cy="382605"/>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Practice Books</a:t>
            </a: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393481" y="2147535"/>
            <a:ext cx="7498104" cy="4158254"/>
          </a:xfrm>
          <a:prstGeom prst="rect">
            <a:avLst/>
          </a:prstGeom>
        </p:spPr>
        <p:txBody>
          <a:bodyPr wrap="square" lIns="0" tIns="0" rIns="0" bIns="0" rtlCol="0" anchor="t">
            <a:spAutoFit/>
          </a:bodyPr>
          <a:lstStyle/>
          <a:p>
            <a:pPr marL="201516" lvl="1">
              <a:lnSpc>
                <a:spcPts val="2613"/>
              </a:lnSpc>
            </a:pPr>
            <a:r>
              <a:rPr lang="en-GB" sz="1867" b="1" dirty="0">
                <a:latin typeface="Comfortaa Bold"/>
              </a:rPr>
              <a:t>Designed to be used alongside our Knowledge Book, our Practice Books provide questions for students to consolidate, apply and extend their knowledge.</a:t>
            </a:r>
            <a:br>
              <a:rPr lang="en-GB" sz="1867" b="1" dirty="0">
                <a:latin typeface="Comfortaa Bold"/>
              </a:rPr>
            </a:br>
            <a:endParaRPr lang="en-GB" sz="1867" b="1" dirty="0">
              <a:latin typeface="Comfortaa Bold"/>
            </a:endParaRPr>
          </a:p>
          <a:p>
            <a:pPr marL="914446" lvl="2" indent="-304815">
              <a:lnSpc>
                <a:spcPts val="3177"/>
              </a:lnSpc>
              <a:buFont typeface="Arial" panose="020B0604020202020204" pitchFamily="34" charset="0"/>
              <a:buChar char="•"/>
            </a:pPr>
            <a:r>
              <a:rPr lang="en-GB" sz="1867" dirty="0">
                <a:latin typeface="Comfortaa Bold"/>
              </a:rPr>
              <a:t>With over 1000 questions in each Book</a:t>
            </a:r>
          </a:p>
          <a:p>
            <a:pPr marL="914446" lvl="2" indent="-304815">
              <a:lnSpc>
                <a:spcPts val="3177"/>
              </a:lnSpc>
              <a:buFont typeface="Arial" panose="020B0604020202020204" pitchFamily="34" charset="0"/>
              <a:buChar char="•"/>
            </a:pPr>
            <a:r>
              <a:rPr lang="en-GB" sz="1867" dirty="0">
                <a:latin typeface="Comfortaa Bold"/>
              </a:rPr>
              <a:t>One book per year</a:t>
            </a:r>
            <a:br>
              <a:rPr lang="en-GB" sz="1867" b="1" dirty="0">
                <a:latin typeface="Comfortaa Bold"/>
              </a:rPr>
            </a:br>
            <a:br>
              <a:rPr lang="en-GB" sz="1867" b="1" dirty="0">
                <a:latin typeface="Comfortaa Bold"/>
              </a:rPr>
            </a:br>
            <a:r>
              <a:rPr lang="en-GB" sz="1867" b="1" dirty="0">
                <a:latin typeface="Comfortaa Bold"/>
              </a:rPr>
              <a:t>&gt; Improve students' long-term retention. </a:t>
            </a:r>
            <a:br>
              <a:rPr lang="en-GB" sz="1867" b="1" dirty="0">
                <a:latin typeface="Comfortaa Bold"/>
              </a:rPr>
            </a:br>
            <a:r>
              <a:rPr lang="en-GB" sz="1867" b="1" dirty="0">
                <a:latin typeface="Comfortaa Bold"/>
              </a:rPr>
              <a:t>&gt; Build confidence in the key skills. </a:t>
            </a:r>
            <a:br>
              <a:rPr lang="en-GB" sz="1867" b="1" dirty="0">
                <a:latin typeface="Comfortaa Bold"/>
              </a:rPr>
            </a:br>
            <a:r>
              <a:rPr lang="en-GB" sz="1867" b="1" dirty="0">
                <a:latin typeface="Comfortaa Bold"/>
              </a:rPr>
              <a:t>&gt; Support every student. </a:t>
            </a:r>
            <a:br>
              <a:rPr lang="en-GB" sz="1867" b="1" dirty="0">
                <a:latin typeface="Comfortaa Bold"/>
              </a:rPr>
            </a:br>
            <a:r>
              <a:rPr lang="en-GB" sz="1867" b="1" dirty="0">
                <a:latin typeface="Comfortaa Bold"/>
              </a:rPr>
              <a:t>&gt; Prepare for the next step. </a:t>
            </a:r>
            <a:endParaRPr lang="en-GB" sz="1867" dirty="0">
              <a:latin typeface="Comfortaa Bold"/>
            </a:endParaRPr>
          </a:p>
        </p:txBody>
      </p:sp>
      <p:pic>
        <p:nvPicPr>
          <p:cNvPr id="13" name="Picture 12" descr="A book cover with text and images&#10;&#10;Description automatically generated">
            <a:extLst>
              <a:ext uri="{FF2B5EF4-FFF2-40B4-BE49-F238E27FC236}">
                <a16:creationId xmlns:a16="http://schemas.microsoft.com/office/drawing/2014/main" id="{984FCFBF-BBD3-7392-88BB-148B4E1EB823}"/>
              </a:ext>
            </a:extLst>
          </p:cNvPr>
          <p:cNvPicPr>
            <a:picLocks noChangeAspect="1"/>
          </p:cNvPicPr>
          <p:nvPr/>
        </p:nvPicPr>
        <p:blipFill>
          <a:blip r:embed="rId4"/>
          <a:stretch>
            <a:fillRect/>
          </a:stretch>
        </p:blipFill>
        <p:spPr>
          <a:xfrm>
            <a:off x="7819837" y="271181"/>
            <a:ext cx="3909149" cy="1217496"/>
          </a:xfrm>
          <a:prstGeom prst="rect">
            <a:avLst/>
          </a:prstGeom>
        </p:spPr>
      </p:pic>
      <p:pic>
        <p:nvPicPr>
          <p:cNvPr id="11" name="Picture 10" descr="A close-up of a question&#10;&#10;Description automatically generated">
            <a:extLst>
              <a:ext uri="{FF2B5EF4-FFF2-40B4-BE49-F238E27FC236}">
                <a16:creationId xmlns:a16="http://schemas.microsoft.com/office/drawing/2014/main" id="{B9C6B250-2C8E-497D-F305-32EED729E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101" y="2011786"/>
            <a:ext cx="3126643" cy="4464051"/>
          </a:xfrm>
          <a:prstGeom prst="rect">
            <a:avLst/>
          </a:prstGeom>
        </p:spPr>
      </p:pic>
      <p:pic>
        <p:nvPicPr>
          <p:cNvPr id="10" name="Picture 2">
            <a:extLst>
              <a:ext uri="{FF2B5EF4-FFF2-40B4-BE49-F238E27FC236}">
                <a16:creationId xmlns:a16="http://schemas.microsoft.com/office/drawing/2014/main" id="{C0D912C3-52EC-D071-1CB3-4DEB7EB461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8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1359043" y="750955"/>
            <a:ext cx="8610600" cy="382605"/>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Teacher Handbooks</a:t>
            </a: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393481" y="2147536"/>
            <a:ext cx="11369894" cy="3972306"/>
          </a:xfrm>
          <a:prstGeom prst="rect">
            <a:avLst/>
          </a:prstGeom>
        </p:spPr>
        <p:txBody>
          <a:bodyPr wrap="square" lIns="0" tIns="0" rIns="0" bIns="0" rtlCol="0" anchor="t">
            <a:spAutoFit/>
          </a:bodyPr>
          <a:lstStyle/>
          <a:p>
            <a:pPr marL="201516" lvl="1">
              <a:lnSpc>
                <a:spcPts val="2613"/>
              </a:lnSpc>
            </a:pPr>
            <a:r>
              <a:rPr lang="en-GB" sz="1867" b="1" dirty="0">
                <a:latin typeface="Comfortaa Bold"/>
              </a:rPr>
              <a:t>Our Teacher books will help you deliver more effective, dynamic and engaging lessons, whatever your level of experience. Everything is fully integrated with the other resources.</a:t>
            </a:r>
          </a:p>
          <a:p>
            <a:pPr marL="506331" lvl="1" indent="-304815">
              <a:lnSpc>
                <a:spcPts val="2613"/>
              </a:lnSpc>
              <a:buFont typeface="Arial" panose="020B0604020202020204" pitchFamily="34" charset="0"/>
              <a:buChar char="•"/>
            </a:pPr>
            <a:endParaRPr lang="en-GB" sz="1867" b="1" dirty="0">
              <a:latin typeface="Comfortaa Bold"/>
            </a:endParaRPr>
          </a:p>
          <a:p>
            <a:pPr marL="506331" lvl="1" indent="-304815">
              <a:lnSpc>
                <a:spcPts val="2613"/>
              </a:lnSpc>
              <a:buFont typeface="Arial" panose="020B0604020202020204" pitchFamily="34" charset="0"/>
              <a:buChar char="•"/>
            </a:pPr>
            <a:r>
              <a:rPr lang="en-GB" sz="1867" b="1" dirty="0">
                <a:solidFill>
                  <a:srgbClr val="D12D72"/>
                </a:solidFill>
                <a:latin typeface="Comfortaa Bold"/>
              </a:rPr>
              <a:t>Feel fully supported</a:t>
            </a:r>
            <a:r>
              <a:rPr lang="en-GB" sz="1867" b="1" dirty="0">
                <a:latin typeface="Comfortaa Bold"/>
              </a:rPr>
              <a:t>. Supports teaching through guided explanation, modelling, and demonstration</a:t>
            </a:r>
          </a:p>
          <a:p>
            <a:pPr marL="506331" lvl="1" indent="-304815">
              <a:lnSpc>
                <a:spcPts val="2613"/>
              </a:lnSpc>
              <a:buFont typeface="Arial" panose="020B0604020202020204" pitchFamily="34" charset="0"/>
              <a:buChar char="•"/>
            </a:pPr>
            <a:endParaRPr lang="en-GB" sz="1867" b="1" dirty="0">
              <a:latin typeface="Comfortaa Bold"/>
            </a:endParaRPr>
          </a:p>
          <a:p>
            <a:pPr marL="506331" lvl="1" indent="-304815">
              <a:lnSpc>
                <a:spcPts val="2613"/>
              </a:lnSpc>
              <a:buFont typeface="Arial" panose="020B0604020202020204" pitchFamily="34" charset="0"/>
              <a:buChar char="•"/>
            </a:pPr>
            <a:r>
              <a:rPr lang="en-GB" sz="1867" b="1" dirty="0">
                <a:solidFill>
                  <a:srgbClr val="D12D72"/>
                </a:solidFill>
                <a:latin typeface="Comfortaa Bold"/>
              </a:rPr>
              <a:t>Overcome common misconceptions</a:t>
            </a:r>
            <a:r>
              <a:rPr lang="en-GB" sz="1867" b="1" dirty="0">
                <a:latin typeface="Comfortaa Bold"/>
              </a:rPr>
              <a:t>. Prerequisite knowledge checks for students help you identify any missing knowledge or misconceptions before a topic is started</a:t>
            </a:r>
          </a:p>
          <a:p>
            <a:pPr marL="506331" lvl="1" indent="-304815">
              <a:lnSpc>
                <a:spcPts val="2613"/>
              </a:lnSpc>
              <a:buFont typeface="Arial" panose="020B0604020202020204" pitchFamily="34" charset="0"/>
              <a:buChar char="•"/>
            </a:pPr>
            <a:endParaRPr lang="en-GB" sz="1867" b="1" dirty="0">
              <a:latin typeface="Comfortaa Bold"/>
            </a:endParaRPr>
          </a:p>
          <a:p>
            <a:pPr marL="506331" lvl="1" indent="-304815">
              <a:lnSpc>
                <a:spcPts val="2613"/>
              </a:lnSpc>
              <a:buFont typeface="Arial" panose="020B0604020202020204" pitchFamily="34" charset="0"/>
              <a:buChar char="•"/>
            </a:pPr>
            <a:r>
              <a:rPr lang="en-GB" sz="1867" b="1" dirty="0">
                <a:solidFill>
                  <a:srgbClr val="D12D72"/>
                </a:solidFill>
                <a:latin typeface="Comfortaa Bold"/>
              </a:rPr>
              <a:t>Tailor teaching to the class in front of you</a:t>
            </a:r>
            <a:r>
              <a:rPr lang="en-GB" sz="1867" b="1" dirty="0">
                <a:latin typeface="Comfortaa Bold"/>
              </a:rPr>
              <a:t>. 'Check for understanding' questions allow you to adapt your delivery to meet students' needs, with suggested questions and responses to start the process.</a:t>
            </a:r>
          </a:p>
        </p:txBody>
      </p:sp>
      <p:pic>
        <p:nvPicPr>
          <p:cNvPr id="10" name="Picture 9" descr="A cover of a book&#10;&#10;Description automatically generated">
            <a:extLst>
              <a:ext uri="{FF2B5EF4-FFF2-40B4-BE49-F238E27FC236}">
                <a16:creationId xmlns:a16="http://schemas.microsoft.com/office/drawing/2014/main" id="{2B67EF0D-E7BC-4805-3E8C-6E53F7250DCA}"/>
              </a:ext>
            </a:extLst>
          </p:cNvPr>
          <p:cNvPicPr>
            <a:picLocks noChangeAspect="1"/>
          </p:cNvPicPr>
          <p:nvPr/>
        </p:nvPicPr>
        <p:blipFill>
          <a:blip r:embed="rId4"/>
          <a:stretch>
            <a:fillRect/>
          </a:stretch>
        </p:blipFill>
        <p:spPr>
          <a:xfrm>
            <a:off x="8394700" y="378727"/>
            <a:ext cx="3149887" cy="993588"/>
          </a:xfrm>
          <a:prstGeom prst="rect">
            <a:avLst/>
          </a:prstGeom>
        </p:spPr>
      </p:pic>
      <p:pic>
        <p:nvPicPr>
          <p:cNvPr id="11" name="Picture 2">
            <a:extLst>
              <a:ext uri="{FF2B5EF4-FFF2-40B4-BE49-F238E27FC236}">
                <a16:creationId xmlns:a16="http://schemas.microsoft.com/office/drawing/2014/main" id="{BD0DC3E8-CF9D-A10D-8783-0620E46B95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239"/>
            <a:ext cx="12192000" cy="1586453"/>
            <a:chOff x="0" y="1"/>
            <a:chExt cx="24384000" cy="3172906"/>
          </a:xfrm>
        </p:grpSpPr>
        <p:sp>
          <p:nvSpPr>
            <p:cNvPr id="3" name="AutoShape 3"/>
            <p:cNvSpPr/>
            <p:nvPr/>
          </p:nvSpPr>
          <p:spPr>
            <a:xfrm>
              <a:off x="0" y="1"/>
              <a:ext cx="24384000" cy="317290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1359043" y="750955"/>
            <a:ext cx="8610600" cy="382605"/>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Springboard KS3 Science Boost</a:t>
            </a: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393481" y="1761949"/>
            <a:ext cx="11591255" cy="4884479"/>
          </a:xfrm>
          <a:prstGeom prst="rect">
            <a:avLst/>
          </a:prstGeom>
        </p:spPr>
        <p:txBody>
          <a:bodyPr wrap="square" lIns="0" tIns="0" rIns="0" bIns="0" rtlCol="0" anchor="t">
            <a:spAutoFit/>
          </a:bodyPr>
          <a:lstStyle/>
          <a:p>
            <a:pPr marL="190510" indent="-190510">
              <a:buFont typeface="Arial" panose="020B0604020202020204" pitchFamily="34" charset="0"/>
              <a:buChar char="•"/>
            </a:pPr>
            <a:r>
              <a:rPr lang="en-GB" sz="1867" dirty="0">
                <a:solidFill>
                  <a:srgbClr val="FF0000"/>
                </a:solidFill>
                <a:latin typeface="Comfortaa Bold"/>
              </a:rPr>
              <a:t>94</a:t>
            </a:r>
            <a:r>
              <a:rPr lang="en-GB" sz="1867" dirty="0">
                <a:latin typeface="Comfortaa Bold"/>
              </a:rPr>
              <a:t> Classroom-ready </a:t>
            </a:r>
            <a:r>
              <a:rPr lang="en-GB" sz="1867" b="1" dirty="0">
                <a:latin typeface="Comfortaa Bold"/>
                <a:hlinkClick r:id="rId4"/>
              </a:rPr>
              <a:t>PowerPoint presentations </a:t>
            </a:r>
            <a:r>
              <a:rPr lang="en-GB" sz="1867" dirty="0">
                <a:latin typeface="Comfortaa Bold"/>
              </a:rPr>
              <a:t>- the class presentation slides - </a:t>
            </a:r>
            <a:br>
              <a:rPr lang="en-GB" sz="1867" dirty="0">
                <a:latin typeface="Comfortaa Bold" panose="020B0604020202020204" charset="0"/>
              </a:rPr>
            </a:br>
            <a:endParaRPr lang="en-GB" sz="1867" dirty="0">
              <a:latin typeface="Comfortaa Bold" panose="020B0604020202020204" charset="0"/>
            </a:endParaRPr>
          </a:p>
          <a:p>
            <a:pPr marL="190510" indent="-190510">
              <a:buFont typeface="Arial" panose="020B0604020202020204" pitchFamily="34" charset="0"/>
              <a:buChar char="•"/>
            </a:pPr>
            <a:r>
              <a:rPr lang="en-GB" sz="1867" dirty="0">
                <a:solidFill>
                  <a:srgbClr val="FF0000"/>
                </a:solidFill>
                <a:latin typeface="Comfortaa Bold"/>
              </a:rPr>
              <a:t>94</a:t>
            </a:r>
            <a:r>
              <a:rPr lang="en-GB" sz="1867" dirty="0">
                <a:solidFill>
                  <a:srgbClr val="6255DD"/>
                </a:solidFill>
                <a:latin typeface="Comfortaa Bold"/>
              </a:rPr>
              <a:t> Interactive </a:t>
            </a:r>
            <a:r>
              <a:rPr lang="en-GB" sz="1867" b="1" dirty="0">
                <a:solidFill>
                  <a:srgbClr val="6255DD"/>
                </a:solidFill>
                <a:latin typeface="Comfortaa Bold"/>
              </a:rPr>
              <a:t>Knowledge Tests</a:t>
            </a:r>
            <a:r>
              <a:rPr lang="en-GB" sz="1867" b="1" dirty="0">
                <a:latin typeface="Comfortaa Bold"/>
              </a:rPr>
              <a:t> </a:t>
            </a:r>
            <a:r>
              <a:rPr lang="en-GB" sz="1867" dirty="0">
                <a:latin typeface="Comfortaa Bold"/>
              </a:rPr>
              <a:t>(quizzes), developed with our partners Carousel</a:t>
            </a:r>
            <a:endParaRPr lang="en-GB" sz="1867" dirty="0">
              <a:solidFill>
                <a:srgbClr val="D12D72"/>
              </a:solidFill>
              <a:latin typeface="Comfortaa Bold"/>
            </a:endParaRPr>
          </a:p>
          <a:p>
            <a:endParaRPr lang="en-GB" sz="1867" dirty="0">
              <a:latin typeface="Comfortaa Bold" panose="020B0604020202020204" charset="0"/>
            </a:endParaRPr>
          </a:p>
          <a:p>
            <a:pPr marL="190510" indent="-190510">
              <a:buFont typeface="Arial" panose="020B0604020202020204" pitchFamily="34" charset="0"/>
              <a:buChar char="•"/>
            </a:pPr>
            <a:r>
              <a:rPr lang="en-GB" sz="1867" dirty="0">
                <a:latin typeface="Comfortaa Bold"/>
              </a:rPr>
              <a:t>Differentiated </a:t>
            </a:r>
            <a:r>
              <a:rPr lang="en-GB" sz="1867" b="1" dirty="0">
                <a:latin typeface="Comfortaa Bold"/>
              </a:rPr>
              <a:t>worksheets: </a:t>
            </a:r>
            <a:r>
              <a:rPr lang="en-GB" sz="1867" dirty="0">
                <a:latin typeface="Comfortaa Bold"/>
              </a:rPr>
              <a:t> </a:t>
            </a:r>
            <a:r>
              <a:rPr lang="en-GB" sz="1867" dirty="0">
                <a:solidFill>
                  <a:srgbClr val="00B050"/>
                </a:solidFill>
                <a:latin typeface="Comfortaa Bold"/>
                <a:hlinkClick r:id="rId5"/>
              </a:rPr>
              <a:t>Support</a:t>
            </a:r>
            <a:r>
              <a:rPr lang="en-GB" sz="1867" dirty="0">
                <a:solidFill>
                  <a:srgbClr val="00B050"/>
                </a:solidFill>
                <a:latin typeface="Comfortaa Bold"/>
              </a:rPr>
              <a:t>, </a:t>
            </a:r>
            <a:r>
              <a:rPr lang="en-GB" sz="1867" dirty="0">
                <a:solidFill>
                  <a:srgbClr val="00B050"/>
                </a:solidFill>
                <a:latin typeface="Comfortaa Bold"/>
                <a:hlinkClick r:id="rId6"/>
              </a:rPr>
              <a:t>Stretch, </a:t>
            </a:r>
            <a:r>
              <a:rPr lang="en-GB" sz="1867" dirty="0">
                <a:latin typeface="Comfortaa Bold"/>
              </a:rPr>
              <a:t>and</a:t>
            </a:r>
            <a:r>
              <a:rPr lang="en-GB" sz="1867" dirty="0">
                <a:solidFill>
                  <a:srgbClr val="00B050"/>
                </a:solidFill>
                <a:latin typeface="Comfortaa Bold"/>
              </a:rPr>
              <a:t> </a:t>
            </a:r>
            <a:r>
              <a:rPr lang="en-GB" sz="1867" dirty="0">
                <a:solidFill>
                  <a:srgbClr val="00B050"/>
                </a:solidFill>
                <a:latin typeface="Comfortaa Bold"/>
                <a:hlinkClick r:id="rId7"/>
              </a:rPr>
              <a:t>Retrieval </a:t>
            </a:r>
            <a:r>
              <a:rPr lang="en-GB" sz="1867" dirty="0">
                <a:latin typeface="Comfortaa Bold"/>
              </a:rPr>
              <a:t>( and </a:t>
            </a:r>
            <a:r>
              <a:rPr lang="en-GB" sz="1867" dirty="0">
                <a:solidFill>
                  <a:srgbClr val="00B050"/>
                </a:solidFill>
                <a:latin typeface="Comfortaa Bold"/>
                <a:hlinkClick r:id="rId8"/>
              </a:rPr>
              <a:t>answer – files for each</a:t>
            </a:r>
            <a:r>
              <a:rPr lang="en-GB" sz="1867" dirty="0">
                <a:latin typeface="Comfortaa Bold"/>
              </a:rPr>
              <a:t>)   </a:t>
            </a:r>
            <a:r>
              <a:rPr lang="en-GB" sz="1867" dirty="0">
                <a:solidFill>
                  <a:srgbClr val="FF0000"/>
                </a:solidFill>
                <a:latin typeface="Comfortaa Bold"/>
              </a:rPr>
              <a:t>one of each per unit</a:t>
            </a:r>
          </a:p>
          <a:p>
            <a:pPr marL="190510" indent="-190510">
              <a:buFont typeface="Arial" panose="020B0604020202020204" pitchFamily="34" charset="0"/>
              <a:buChar char="•"/>
            </a:pPr>
            <a:endParaRPr lang="en-GB" sz="1867" dirty="0">
              <a:latin typeface="Comfortaa Bold" panose="020B0604020202020204" charset="0"/>
            </a:endParaRPr>
          </a:p>
          <a:p>
            <a:pPr marL="190510" indent="-190510">
              <a:buFont typeface="Arial" panose="020B0604020202020204" pitchFamily="34" charset="0"/>
              <a:buChar char="•"/>
            </a:pPr>
            <a:r>
              <a:rPr lang="en-GB" sz="1867" b="1" dirty="0">
                <a:latin typeface="Comfortaa Bold"/>
              </a:rPr>
              <a:t>Worksheets</a:t>
            </a:r>
            <a:r>
              <a:rPr lang="en-GB" sz="1867" dirty="0">
                <a:latin typeface="Comfortaa Bold"/>
              </a:rPr>
              <a:t> to test understanding on working scientifically and on core practicals. </a:t>
            </a:r>
            <a:br>
              <a:rPr lang="en-GB" sz="1867" dirty="0">
                <a:solidFill>
                  <a:srgbClr val="D12D72"/>
                </a:solidFill>
                <a:latin typeface="Comfortaa Bold"/>
              </a:rPr>
            </a:br>
            <a:r>
              <a:rPr lang="en-GB" sz="1867" dirty="0">
                <a:solidFill>
                  <a:srgbClr val="00B050"/>
                </a:solidFill>
                <a:latin typeface="Comfortaa Bold"/>
                <a:hlinkClick r:id="rId9"/>
              </a:rPr>
              <a:t>WS worksheets</a:t>
            </a:r>
            <a:r>
              <a:rPr lang="en-GB" sz="1867" dirty="0">
                <a:solidFill>
                  <a:schemeClr val="tx2">
                    <a:lumMod val="60000"/>
                    <a:lumOff val="40000"/>
                  </a:schemeClr>
                </a:solidFill>
                <a:latin typeface="Comfortaa Bold"/>
              </a:rPr>
              <a:t>;</a:t>
            </a:r>
            <a:r>
              <a:rPr lang="en-GB" sz="1867" dirty="0">
                <a:solidFill>
                  <a:srgbClr val="00B050"/>
                </a:solidFill>
                <a:latin typeface="Comfortaa Bold"/>
              </a:rPr>
              <a:t> </a:t>
            </a:r>
            <a:r>
              <a:rPr lang="en-GB" sz="1867" dirty="0">
                <a:solidFill>
                  <a:srgbClr val="00B050"/>
                </a:solidFill>
                <a:latin typeface="Comfortaa Bold"/>
                <a:hlinkClick r:id="rId10"/>
              </a:rPr>
              <a:t>Core Practical worksheets</a:t>
            </a:r>
            <a:r>
              <a:rPr lang="en-GB" sz="1867" dirty="0">
                <a:solidFill>
                  <a:srgbClr val="00B050"/>
                </a:solidFill>
                <a:latin typeface="Comfortaa Bold"/>
              </a:rPr>
              <a:t>  </a:t>
            </a:r>
            <a:endParaRPr lang="en-GB" sz="1867" dirty="0">
              <a:solidFill>
                <a:srgbClr val="D12D72"/>
              </a:solidFill>
              <a:latin typeface="Comfortaa Bold"/>
            </a:endParaRPr>
          </a:p>
          <a:p>
            <a:pPr marL="304815" indent="-304815">
              <a:buFont typeface="Arial" panose="020B0604020202020204" pitchFamily="34" charset="0"/>
              <a:buChar char="•"/>
            </a:pPr>
            <a:endParaRPr lang="en-GB" sz="1867" dirty="0">
              <a:solidFill>
                <a:srgbClr val="00B050"/>
              </a:solidFill>
              <a:latin typeface="Comfortaa Bold" panose="020B0604020202020204" charset="0"/>
              <a:hlinkClick r:id="rId11" action="ppaction://hlinkfile"/>
            </a:endParaRPr>
          </a:p>
          <a:p>
            <a:pPr marL="304815" indent="-304815">
              <a:buFont typeface="Arial" panose="020B0604020202020204" pitchFamily="34" charset="0"/>
              <a:buChar char="•"/>
            </a:pPr>
            <a:r>
              <a:rPr lang="en-GB" sz="1867" dirty="0">
                <a:solidFill>
                  <a:srgbClr val="00B050"/>
                </a:solidFill>
                <a:latin typeface="Comfortaa Bold" panose="020B0604020202020204" charset="0"/>
                <a:hlinkClick r:id="rId11" action="ppaction://hlinkfile"/>
              </a:rPr>
              <a:t>Stories worksheets </a:t>
            </a:r>
            <a:r>
              <a:rPr lang="en-GB" sz="1867" dirty="0">
                <a:latin typeface="Comfortaa Bold" panose="020B0604020202020204" charset="0"/>
              </a:rPr>
              <a:t>and</a:t>
            </a:r>
            <a:r>
              <a:rPr lang="en-GB" sz="1867" dirty="0">
                <a:solidFill>
                  <a:srgbClr val="00B050"/>
                </a:solidFill>
                <a:latin typeface="Comfortaa Bold" panose="020B0604020202020204" charset="0"/>
              </a:rPr>
              <a:t> </a:t>
            </a:r>
            <a:r>
              <a:rPr lang="en-GB" sz="1867" dirty="0">
                <a:solidFill>
                  <a:srgbClr val="00B050"/>
                </a:solidFill>
                <a:latin typeface="Comfortaa Bold" panose="020B0604020202020204" charset="0"/>
                <a:hlinkClick r:id="rId12" action="ppaction://hlinkfile"/>
              </a:rPr>
              <a:t>Careers worksheets</a:t>
            </a:r>
            <a:r>
              <a:rPr lang="en-GB" sz="1867" dirty="0">
                <a:solidFill>
                  <a:srgbClr val="00B050"/>
                </a:solidFill>
                <a:latin typeface="Comfortaa Bold" panose="020B0604020202020204" charset="0"/>
              </a:rPr>
              <a:t> </a:t>
            </a:r>
            <a:r>
              <a:rPr lang="en-GB" sz="1867" dirty="0">
                <a:latin typeface="Comfortaa Bold" panose="020B0604020202020204" charset="0"/>
              </a:rPr>
              <a:t>(ALL these worksheets have a teacher version with answers)  </a:t>
            </a:r>
            <a:r>
              <a:rPr lang="en-GB" sz="1867" dirty="0">
                <a:solidFill>
                  <a:srgbClr val="FF0000"/>
                </a:solidFill>
                <a:latin typeface="Comfortaa Bold" panose="020B0604020202020204" charset="0"/>
              </a:rPr>
              <a:t>o</a:t>
            </a:r>
            <a:r>
              <a:rPr lang="en-GB" sz="1867" dirty="0">
                <a:solidFill>
                  <a:srgbClr val="FF0000"/>
                </a:solidFill>
                <a:latin typeface="Comfortaa Bold"/>
              </a:rPr>
              <a:t>ne each per unit</a:t>
            </a:r>
            <a:br>
              <a:rPr lang="en-GB" sz="1867" dirty="0">
                <a:latin typeface="Comfortaa Bold" panose="020B0604020202020204" charset="0"/>
              </a:rPr>
            </a:br>
            <a:r>
              <a:rPr lang="en-GB" sz="1867" dirty="0">
                <a:latin typeface="Comfortaa Bold" panose="020B0604020202020204" charset="0"/>
              </a:rPr>
              <a:t>ALL worksheets have teacher and student versions</a:t>
            </a:r>
          </a:p>
          <a:p>
            <a:pPr marL="304815" indent="-304815">
              <a:buFont typeface="Arial" panose="020B0604020202020204" pitchFamily="34" charset="0"/>
              <a:buChar char="•"/>
            </a:pPr>
            <a:endParaRPr lang="en-GB" sz="1867" dirty="0">
              <a:latin typeface="Comfortaa Bold" panose="020B0604020202020204" charset="0"/>
            </a:endParaRPr>
          </a:p>
          <a:p>
            <a:pPr marL="304815" indent="-304815">
              <a:buFont typeface="Arial" panose="020B0604020202020204" pitchFamily="34" charset="0"/>
              <a:buChar char="•"/>
            </a:pPr>
            <a:r>
              <a:rPr lang="en-GB" sz="1867" dirty="0">
                <a:solidFill>
                  <a:srgbClr val="00B050"/>
                </a:solidFill>
                <a:latin typeface="Comfortaa Bold" panose="020B0604020202020204" charset="0"/>
                <a:hlinkClick r:id="rId13" action="ppaction://hlinkfile"/>
              </a:rPr>
              <a:t>end of unit</a:t>
            </a:r>
            <a:r>
              <a:rPr lang="en-GB" sz="1867" dirty="0">
                <a:solidFill>
                  <a:srgbClr val="00B050"/>
                </a:solidFill>
                <a:latin typeface="Comfortaa Bold" panose="020B0604020202020204" charset="0"/>
              </a:rPr>
              <a:t> </a:t>
            </a:r>
            <a:r>
              <a:rPr lang="en-GB" sz="1867" dirty="0">
                <a:latin typeface="Comfortaa Bold" panose="020B0604020202020204" charset="0"/>
              </a:rPr>
              <a:t>and</a:t>
            </a:r>
            <a:r>
              <a:rPr lang="en-GB" sz="1867" dirty="0">
                <a:solidFill>
                  <a:srgbClr val="00B050"/>
                </a:solidFill>
                <a:latin typeface="Comfortaa Bold" panose="020B0604020202020204" charset="0"/>
              </a:rPr>
              <a:t> </a:t>
            </a:r>
            <a:r>
              <a:rPr lang="en-GB" sz="1867" dirty="0">
                <a:solidFill>
                  <a:srgbClr val="00B050"/>
                </a:solidFill>
                <a:latin typeface="Comfortaa Bold" panose="020B0604020202020204" charset="0"/>
                <a:hlinkClick r:id="rId14" action="ppaction://hlinkfile"/>
              </a:rPr>
              <a:t>end of year </a:t>
            </a:r>
            <a:r>
              <a:rPr lang="en-GB" sz="1867" dirty="0">
                <a:latin typeface="Comfortaa Bold" panose="020B0604020202020204" charset="0"/>
              </a:rPr>
              <a:t>assessments </a:t>
            </a:r>
            <a:r>
              <a:rPr lang="en-GB" sz="1867" dirty="0">
                <a:solidFill>
                  <a:srgbClr val="FF0000"/>
                </a:solidFill>
                <a:latin typeface="Comfortaa Bold" panose="020B0604020202020204" charset="0"/>
              </a:rPr>
              <a:t>two per year</a:t>
            </a:r>
          </a:p>
          <a:p>
            <a:pPr marL="304815" indent="-304815">
              <a:buFont typeface="Arial" panose="020B0604020202020204" pitchFamily="34" charset="0"/>
              <a:buChar char="•"/>
            </a:pPr>
            <a:endParaRPr lang="en-GB" sz="1867" dirty="0">
              <a:latin typeface="Comfortaa Bold" panose="020B0604020202020204" charset="0"/>
            </a:endParaRPr>
          </a:p>
          <a:p>
            <a:pPr marL="304815" indent="-304815">
              <a:buFont typeface="Arial" panose="020B0604020202020204" pitchFamily="34" charset="0"/>
              <a:buChar char="•"/>
            </a:pPr>
            <a:r>
              <a:rPr lang="en-GB" sz="1867" b="1" dirty="0">
                <a:latin typeface="Comfortaa Bold" panose="020B0604020202020204" charset="0"/>
              </a:rPr>
              <a:t>eBooks of Teacher Handbooks + Knowledge Book </a:t>
            </a:r>
            <a:r>
              <a:rPr lang="en-GB" sz="1867" dirty="0">
                <a:latin typeface="Comfortaa Bold" panose="020B0604020202020204" charset="0"/>
              </a:rPr>
              <a:t>(unlimited eBooks in Premium)</a:t>
            </a:r>
          </a:p>
        </p:txBody>
      </p:sp>
      <p:pic>
        <p:nvPicPr>
          <p:cNvPr id="10" name="Picture 9" descr="A book cover with images of planets and stars&#10;&#10;Description automatically generated">
            <a:extLst>
              <a:ext uri="{FF2B5EF4-FFF2-40B4-BE49-F238E27FC236}">
                <a16:creationId xmlns:a16="http://schemas.microsoft.com/office/drawing/2014/main" id="{B20B3587-17E5-EF4E-B1B2-87CC3639B737}"/>
              </a:ext>
            </a:extLst>
          </p:cNvPr>
          <p:cNvPicPr>
            <a:picLocks noChangeAspect="1"/>
          </p:cNvPicPr>
          <p:nvPr/>
        </p:nvPicPr>
        <p:blipFill>
          <a:blip r:embed="rId15"/>
          <a:stretch>
            <a:fillRect/>
          </a:stretch>
        </p:blipFill>
        <p:spPr>
          <a:xfrm>
            <a:off x="10160000" y="78314"/>
            <a:ext cx="1676830" cy="1631754"/>
          </a:xfrm>
          <a:prstGeom prst="rect">
            <a:avLst/>
          </a:prstGeom>
        </p:spPr>
      </p:pic>
    </p:spTree>
    <p:extLst>
      <p:ext uri="{BB962C8B-B14F-4D97-AF65-F5344CB8AC3E}">
        <p14:creationId xmlns:p14="http://schemas.microsoft.com/office/powerpoint/2010/main" val="23044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382605"/>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PD to support implementation</a:t>
            </a:r>
            <a:endParaRPr lang="en-US" sz="2562">
              <a:solidFill>
                <a:srgbClr val="FFFFFF"/>
              </a:solidFill>
              <a:latin typeface="Comfortaa Bold"/>
            </a:endParaRP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2">
              <a:alphaModFix amt="31000"/>
            </a:blip>
            <a:stretch>
              <a:fillRect/>
            </a:stretch>
          </a:blipFill>
        </p:spPr>
        <p:txBody>
          <a:bodyPr/>
          <a:lstStyle/>
          <a:p>
            <a:endParaRPr lang="en-GB" sz="1200"/>
          </a:p>
        </p:txBody>
      </p:sp>
      <p:sp>
        <p:nvSpPr>
          <p:cNvPr id="9" name="TextBox 9"/>
          <p:cNvSpPr txBox="1"/>
          <p:nvPr/>
        </p:nvSpPr>
        <p:spPr>
          <a:xfrm>
            <a:off x="406400" y="2050464"/>
            <a:ext cx="11112719" cy="971420"/>
          </a:xfrm>
          <a:prstGeom prst="rect">
            <a:avLst/>
          </a:prstGeom>
        </p:spPr>
        <p:txBody>
          <a:bodyPr lIns="0" tIns="0" rIns="0" bIns="0" rtlCol="0" anchor="t">
            <a:spAutoFit/>
          </a:bodyPr>
          <a:lstStyle/>
          <a:p>
            <a:pPr marL="201516" lvl="1">
              <a:lnSpc>
                <a:spcPts val="2613"/>
              </a:lnSpc>
            </a:pPr>
            <a:r>
              <a:rPr lang="en-GB" sz="1866" b="1" dirty="0">
                <a:solidFill>
                  <a:srgbClr val="D12D72"/>
                </a:solidFill>
                <a:latin typeface="Comfortaa Bold"/>
              </a:rPr>
              <a:t>Springboard Science – Implementation experience</a:t>
            </a:r>
          </a:p>
          <a:p>
            <a:pPr marL="201516" lvl="1">
              <a:lnSpc>
                <a:spcPts val="2613"/>
              </a:lnSpc>
            </a:pPr>
            <a:r>
              <a:rPr lang="en-GB" sz="1866" b="1" dirty="0">
                <a:latin typeface="Comfortaa Bold"/>
              </a:rPr>
              <a:t>March 6th</a:t>
            </a:r>
          </a:p>
          <a:p>
            <a:pPr marL="201516" lvl="1">
              <a:lnSpc>
                <a:spcPts val="2613"/>
              </a:lnSpc>
            </a:pPr>
            <a:r>
              <a:rPr lang="en-GB" sz="1866" b="1" dirty="0">
                <a:latin typeface="Comfortaa Bold"/>
              </a:rPr>
              <a:t>Free</a:t>
            </a:r>
          </a:p>
        </p:txBody>
      </p:sp>
      <p:sp>
        <p:nvSpPr>
          <p:cNvPr id="12" name="Rectangle 11">
            <a:extLst>
              <a:ext uri="{FF2B5EF4-FFF2-40B4-BE49-F238E27FC236}">
                <a16:creationId xmlns:a16="http://schemas.microsoft.com/office/drawing/2014/main" id="{407F3922-845D-3803-A633-28FA40A7D4C6}"/>
              </a:ext>
            </a:extLst>
          </p:cNvPr>
          <p:cNvSpPr/>
          <p:nvPr/>
        </p:nvSpPr>
        <p:spPr>
          <a:xfrm>
            <a:off x="451630" y="4032866"/>
            <a:ext cx="2488283" cy="2103589"/>
          </a:xfrm>
          <a:prstGeom prst="rect">
            <a:avLst/>
          </a:prstGeom>
        </p:spPr>
        <p:txBody>
          <a:bodyPr wrap="square">
            <a:spAutoFit/>
          </a:bodyPr>
          <a:lstStyle/>
          <a:p>
            <a:r>
              <a:rPr lang="en-GB" sz="1867" b="1">
                <a:solidFill>
                  <a:srgbClr val="D12D72"/>
                </a:solidFill>
                <a:latin typeface="Comfortaa Bold" panose="020B0604020202020204" charset="0"/>
              </a:rPr>
              <a:t>Adam Boxer</a:t>
            </a:r>
          </a:p>
          <a:p>
            <a:pPr marL="190510" indent="-190510">
              <a:buFont typeface="Arial" panose="020B0604020202020204" pitchFamily="34" charset="0"/>
              <a:buChar char="•"/>
            </a:pPr>
            <a:r>
              <a:rPr lang="en-GB" sz="1867">
                <a:latin typeface="Comfortaa Bold" panose="020B0604020202020204" charset="0"/>
              </a:rPr>
              <a:t>What products are on offer in the Springboard?</a:t>
            </a:r>
          </a:p>
          <a:p>
            <a:pPr marL="190510" indent="-190510">
              <a:buFont typeface="Arial" panose="020B0604020202020204" pitchFamily="34" charset="0"/>
              <a:buChar char="•"/>
            </a:pPr>
            <a:r>
              <a:rPr lang="en-GB" sz="1867">
                <a:latin typeface="Comfortaa Bold" panose="020B0604020202020204" charset="0"/>
              </a:rPr>
              <a:t>How do they solve current classroom issues?</a:t>
            </a:r>
          </a:p>
        </p:txBody>
      </p:sp>
      <p:sp>
        <p:nvSpPr>
          <p:cNvPr id="13" name="Rectangle 12">
            <a:extLst>
              <a:ext uri="{FF2B5EF4-FFF2-40B4-BE49-F238E27FC236}">
                <a16:creationId xmlns:a16="http://schemas.microsoft.com/office/drawing/2014/main" id="{73BB6A88-F4BD-1DAC-CF4D-1977AFF583D6}"/>
              </a:ext>
            </a:extLst>
          </p:cNvPr>
          <p:cNvSpPr/>
          <p:nvPr/>
        </p:nvSpPr>
        <p:spPr>
          <a:xfrm>
            <a:off x="3458721" y="4032866"/>
            <a:ext cx="4444463" cy="2390911"/>
          </a:xfrm>
          <a:prstGeom prst="rect">
            <a:avLst/>
          </a:prstGeom>
        </p:spPr>
        <p:txBody>
          <a:bodyPr wrap="square">
            <a:spAutoFit/>
          </a:bodyPr>
          <a:lstStyle/>
          <a:p>
            <a:r>
              <a:rPr lang="en-GB" sz="1867" b="1">
                <a:solidFill>
                  <a:srgbClr val="D12D72"/>
                </a:solidFill>
                <a:latin typeface="Comfortaa Bold" panose="020B0604020202020204" charset="0"/>
              </a:rPr>
              <a:t>Claudia Allen</a:t>
            </a:r>
          </a:p>
          <a:p>
            <a:pPr marL="190510" indent="-190510">
              <a:buFont typeface="Arial" panose="020B0604020202020204" pitchFamily="34" charset="0"/>
              <a:buChar char="•"/>
            </a:pPr>
            <a:r>
              <a:rPr lang="en-GB" sz="1867">
                <a:latin typeface="Comfortaa Bold" panose="020B0604020202020204" charset="0"/>
              </a:rPr>
              <a:t>Case study – how Claudia has implemented Springboard in her centre</a:t>
            </a:r>
          </a:p>
          <a:p>
            <a:pPr marL="190510" indent="-190510">
              <a:buFont typeface="Arial" panose="020B0604020202020204" pitchFamily="34" charset="0"/>
              <a:buChar char="•"/>
            </a:pPr>
            <a:r>
              <a:rPr lang="en-GB" sz="1867">
                <a:latin typeface="Comfortaa Bold" panose="020B0604020202020204" charset="0"/>
              </a:rPr>
              <a:t>How has it changed her teaching practice?</a:t>
            </a:r>
          </a:p>
          <a:p>
            <a:pPr marL="190510" indent="-190510">
              <a:buFont typeface="Arial" panose="020B0604020202020204" pitchFamily="34" charset="0"/>
              <a:buChar char="•"/>
            </a:pPr>
            <a:r>
              <a:rPr lang="en-GB" sz="1867">
                <a:latin typeface="Comfortaa Bold" panose="020B0604020202020204" charset="0"/>
              </a:rPr>
              <a:t>What do students think of the approach?</a:t>
            </a:r>
          </a:p>
        </p:txBody>
      </p:sp>
      <p:cxnSp>
        <p:nvCxnSpPr>
          <p:cNvPr id="15" name="Straight Connector 14">
            <a:extLst>
              <a:ext uri="{FF2B5EF4-FFF2-40B4-BE49-F238E27FC236}">
                <a16:creationId xmlns:a16="http://schemas.microsoft.com/office/drawing/2014/main" id="{66A284FC-13CE-5F29-9ADA-546E6E0ABAD7}"/>
              </a:ext>
            </a:extLst>
          </p:cNvPr>
          <p:cNvCxnSpPr>
            <a:cxnSpLocks/>
          </p:cNvCxnSpPr>
          <p:nvPr/>
        </p:nvCxnSpPr>
        <p:spPr>
          <a:xfrm>
            <a:off x="2990713" y="4022809"/>
            <a:ext cx="0" cy="2471053"/>
          </a:xfrm>
          <a:prstGeom prst="line">
            <a:avLst/>
          </a:prstGeom>
          <a:ln w="38100">
            <a:solidFill>
              <a:srgbClr val="19727A"/>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1F045DD-1753-239D-20E3-E9D030F910F2}"/>
              </a:ext>
            </a:extLst>
          </p:cNvPr>
          <p:cNvPicPr>
            <a:picLocks noChangeAspect="1"/>
          </p:cNvPicPr>
          <p:nvPr/>
        </p:nvPicPr>
        <p:blipFill>
          <a:blip r:embed="rId3"/>
          <a:stretch>
            <a:fillRect/>
          </a:stretch>
        </p:blipFill>
        <p:spPr>
          <a:xfrm>
            <a:off x="8585200" y="4224293"/>
            <a:ext cx="3022601" cy="1718388"/>
          </a:xfrm>
          <a:prstGeom prst="rect">
            <a:avLst/>
          </a:prstGeom>
        </p:spPr>
      </p:pic>
      <p:pic>
        <p:nvPicPr>
          <p:cNvPr id="18" name="Picture 2">
            <a:extLst>
              <a:ext uri="{FF2B5EF4-FFF2-40B4-BE49-F238E27FC236}">
                <a16:creationId xmlns:a16="http://schemas.microsoft.com/office/drawing/2014/main" id="{D90A5A7E-B635-0DFF-741D-BCD0A74297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000" y="2275803"/>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D633C79-B423-394E-38A1-1C81CF72CA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8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itter rebrands as X with &quot;art deco&quot; logo">
            <a:extLst>
              <a:ext uri="{FF2B5EF4-FFF2-40B4-BE49-F238E27FC236}">
                <a16:creationId xmlns:a16="http://schemas.microsoft.com/office/drawing/2014/main" id="{F31C0040-709F-1545-EB91-3ACC14272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A8E3E1-41A1-9D7D-13EE-C499F71685BC}"/>
              </a:ext>
            </a:extLst>
          </p:cNvPr>
          <p:cNvSpPr>
            <a:spLocks noGrp="1"/>
          </p:cNvSpPr>
          <p:nvPr>
            <p:ph type="title"/>
          </p:nvPr>
        </p:nvSpPr>
        <p:spPr/>
        <p:txBody>
          <a:bodyPr/>
          <a:lstStyle/>
          <a:p>
            <a:r>
              <a:rPr lang="en-GB" dirty="0"/>
              <a:t>HIAS on Twitter</a:t>
            </a:r>
          </a:p>
        </p:txBody>
      </p:sp>
      <p:sp>
        <p:nvSpPr>
          <p:cNvPr id="3" name="Text Placeholder 2">
            <a:extLst>
              <a:ext uri="{FF2B5EF4-FFF2-40B4-BE49-F238E27FC236}">
                <a16:creationId xmlns:a16="http://schemas.microsoft.com/office/drawing/2014/main" id="{5A2E46DF-E919-AE8A-A6C3-DEDCAEC53BD6}"/>
              </a:ext>
            </a:extLst>
          </p:cNvPr>
          <p:cNvSpPr>
            <a:spLocks noGrp="1"/>
          </p:cNvSpPr>
          <p:nvPr>
            <p:ph type="body" idx="1"/>
          </p:nvPr>
        </p:nvSpPr>
        <p:spPr>
          <a:xfrm>
            <a:off x="335280" y="1317392"/>
            <a:ext cx="10972800" cy="4032449"/>
          </a:xfrm>
        </p:spPr>
        <p:txBody>
          <a:bodyPr/>
          <a:lstStyle/>
          <a:p>
            <a:r>
              <a:rPr lang="en-GB" dirty="0">
                <a:solidFill>
                  <a:schemeClr val="bg1"/>
                </a:solidFill>
              </a:rPr>
              <a:t>@HIAS_today</a:t>
            </a:r>
          </a:p>
          <a:p>
            <a:r>
              <a:rPr lang="en-GB" dirty="0">
                <a:solidFill>
                  <a:schemeClr val="bg1"/>
                </a:solidFill>
              </a:rPr>
              <a:t>@Mrneil1859</a:t>
            </a:r>
          </a:p>
          <a:p>
            <a:r>
              <a:rPr lang="en-GB" dirty="0">
                <a:solidFill>
                  <a:schemeClr val="bg1"/>
                </a:solidFill>
              </a:rPr>
              <a:t>@emmahantsprisci</a:t>
            </a:r>
          </a:p>
          <a:p>
            <a:endParaRPr lang="en-GB" dirty="0"/>
          </a:p>
        </p:txBody>
      </p:sp>
    </p:spTree>
    <p:extLst>
      <p:ext uri="{BB962C8B-B14F-4D97-AF65-F5344CB8AC3E}">
        <p14:creationId xmlns:p14="http://schemas.microsoft.com/office/powerpoint/2010/main" val="3831068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382605"/>
          </a:xfrm>
          <a:prstGeom prst="rect">
            <a:avLst/>
          </a:prstGeom>
        </p:spPr>
        <p:txBody>
          <a:bodyPr wrap="square" lIns="0" tIns="0" rIns="0" bIns="0" rtlCol="0" anchor="t">
            <a:spAutoFit/>
          </a:bodyPr>
          <a:lstStyle/>
          <a:p>
            <a:pPr algn="ctr">
              <a:lnSpc>
                <a:spcPts val="3177"/>
              </a:lnSpc>
            </a:pPr>
            <a:r>
              <a:rPr lang="en-GB" sz="2562">
                <a:solidFill>
                  <a:srgbClr val="FFFFFF"/>
                </a:solidFill>
                <a:latin typeface="Comfortaa Bold"/>
              </a:rPr>
              <a:t>PD to support implementation</a:t>
            </a:r>
            <a:endParaRPr lang="en-US" sz="2562">
              <a:solidFill>
                <a:srgbClr val="FFFFFF"/>
              </a:solidFill>
              <a:latin typeface="Comfortaa Bold"/>
            </a:endParaRPr>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2">
              <a:alphaModFix amt="31000"/>
            </a:blip>
            <a:stretch>
              <a:fillRect/>
            </a:stretch>
          </a:blipFill>
        </p:spPr>
        <p:txBody>
          <a:bodyPr/>
          <a:lstStyle/>
          <a:p>
            <a:endParaRPr lang="en-GB" sz="1200"/>
          </a:p>
        </p:txBody>
      </p:sp>
      <p:sp>
        <p:nvSpPr>
          <p:cNvPr id="9" name="TextBox 9"/>
          <p:cNvSpPr txBox="1"/>
          <p:nvPr/>
        </p:nvSpPr>
        <p:spPr>
          <a:xfrm>
            <a:off x="406400" y="2050464"/>
            <a:ext cx="11112719" cy="3447867"/>
          </a:xfrm>
          <a:prstGeom prst="rect">
            <a:avLst/>
          </a:prstGeom>
        </p:spPr>
        <p:txBody>
          <a:bodyPr wrap="square" lIns="0" tIns="0" rIns="0" bIns="0" rtlCol="0" anchor="t">
            <a:spAutoFit/>
          </a:bodyPr>
          <a:lstStyle/>
          <a:p>
            <a:pPr marL="0" lvl="1"/>
            <a:r>
              <a:rPr lang="en-GB" sz="1867" b="1" dirty="0">
                <a:solidFill>
                  <a:srgbClr val="D12D72"/>
                </a:solidFill>
                <a:latin typeface="Comfortaa Bold" panose="020B0604020202020204" charset="0"/>
              </a:rPr>
              <a:t>Implementing a Key Stage 3 Science curriculum underpinned with cognitive science principles </a:t>
            </a:r>
          </a:p>
          <a:p>
            <a:r>
              <a:rPr lang="en-GB" sz="1867" dirty="0">
                <a:latin typeface="Comfortaa Bold" panose="020B0604020202020204" charset="0"/>
              </a:rPr>
              <a:t>Delivered by Adam Boxer</a:t>
            </a:r>
          </a:p>
          <a:p>
            <a:r>
              <a:rPr lang="en-GB" sz="1867" dirty="0">
                <a:latin typeface="Comfortaa Bold" panose="020B0604020202020204" charset="0"/>
              </a:rPr>
              <a:t>London – Monday 17</a:t>
            </a:r>
            <a:r>
              <a:rPr lang="en-GB" sz="1867" baseline="30000" dirty="0">
                <a:latin typeface="Comfortaa Bold" panose="020B0604020202020204" charset="0"/>
              </a:rPr>
              <a:t>th</a:t>
            </a:r>
            <a:r>
              <a:rPr lang="en-GB" sz="1867" dirty="0">
                <a:latin typeface="Comfortaa Bold" panose="020B0604020202020204" charset="0"/>
              </a:rPr>
              <a:t> June 2024</a:t>
            </a:r>
          </a:p>
          <a:p>
            <a:r>
              <a:rPr lang="en-GB" sz="1867" dirty="0">
                <a:latin typeface="Comfortaa Bold" panose="020B0604020202020204" charset="0"/>
              </a:rPr>
              <a:t>In-venue workshop fee: £275+VAT</a:t>
            </a:r>
          </a:p>
          <a:p>
            <a:r>
              <a:rPr lang="en-GB" sz="1867" dirty="0">
                <a:latin typeface="Comfortaa Bold" panose="020B0604020202020204" charset="0"/>
              </a:rPr>
              <a:t>Discounts for Springboard purchasers</a:t>
            </a:r>
          </a:p>
          <a:p>
            <a:endParaRPr lang="en-GB" sz="1867" dirty="0">
              <a:latin typeface="Comfortaa Bold" panose="020B0604020202020204" charset="0"/>
            </a:endParaRPr>
          </a:p>
          <a:p>
            <a:r>
              <a:rPr lang="en-GB" sz="1867" dirty="0">
                <a:latin typeface="Comfortaa Bold" panose="020B0604020202020204" charset="0"/>
              </a:rPr>
              <a:t>Sessions covering:</a:t>
            </a:r>
          </a:p>
          <a:p>
            <a:pPr marL="0" lvl="1" indent="-190510">
              <a:buFont typeface="Arial" panose="020B0604020202020204" pitchFamily="34" charset="0"/>
              <a:buChar char="•"/>
            </a:pPr>
            <a:r>
              <a:rPr lang="en-GB" sz="1867" dirty="0">
                <a:latin typeface="Comfortaa Bold" panose="020B0604020202020204" charset="0"/>
              </a:rPr>
              <a:t>Questioning in the Science classroom</a:t>
            </a:r>
          </a:p>
          <a:p>
            <a:pPr marL="0" lvl="1" indent="-190510">
              <a:buFont typeface="Arial" panose="020B0604020202020204" pitchFamily="34" charset="0"/>
              <a:buChar char="•"/>
            </a:pPr>
            <a:r>
              <a:rPr lang="en-GB" sz="1867" dirty="0">
                <a:latin typeface="Comfortaa Bold" panose="020B0604020202020204" charset="0"/>
              </a:rPr>
              <a:t>Mastering modelling – live demo</a:t>
            </a:r>
          </a:p>
          <a:p>
            <a:pPr marL="0" lvl="1" indent="-190510">
              <a:buFont typeface="Arial" panose="020B0604020202020204" pitchFamily="34" charset="0"/>
              <a:buChar char="•"/>
            </a:pPr>
            <a:r>
              <a:rPr lang="en-GB" sz="1867" dirty="0">
                <a:latin typeface="Comfortaa Bold" panose="020B0604020202020204" charset="0"/>
              </a:rPr>
              <a:t>Instruction in the science classroom</a:t>
            </a:r>
          </a:p>
          <a:p>
            <a:pPr marL="0" lvl="1" indent="-190510">
              <a:buFont typeface="Arial" panose="020B0604020202020204" pitchFamily="34" charset="0"/>
              <a:buChar char="•"/>
            </a:pPr>
            <a:r>
              <a:rPr lang="en-GB" sz="1867" dirty="0">
                <a:latin typeface="Comfortaa Bold" panose="020B0604020202020204" charset="0"/>
              </a:rPr>
              <a:t>Retrieval practice</a:t>
            </a:r>
          </a:p>
          <a:p>
            <a:pPr marL="0" lvl="1"/>
            <a:endParaRPr lang="en-GB" sz="1867" b="1" dirty="0">
              <a:latin typeface="Comfortaa Bold" panose="020B0604020202020204" charset="0"/>
            </a:endParaRPr>
          </a:p>
        </p:txBody>
      </p:sp>
      <p:pic>
        <p:nvPicPr>
          <p:cNvPr id="14" name="Picture 13" descr="A close up of a logo&#10;&#10;Description automatically generated">
            <a:extLst>
              <a:ext uri="{FF2B5EF4-FFF2-40B4-BE49-F238E27FC236}">
                <a16:creationId xmlns:a16="http://schemas.microsoft.com/office/drawing/2014/main" id="{0AF067E8-CC6D-78B0-0B59-76E9D6780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0801" y="6375400"/>
            <a:ext cx="3375023" cy="482600"/>
          </a:xfrm>
          <a:prstGeom prst="rect">
            <a:avLst/>
          </a:prstGeom>
        </p:spPr>
      </p:pic>
      <p:sp>
        <p:nvSpPr>
          <p:cNvPr id="11" name="Rectangle 10">
            <a:extLst>
              <a:ext uri="{FF2B5EF4-FFF2-40B4-BE49-F238E27FC236}">
                <a16:creationId xmlns:a16="http://schemas.microsoft.com/office/drawing/2014/main" id="{8A704251-F92D-CB34-97FC-148B109722AF}"/>
              </a:ext>
            </a:extLst>
          </p:cNvPr>
          <p:cNvSpPr/>
          <p:nvPr/>
        </p:nvSpPr>
        <p:spPr>
          <a:xfrm>
            <a:off x="8386806" y="4241800"/>
            <a:ext cx="2233629" cy="1255761"/>
          </a:xfrm>
          <a:prstGeom prst="rect">
            <a:avLst/>
          </a:prstGeom>
          <a:solidFill>
            <a:srgbClr val="D1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16" name="Rectangle 15">
            <a:extLst>
              <a:ext uri="{FF2B5EF4-FFF2-40B4-BE49-F238E27FC236}">
                <a16:creationId xmlns:a16="http://schemas.microsoft.com/office/drawing/2014/main" id="{34368EA1-3451-7E58-566F-E1A9A2DEB488}"/>
              </a:ext>
            </a:extLst>
          </p:cNvPr>
          <p:cNvSpPr/>
          <p:nvPr/>
        </p:nvSpPr>
        <p:spPr>
          <a:xfrm>
            <a:off x="8547372" y="4364458"/>
            <a:ext cx="1912496" cy="885150"/>
          </a:xfrm>
          <a:prstGeom prst="rect">
            <a:avLst/>
          </a:prstGeom>
          <a:solidFill>
            <a:srgbClr val="19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a:solidFill>
                  <a:schemeClr val="bg1"/>
                </a:solidFill>
                <a:latin typeface="Comfortaa Bold" panose="020B0604020202020204" charset="0"/>
                <a:hlinkClick r:id="rId4">
                  <a:extLst>
                    <a:ext uri="{A12FA001-AC4F-418D-AE19-62706E023703}">
                      <ahyp:hlinkClr xmlns:ahyp="http://schemas.microsoft.com/office/drawing/2018/hyperlinkcolor" val="tx"/>
                    </a:ext>
                  </a:extLst>
                </a:hlinkClick>
              </a:rPr>
              <a:t>Sign up here</a:t>
            </a:r>
            <a:endParaRPr lang="en-GB" sz="1867">
              <a:solidFill>
                <a:schemeClr val="bg1"/>
              </a:solidFill>
              <a:latin typeface="Comfortaa Bold" panose="020B0604020202020204" charset="0"/>
            </a:endParaRPr>
          </a:p>
        </p:txBody>
      </p:sp>
      <p:pic>
        <p:nvPicPr>
          <p:cNvPr id="19" name="Picture 18" descr="A white icon on a green circle&#10;&#10;Description automatically generated">
            <a:extLst>
              <a:ext uri="{FF2B5EF4-FFF2-40B4-BE49-F238E27FC236}">
                <a16:creationId xmlns:a16="http://schemas.microsoft.com/office/drawing/2014/main" id="{BE70D435-54AC-7E34-96DD-34758A525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801" y="2970895"/>
            <a:ext cx="916211" cy="916211"/>
          </a:xfrm>
          <a:prstGeom prst="rect">
            <a:avLst/>
          </a:prstGeom>
        </p:spPr>
      </p:pic>
      <p:sp>
        <p:nvSpPr>
          <p:cNvPr id="20" name="Rectangle 19">
            <a:extLst>
              <a:ext uri="{FF2B5EF4-FFF2-40B4-BE49-F238E27FC236}">
                <a16:creationId xmlns:a16="http://schemas.microsoft.com/office/drawing/2014/main" id="{3776CE35-EA0B-4232-7F48-41D6A4B0B647}"/>
              </a:ext>
            </a:extLst>
          </p:cNvPr>
          <p:cNvSpPr/>
          <p:nvPr/>
        </p:nvSpPr>
        <p:spPr>
          <a:xfrm>
            <a:off x="8384522" y="4242304"/>
            <a:ext cx="2233629" cy="1255761"/>
          </a:xfrm>
          <a:prstGeom prst="rect">
            <a:avLst/>
          </a:prstGeom>
          <a:solidFill>
            <a:srgbClr val="D1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21" name="Rectangle 20">
            <a:extLst>
              <a:ext uri="{FF2B5EF4-FFF2-40B4-BE49-F238E27FC236}">
                <a16:creationId xmlns:a16="http://schemas.microsoft.com/office/drawing/2014/main" id="{8769581D-A14F-887C-553D-69474FC1006E}"/>
              </a:ext>
            </a:extLst>
          </p:cNvPr>
          <p:cNvSpPr/>
          <p:nvPr/>
        </p:nvSpPr>
        <p:spPr>
          <a:xfrm>
            <a:off x="8545089" y="4364961"/>
            <a:ext cx="1912496" cy="885150"/>
          </a:xfrm>
          <a:prstGeom prst="rect">
            <a:avLst/>
          </a:prstGeom>
          <a:solidFill>
            <a:srgbClr val="19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a:solidFill>
                  <a:schemeClr val="bg1"/>
                </a:solidFill>
                <a:latin typeface="Comfortaa Bold" panose="020B0604020202020204" charset="0"/>
                <a:hlinkClick r:id="rId4">
                  <a:extLst>
                    <a:ext uri="{A12FA001-AC4F-418D-AE19-62706E023703}">
                      <ahyp:hlinkClr xmlns:ahyp="http://schemas.microsoft.com/office/drawing/2018/hyperlinkcolor" val="tx"/>
                    </a:ext>
                  </a:extLst>
                </a:hlinkClick>
              </a:rPr>
              <a:t>Sign up here</a:t>
            </a:r>
            <a:endParaRPr lang="en-GB" sz="1867">
              <a:solidFill>
                <a:schemeClr val="bg1"/>
              </a:solidFill>
              <a:latin typeface="Comfortaa Bold" panose="020B0604020202020204" charset="0"/>
            </a:endParaRPr>
          </a:p>
        </p:txBody>
      </p:sp>
    </p:spTree>
    <p:extLst>
      <p:ext uri="{BB962C8B-B14F-4D97-AF65-F5344CB8AC3E}">
        <p14:creationId xmlns:p14="http://schemas.microsoft.com/office/powerpoint/2010/main" val="3910993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62630"/>
            <a:ext cx="12192000" cy="1818863"/>
            <a:chOff x="0" y="0"/>
            <a:chExt cx="24384000" cy="3637726"/>
          </a:xfrm>
        </p:grpSpPr>
        <p:sp>
          <p:nvSpPr>
            <p:cNvPr id="3" name="AutoShape 3"/>
            <p:cNvSpPr/>
            <p:nvPr/>
          </p:nvSpPr>
          <p:spPr>
            <a:xfrm>
              <a:off x="0" y="0"/>
              <a:ext cx="24384000" cy="3637726"/>
            </a:xfrm>
            <a:prstGeom prst="rect">
              <a:avLst/>
            </a:prstGeom>
            <a:solidFill>
              <a:srgbClr val="006D77"/>
            </a:solidFill>
          </p:spPr>
          <p:txBody>
            <a:bodyPr/>
            <a:lstStyle/>
            <a:p>
              <a:endParaRPr lang="en-GB" sz="1200"/>
            </a:p>
          </p:txBody>
        </p:sp>
      </p:grpSp>
      <p:grpSp>
        <p:nvGrpSpPr>
          <p:cNvPr id="4" name="Group 4"/>
          <p:cNvGrpSpPr/>
          <p:nvPr/>
        </p:nvGrpSpPr>
        <p:grpSpPr>
          <a:xfrm>
            <a:off x="5265906" y="528470"/>
            <a:ext cx="830094" cy="31750"/>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EF476F"/>
            </a:solidFill>
          </p:spPr>
          <p:txBody>
            <a:bodyPr/>
            <a:lstStyle/>
            <a:p>
              <a:endParaRPr lang="en-GB" sz="1200"/>
            </a:p>
          </p:txBody>
        </p:sp>
        <p:sp>
          <p:nvSpPr>
            <p:cNvPr id="6" name="TextBox 6"/>
            <p:cNvSpPr txBox="1"/>
            <p:nvPr/>
          </p:nvSpPr>
          <p:spPr>
            <a:xfrm>
              <a:off x="0" y="-57150"/>
              <a:ext cx="327938" cy="6969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2895600" y="748760"/>
            <a:ext cx="5424689" cy="381771"/>
          </a:xfrm>
          <a:prstGeom prst="rect">
            <a:avLst/>
          </a:prstGeom>
        </p:spPr>
        <p:txBody>
          <a:bodyPr wrap="square" lIns="0" tIns="0" rIns="0" bIns="0" rtlCol="0" anchor="t">
            <a:spAutoFit/>
          </a:bodyPr>
          <a:lstStyle/>
          <a:p>
            <a:pPr algn="ctr">
              <a:lnSpc>
                <a:spcPts val="3177"/>
              </a:lnSpc>
            </a:pPr>
            <a:r>
              <a:rPr lang="en-US" sz="2533">
                <a:solidFill>
                  <a:srgbClr val="FFFFFF"/>
                </a:solidFill>
                <a:latin typeface="Comfortaa Bold"/>
              </a:rPr>
              <a:t>Sales And Marketing </a:t>
            </a:r>
            <a:endParaRPr lang="en-US" sz="1200"/>
          </a:p>
        </p:txBody>
      </p:sp>
      <p:sp>
        <p:nvSpPr>
          <p:cNvPr id="8" name="Freeform 8"/>
          <p:cNvSpPr/>
          <p:nvPr/>
        </p:nvSpPr>
        <p:spPr>
          <a:xfrm>
            <a:off x="0" y="120745"/>
            <a:ext cx="1587495" cy="1450469"/>
          </a:xfrm>
          <a:custGeom>
            <a:avLst/>
            <a:gdLst/>
            <a:ahLst/>
            <a:cxnLst/>
            <a:rect l="l" t="t" r="r" b="b"/>
            <a:pathLst>
              <a:path w="2381242" h="2175703">
                <a:moveTo>
                  <a:pt x="0" y="0"/>
                </a:moveTo>
                <a:lnTo>
                  <a:pt x="2381242" y="0"/>
                </a:lnTo>
                <a:lnTo>
                  <a:pt x="2381242" y="2175703"/>
                </a:lnTo>
                <a:lnTo>
                  <a:pt x="0" y="2175703"/>
                </a:lnTo>
                <a:lnTo>
                  <a:pt x="0" y="0"/>
                </a:lnTo>
                <a:close/>
              </a:path>
            </a:pathLst>
          </a:custGeom>
          <a:blipFill>
            <a:blip r:embed="rId3">
              <a:alphaModFix amt="31000"/>
            </a:blip>
            <a:stretch>
              <a:fillRect/>
            </a:stretch>
          </a:blipFill>
        </p:spPr>
        <p:txBody>
          <a:bodyPr/>
          <a:lstStyle/>
          <a:p>
            <a:endParaRPr lang="en-GB" sz="1200"/>
          </a:p>
        </p:txBody>
      </p:sp>
      <p:sp>
        <p:nvSpPr>
          <p:cNvPr id="9" name="TextBox 9"/>
          <p:cNvSpPr txBox="1"/>
          <p:nvPr/>
        </p:nvSpPr>
        <p:spPr>
          <a:xfrm>
            <a:off x="393481" y="2147536"/>
            <a:ext cx="11530295" cy="4431213"/>
          </a:xfrm>
          <a:prstGeom prst="rect">
            <a:avLst/>
          </a:prstGeom>
        </p:spPr>
        <p:txBody>
          <a:bodyPr wrap="square" lIns="0" tIns="0" rIns="0" bIns="0" rtlCol="0" anchor="t">
            <a:spAutoFit/>
          </a:bodyPr>
          <a:lstStyle/>
          <a:p>
            <a:pPr marL="533427" lvl="1" indent="-228611">
              <a:buFont typeface="Arial"/>
              <a:buChar char="•"/>
            </a:pPr>
            <a:endParaRPr lang="en-GB" sz="1600" b="1" dirty="0">
              <a:solidFill>
                <a:srgbClr val="595959"/>
              </a:solidFill>
              <a:latin typeface="Arial"/>
              <a:cs typeface="Arial"/>
            </a:endParaRPr>
          </a:p>
          <a:p>
            <a:pPr marL="533427" lvl="1" indent="-228611">
              <a:buFont typeface="Arial"/>
              <a:buChar char="•"/>
            </a:pPr>
            <a:r>
              <a:rPr lang="en-GB" sz="2133" b="1" dirty="0">
                <a:solidFill>
                  <a:schemeClr val="tx2"/>
                </a:solidFill>
                <a:latin typeface="Arial"/>
                <a:cs typeface="Arial"/>
              </a:rPr>
              <a:t>Spring and Summer Term Discounts (up until the end of July)</a:t>
            </a:r>
          </a:p>
          <a:p>
            <a:pPr marL="533427" lvl="1" indent="-228611">
              <a:buFont typeface="Arial"/>
              <a:buChar char="•"/>
            </a:pPr>
            <a:endParaRPr lang="en-GB" sz="1600" b="1" dirty="0">
              <a:solidFill>
                <a:srgbClr val="595959"/>
              </a:solidFill>
              <a:latin typeface="Arial"/>
              <a:cs typeface="Arial"/>
            </a:endParaRPr>
          </a:p>
          <a:p>
            <a:pPr marL="533427" lvl="1" indent="-228611">
              <a:buFont typeface="Arial"/>
              <a:buChar char="•"/>
            </a:pPr>
            <a:r>
              <a:rPr lang="en-GB" sz="2133" b="1" dirty="0">
                <a:solidFill>
                  <a:srgbClr val="595959"/>
                </a:solidFill>
                <a:latin typeface="Arial"/>
                <a:cs typeface="Arial"/>
              </a:rPr>
              <a:t>Print only Discounts </a:t>
            </a:r>
          </a:p>
          <a:p>
            <a:pPr marL="533427" lvl="1" indent="-228611">
              <a:buFont typeface="Arial"/>
              <a:buChar char="•"/>
            </a:pPr>
            <a:endParaRPr lang="en-GB" sz="2133" b="1" dirty="0">
              <a:solidFill>
                <a:srgbClr val="595959"/>
              </a:solidFill>
              <a:latin typeface="Arial"/>
              <a:cs typeface="Arial"/>
            </a:endParaRPr>
          </a:p>
          <a:p>
            <a:pPr lvl="1"/>
            <a:r>
              <a:rPr lang="en-GB" sz="2133" dirty="0">
                <a:ea typeface="+mn-lt"/>
                <a:cs typeface="+mn-lt"/>
              </a:rPr>
              <a:t>                    </a:t>
            </a:r>
            <a:r>
              <a:rPr lang="en-GB" sz="2133" b="1" dirty="0">
                <a:ea typeface="+mn-lt"/>
                <a:cs typeface="+mn-lt"/>
              </a:rPr>
              <a:t> Orders to the value of £2,000  = 20% Discount </a:t>
            </a:r>
            <a:endParaRPr lang="en-GB" sz="2133" b="1" dirty="0">
              <a:ea typeface="Calibri"/>
              <a:cs typeface="Calibri"/>
            </a:endParaRPr>
          </a:p>
          <a:p>
            <a:pPr lvl="1"/>
            <a:r>
              <a:rPr lang="en-GB" sz="2133" b="1" dirty="0">
                <a:ea typeface="+mn-lt"/>
                <a:cs typeface="+mn-lt"/>
              </a:rPr>
              <a:t>                      £2,001 - £4,000 = 25% Discount</a:t>
            </a:r>
            <a:endParaRPr lang="en-GB" sz="2133" b="1" dirty="0">
              <a:ea typeface="Calibri"/>
              <a:cs typeface="Calibri"/>
            </a:endParaRPr>
          </a:p>
          <a:p>
            <a:pPr lvl="1"/>
            <a:r>
              <a:rPr lang="en-GB" sz="2133" b="1" dirty="0">
                <a:ea typeface="+mn-lt"/>
                <a:cs typeface="+mn-lt"/>
              </a:rPr>
              <a:t>                     £4,001 - £6,000 = 30% Discount</a:t>
            </a:r>
          </a:p>
          <a:p>
            <a:pPr lvl="1"/>
            <a:endParaRPr lang="en-GB" sz="2133" b="1" dirty="0">
              <a:ea typeface="+mn-lt"/>
              <a:cs typeface="+mn-lt"/>
            </a:endParaRPr>
          </a:p>
          <a:p>
            <a:pPr lvl="1"/>
            <a:r>
              <a:rPr lang="en-GB" sz="2133" b="1" dirty="0">
                <a:ea typeface="+mn-lt"/>
                <a:cs typeface="+mn-lt"/>
              </a:rPr>
              <a:t>Contact </a:t>
            </a:r>
            <a:r>
              <a:rPr lang="en-GB" sz="2133" b="1" dirty="0">
                <a:ea typeface="+mn-lt"/>
                <a:cs typeface="+mn-lt"/>
                <a:hlinkClick r:id="rId4"/>
              </a:rPr>
              <a:t>Stephanie.Brownbridge@hoddereducation.co.uk</a:t>
            </a:r>
            <a:endParaRPr lang="en-GB" sz="2133" b="1" dirty="0">
              <a:ea typeface="+mn-lt"/>
              <a:cs typeface="+mn-lt"/>
            </a:endParaRPr>
          </a:p>
          <a:p>
            <a:pPr lvl="1"/>
            <a:endParaRPr lang="en-GB" sz="2133" b="1" dirty="0">
              <a:ea typeface="+mn-lt"/>
              <a:cs typeface="+mn-lt"/>
            </a:endParaRPr>
          </a:p>
          <a:p>
            <a:pPr lvl="1"/>
            <a:r>
              <a:rPr lang="en-GB" sz="2133" b="1" dirty="0">
                <a:solidFill>
                  <a:srgbClr val="FF0000"/>
                </a:solidFill>
                <a:ea typeface="+mn-lt"/>
                <a:cs typeface="+mn-lt"/>
              </a:rPr>
              <a:t>For in-school and Teams appointments, BOOST demos, eInspections, trials, quotes and further information</a:t>
            </a:r>
            <a:br>
              <a:rPr lang="en-GB" sz="2133" dirty="0">
                <a:latin typeface="Comfortaa Bold"/>
              </a:rPr>
            </a:br>
            <a:endParaRPr lang="en-GB" sz="2133" dirty="0">
              <a:solidFill>
                <a:srgbClr val="201E1E"/>
              </a:solidFill>
              <a:latin typeface="Comfortaa Bold"/>
            </a:endParaRPr>
          </a:p>
        </p:txBody>
      </p:sp>
      <p:pic>
        <p:nvPicPr>
          <p:cNvPr id="10" name="Picture 2">
            <a:extLst>
              <a:ext uri="{FF2B5EF4-FFF2-40B4-BE49-F238E27FC236}">
                <a16:creationId xmlns:a16="http://schemas.microsoft.com/office/drawing/2014/main" id="{8FA2AFAC-50EF-6ECB-E2FA-19CC1498FB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9890" y="6201022"/>
            <a:ext cx="2007524" cy="5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4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5593-A070-8A52-96DF-FFDD7CAED600}"/>
              </a:ext>
            </a:extLst>
          </p:cNvPr>
          <p:cNvSpPr>
            <a:spLocks noGrp="1"/>
          </p:cNvSpPr>
          <p:nvPr>
            <p:ph type="title"/>
          </p:nvPr>
        </p:nvSpPr>
        <p:spPr>
          <a:xfrm>
            <a:off x="3030488" y="2556186"/>
            <a:ext cx="6131024" cy="1143000"/>
          </a:xfrm>
        </p:spPr>
        <p:txBody>
          <a:bodyPr/>
          <a:lstStyle/>
          <a:p>
            <a:pPr algn="ctr"/>
            <a:r>
              <a:rPr lang="en-GB" sz="3200" dirty="0">
                <a:latin typeface="+mn-lt"/>
                <a:ea typeface="Calibri" panose="020F0502020204030204" pitchFamily="34" charset="0"/>
                <a:cs typeface="Times New Roman" panose="02020603050405020304" pitchFamily="18" charset="0"/>
              </a:rPr>
              <a:t>Science updates</a:t>
            </a:r>
            <a:endParaRPr lang="en-GB" dirty="0"/>
          </a:p>
        </p:txBody>
      </p:sp>
    </p:spTree>
    <p:extLst>
      <p:ext uri="{BB962C8B-B14F-4D97-AF65-F5344CB8AC3E}">
        <p14:creationId xmlns:p14="http://schemas.microsoft.com/office/powerpoint/2010/main" val="3561502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F473-989D-E61A-C348-1E08F00A5736}"/>
              </a:ext>
            </a:extLst>
          </p:cNvPr>
          <p:cNvSpPr>
            <a:spLocks noGrp="1"/>
          </p:cNvSpPr>
          <p:nvPr>
            <p:ph type="title"/>
          </p:nvPr>
        </p:nvSpPr>
        <p:spPr/>
        <p:txBody>
          <a:bodyPr/>
          <a:lstStyle/>
          <a:p>
            <a:r>
              <a:rPr lang="en-GB" dirty="0"/>
              <a:t>Hampshire Education Awards</a:t>
            </a:r>
          </a:p>
        </p:txBody>
      </p:sp>
      <p:sp>
        <p:nvSpPr>
          <p:cNvPr id="3" name="Text Placeholder 2">
            <a:extLst>
              <a:ext uri="{FF2B5EF4-FFF2-40B4-BE49-F238E27FC236}">
                <a16:creationId xmlns:a16="http://schemas.microsoft.com/office/drawing/2014/main" id="{47C7D447-2C98-3E5A-CAE6-B6136B1737D8}"/>
              </a:ext>
            </a:extLst>
          </p:cNvPr>
          <p:cNvSpPr>
            <a:spLocks noGrp="1"/>
          </p:cNvSpPr>
          <p:nvPr>
            <p:ph type="body" idx="1"/>
          </p:nvPr>
        </p:nvSpPr>
        <p:spPr/>
        <p:txBody>
          <a:bodyPr>
            <a:normAutofit fontScale="62500" lnSpcReduction="20000"/>
          </a:bodyPr>
          <a:lstStyle/>
          <a:p>
            <a:pPr algn="l"/>
            <a:r>
              <a:rPr lang="en-GB" b="0" i="0" dirty="0">
                <a:solidFill>
                  <a:srgbClr val="222222"/>
                </a:solidFill>
                <a:effectLst/>
                <a:latin typeface="Segoe UI" panose="020B0502040204020203" pitchFamily="34" charset="0"/>
              </a:rPr>
              <a:t>The 12 categories are:</a:t>
            </a:r>
            <a:endParaRPr lang="en-GB" b="0" i="0" dirty="0">
              <a:solidFill>
                <a:srgbClr val="242424"/>
              </a:solidFill>
              <a:effectLst/>
              <a:latin typeface="Segoe UI" panose="020B0502040204020203" pitchFamily="34" charset="0"/>
            </a:endParaRPr>
          </a:p>
          <a:p>
            <a:pPr algn="l">
              <a:buFont typeface="Arial" panose="020B0604020202020204" pitchFamily="34" charset="0"/>
              <a:buChar char="•"/>
            </a:pPr>
            <a:r>
              <a:rPr lang="en-GB" b="0" i="0" dirty="0">
                <a:solidFill>
                  <a:srgbClr val="242424"/>
                </a:solidFill>
                <a:effectLst/>
                <a:latin typeface="Segoe UI" panose="020B0502040204020203" pitchFamily="34" charset="0"/>
              </a:rPr>
              <a:t>Laying the Foundations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Education Leadership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Teaching Support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Wider Support Contribution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Outstanding Contribution to Education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Flying Colours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Apprentice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Teaching and Learning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Community Impact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Governance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Improving Life Chances Award</a:t>
            </a:r>
          </a:p>
          <a:p>
            <a:pPr algn="l">
              <a:buFont typeface="Arial" panose="020B0604020202020204" pitchFamily="34" charset="0"/>
              <a:buChar char="•"/>
            </a:pPr>
            <a:r>
              <a:rPr lang="en-GB" b="0" i="0" dirty="0">
                <a:solidFill>
                  <a:srgbClr val="242424"/>
                </a:solidFill>
                <a:effectLst/>
                <a:latin typeface="Segoe UI" panose="020B0502040204020203" pitchFamily="34" charset="0"/>
              </a:rPr>
              <a:t>Futures Award</a:t>
            </a:r>
          </a:p>
          <a:p>
            <a:endParaRPr lang="en-GB" dirty="0"/>
          </a:p>
        </p:txBody>
      </p:sp>
      <p:pic>
        <p:nvPicPr>
          <p:cNvPr id="3074" name="Picture 2" descr="A group of stars with text  Description automatically generated">
            <a:extLst>
              <a:ext uri="{FF2B5EF4-FFF2-40B4-BE49-F238E27FC236}">
                <a16:creationId xmlns:a16="http://schemas.microsoft.com/office/drawing/2014/main" id="{B4659884-DF17-CF1D-3798-42D69FBF7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830" y="1138873"/>
            <a:ext cx="44577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CE2230-52DD-417F-8A8D-A34B3A2DDBA7}"/>
              </a:ext>
            </a:extLst>
          </p:cNvPr>
          <p:cNvSpPr txBox="1"/>
          <p:nvPr/>
        </p:nvSpPr>
        <p:spPr>
          <a:xfrm>
            <a:off x="7081520" y="3933056"/>
            <a:ext cx="3616960" cy="2308324"/>
          </a:xfrm>
          <a:prstGeom prst="rect">
            <a:avLst/>
          </a:prstGeom>
          <a:noFill/>
        </p:spPr>
        <p:txBody>
          <a:bodyPr wrap="square" rtlCol="0">
            <a:spAutoFit/>
          </a:bodyPr>
          <a:lstStyle/>
          <a:p>
            <a:r>
              <a:rPr lang="en-GB" dirty="0">
                <a:hlinkClick r:id="rId3"/>
              </a:rPr>
              <a:t>https://www.hants.gov.uk/educationandlearning/awards/how-to-enter</a:t>
            </a:r>
            <a:endParaRPr lang="en-GB" dirty="0"/>
          </a:p>
          <a:p>
            <a:endParaRPr lang="en-GB" dirty="0"/>
          </a:p>
          <a:p>
            <a:endParaRPr lang="en-GB" dirty="0"/>
          </a:p>
          <a:p>
            <a:r>
              <a:rPr lang="en-GB" dirty="0">
                <a:hlinkClick r:id="rId4"/>
              </a:rPr>
              <a:t>https://www.hants.gov.uk/educationandlearning/awards/categories</a:t>
            </a:r>
            <a:endParaRPr lang="en-GB" dirty="0"/>
          </a:p>
          <a:p>
            <a:endParaRPr lang="en-GB" dirty="0"/>
          </a:p>
        </p:txBody>
      </p:sp>
    </p:spTree>
    <p:extLst>
      <p:ext uri="{BB962C8B-B14F-4D97-AF65-F5344CB8AC3E}">
        <p14:creationId xmlns:p14="http://schemas.microsoft.com/office/powerpoint/2010/main" val="423662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D467-36F3-8014-414A-D720FED38B71}"/>
              </a:ext>
            </a:extLst>
          </p:cNvPr>
          <p:cNvSpPr>
            <a:spLocks noGrp="1"/>
          </p:cNvSpPr>
          <p:nvPr>
            <p:ph type="title"/>
          </p:nvPr>
        </p:nvSpPr>
        <p:spPr/>
        <p:txBody>
          <a:bodyPr/>
          <a:lstStyle/>
          <a:p>
            <a:r>
              <a:rPr lang="en-GB" dirty="0"/>
              <a:t>Adam will be back next year</a:t>
            </a:r>
          </a:p>
        </p:txBody>
      </p:sp>
      <p:sp>
        <p:nvSpPr>
          <p:cNvPr id="3" name="Text Placeholder 2">
            <a:extLst>
              <a:ext uri="{FF2B5EF4-FFF2-40B4-BE49-F238E27FC236}">
                <a16:creationId xmlns:a16="http://schemas.microsoft.com/office/drawing/2014/main" id="{B62BC976-3302-E831-F8D9-BF63239CE1C3}"/>
              </a:ext>
            </a:extLst>
          </p:cNvPr>
          <p:cNvSpPr>
            <a:spLocks noGrp="1"/>
          </p:cNvSpPr>
          <p:nvPr>
            <p:ph type="body" idx="1"/>
          </p:nvPr>
        </p:nvSpPr>
        <p:spPr>
          <a:xfrm>
            <a:off x="0" y="1896512"/>
            <a:ext cx="10972800" cy="4032449"/>
          </a:xfrm>
        </p:spPr>
        <p:txBody>
          <a:bodyPr/>
          <a:lstStyle/>
          <a:p>
            <a:r>
              <a:rPr lang="en-GB" b="1" dirty="0"/>
              <a:t>Now bookable on the Learning Zone</a:t>
            </a:r>
          </a:p>
          <a:p>
            <a:pPr marL="50800" indent="0">
              <a:buNone/>
            </a:pPr>
            <a:r>
              <a:rPr lang="en-GB" dirty="0"/>
              <a:t>    Monday 24</a:t>
            </a:r>
            <a:r>
              <a:rPr lang="en-GB" baseline="30000" dirty="0"/>
              <a:t>th</a:t>
            </a:r>
            <a:r>
              <a:rPr lang="en-GB" dirty="0"/>
              <a:t> June 2024</a:t>
            </a:r>
          </a:p>
          <a:p>
            <a:endParaRPr lang="en-GB" dirty="0"/>
          </a:p>
          <a:p>
            <a:r>
              <a:rPr lang="en-GB" dirty="0"/>
              <a:t>More in depth focus on one </a:t>
            </a:r>
            <a:br>
              <a:rPr lang="en-GB" dirty="0"/>
            </a:br>
            <a:r>
              <a:rPr lang="en-GB" dirty="0"/>
              <a:t>or two areas from his book: </a:t>
            </a:r>
            <a:br>
              <a:rPr lang="en-GB" dirty="0"/>
            </a:br>
            <a:r>
              <a:rPr lang="en-GB" dirty="0"/>
              <a:t>Teaching Secondary Science. </a:t>
            </a:r>
            <a:br>
              <a:rPr lang="en-GB" dirty="0"/>
            </a:br>
            <a:r>
              <a:rPr lang="en-GB" dirty="0"/>
              <a:t>A Complete Guide.</a:t>
            </a:r>
          </a:p>
        </p:txBody>
      </p:sp>
      <p:pic>
        <p:nvPicPr>
          <p:cNvPr id="4" name="Picture 3" descr="A person standing next to a white box&#10;&#10;Description automatically generated">
            <a:extLst>
              <a:ext uri="{FF2B5EF4-FFF2-40B4-BE49-F238E27FC236}">
                <a16:creationId xmlns:a16="http://schemas.microsoft.com/office/drawing/2014/main" id="{DE4F5535-B56C-7AA7-27B2-09CCAEBA5B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5152" y="1175068"/>
            <a:ext cx="4778085" cy="2172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group of people in a classroom&#10;&#10;Description automatically generated">
            <a:extLst>
              <a:ext uri="{FF2B5EF4-FFF2-40B4-BE49-F238E27FC236}">
                <a16:creationId xmlns:a16="http://schemas.microsoft.com/office/drawing/2014/main" id="{91B4D9E5-314D-9FDC-1A81-7FDC571D0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640" y="3667175"/>
            <a:ext cx="3977640" cy="2983230"/>
          </a:xfrm>
          <a:prstGeom prst="rect">
            <a:avLst/>
          </a:prstGeom>
        </p:spPr>
      </p:pic>
      <p:pic>
        <p:nvPicPr>
          <p:cNvPr id="7" name="Picture 6">
            <a:extLst>
              <a:ext uri="{FF2B5EF4-FFF2-40B4-BE49-F238E27FC236}">
                <a16:creationId xmlns:a16="http://schemas.microsoft.com/office/drawing/2014/main" id="{78931966-97D4-828E-F178-0684C179170A}"/>
              </a:ext>
            </a:extLst>
          </p:cNvPr>
          <p:cNvPicPr>
            <a:picLocks noChangeAspect="1"/>
          </p:cNvPicPr>
          <p:nvPr/>
        </p:nvPicPr>
        <p:blipFill>
          <a:blip r:embed="rId4"/>
          <a:stretch>
            <a:fillRect/>
          </a:stretch>
        </p:blipFill>
        <p:spPr>
          <a:xfrm>
            <a:off x="5562524" y="3667175"/>
            <a:ext cx="1473276" cy="2082907"/>
          </a:xfrm>
          <a:prstGeom prst="rect">
            <a:avLst/>
          </a:prstGeom>
        </p:spPr>
      </p:pic>
    </p:spTree>
    <p:extLst>
      <p:ext uri="{BB962C8B-B14F-4D97-AF65-F5344CB8AC3E}">
        <p14:creationId xmlns:p14="http://schemas.microsoft.com/office/powerpoint/2010/main" val="599893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631-DF79-FDDA-DD67-444753B295D5}"/>
              </a:ext>
            </a:extLst>
          </p:cNvPr>
          <p:cNvSpPr>
            <a:spLocks noGrp="1"/>
          </p:cNvSpPr>
          <p:nvPr>
            <p:ph type="title"/>
          </p:nvPr>
        </p:nvSpPr>
        <p:spPr/>
        <p:txBody>
          <a:bodyPr/>
          <a:lstStyle/>
          <a:p>
            <a:r>
              <a:rPr lang="en-GB" dirty="0"/>
              <a:t>Powerful Science magazine</a:t>
            </a:r>
          </a:p>
        </p:txBody>
      </p:sp>
      <p:sp>
        <p:nvSpPr>
          <p:cNvPr id="3" name="Text Placeholder 2">
            <a:extLst>
              <a:ext uri="{FF2B5EF4-FFF2-40B4-BE49-F238E27FC236}">
                <a16:creationId xmlns:a16="http://schemas.microsoft.com/office/drawing/2014/main" id="{37148C29-5769-AA43-CFA7-21D46D6F26B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CBFADB67-77A3-A4B0-561B-257219D963E9}"/>
              </a:ext>
            </a:extLst>
          </p:cNvPr>
          <p:cNvPicPr>
            <a:picLocks noChangeAspect="1"/>
          </p:cNvPicPr>
          <p:nvPr/>
        </p:nvPicPr>
        <p:blipFill>
          <a:blip r:embed="rId2"/>
          <a:stretch>
            <a:fillRect/>
          </a:stretch>
        </p:blipFill>
        <p:spPr>
          <a:xfrm>
            <a:off x="507705" y="1202555"/>
            <a:ext cx="3778444" cy="5245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976A093-C0F6-01EE-6946-FD91A0F3C153}"/>
              </a:ext>
            </a:extLst>
          </p:cNvPr>
          <p:cNvPicPr>
            <a:picLocks noChangeAspect="1"/>
          </p:cNvPicPr>
          <p:nvPr/>
        </p:nvPicPr>
        <p:blipFill>
          <a:blip r:embed="rId3"/>
          <a:stretch>
            <a:fillRect/>
          </a:stretch>
        </p:blipFill>
        <p:spPr>
          <a:xfrm>
            <a:off x="4714239" y="1411968"/>
            <a:ext cx="3759393" cy="5283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CCDB289-B4D6-8B26-84A1-3D2D39747ED9}"/>
              </a:ext>
            </a:extLst>
          </p:cNvPr>
          <p:cNvPicPr>
            <a:picLocks noChangeAspect="1"/>
          </p:cNvPicPr>
          <p:nvPr/>
        </p:nvPicPr>
        <p:blipFill>
          <a:blip r:embed="rId4"/>
          <a:stretch>
            <a:fillRect/>
          </a:stretch>
        </p:blipFill>
        <p:spPr>
          <a:xfrm>
            <a:off x="8257447" y="595956"/>
            <a:ext cx="3753043" cy="535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550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631-DF79-FDDA-DD67-444753B295D5}"/>
              </a:ext>
            </a:extLst>
          </p:cNvPr>
          <p:cNvSpPr>
            <a:spLocks noGrp="1"/>
          </p:cNvSpPr>
          <p:nvPr>
            <p:ph type="title"/>
          </p:nvPr>
        </p:nvSpPr>
        <p:spPr/>
        <p:txBody>
          <a:bodyPr/>
          <a:lstStyle/>
          <a:p>
            <a:r>
              <a:rPr lang="en-GB" dirty="0"/>
              <a:t>Powerful Science magazine</a:t>
            </a:r>
          </a:p>
        </p:txBody>
      </p:sp>
      <p:sp>
        <p:nvSpPr>
          <p:cNvPr id="3" name="Text Placeholder 2">
            <a:extLst>
              <a:ext uri="{FF2B5EF4-FFF2-40B4-BE49-F238E27FC236}">
                <a16:creationId xmlns:a16="http://schemas.microsoft.com/office/drawing/2014/main" id="{37148C29-5769-AA43-CFA7-21D46D6F26B8}"/>
              </a:ext>
            </a:extLst>
          </p:cNvPr>
          <p:cNvSpPr>
            <a:spLocks noGrp="1"/>
          </p:cNvSpPr>
          <p:nvPr>
            <p:ph type="body" idx="1"/>
          </p:nvPr>
        </p:nvSpPr>
        <p:spPr>
          <a:xfrm>
            <a:off x="4277360" y="1916832"/>
            <a:ext cx="4175760" cy="4032449"/>
          </a:xfrm>
        </p:spPr>
        <p:txBody>
          <a:bodyPr/>
          <a:lstStyle/>
          <a:p>
            <a:r>
              <a:rPr lang="en-GB" dirty="0"/>
              <a:t>Autumn edition out now.</a:t>
            </a:r>
          </a:p>
        </p:txBody>
      </p:sp>
      <p:graphicFrame>
        <p:nvGraphicFramePr>
          <p:cNvPr id="4" name="Table 3">
            <a:extLst>
              <a:ext uri="{FF2B5EF4-FFF2-40B4-BE49-F238E27FC236}">
                <a16:creationId xmlns:a16="http://schemas.microsoft.com/office/drawing/2014/main" id="{DC631CBC-0E2A-A752-06AD-E1F67E7DB171}"/>
              </a:ext>
            </a:extLst>
          </p:cNvPr>
          <p:cNvGraphicFramePr>
            <a:graphicFrameLocks noGrp="1"/>
          </p:cNvGraphicFramePr>
          <p:nvPr>
            <p:extLst>
              <p:ext uri="{D42A27DB-BD31-4B8C-83A1-F6EECF244321}">
                <p14:modId xmlns:p14="http://schemas.microsoft.com/office/powerpoint/2010/main" val="226771016"/>
              </p:ext>
            </p:extLst>
          </p:nvPr>
        </p:nvGraphicFramePr>
        <p:xfrm>
          <a:off x="8784300" y="538809"/>
          <a:ext cx="3294673" cy="5942941"/>
        </p:xfrm>
        <a:graphic>
          <a:graphicData uri="http://schemas.openxmlformats.org/drawingml/2006/table">
            <a:tbl>
              <a:tblPr firstRow="1" firstCol="1" bandRow="1">
                <a:tableStyleId>{5C22544A-7EE6-4342-B048-85BDC9FD1C3A}</a:tableStyleId>
              </a:tblPr>
              <a:tblGrid>
                <a:gridCol w="3294673">
                  <a:extLst>
                    <a:ext uri="{9D8B030D-6E8A-4147-A177-3AD203B41FA5}">
                      <a16:colId xmlns:a16="http://schemas.microsoft.com/office/drawing/2014/main" val="1625289400"/>
                    </a:ext>
                  </a:extLst>
                </a:gridCol>
              </a:tblGrid>
              <a:tr h="528804">
                <a:tc>
                  <a:txBody>
                    <a:bodyPr/>
                    <a:lstStyle/>
                    <a:p>
                      <a:r>
                        <a:rPr lang="en-GB" sz="1100" dirty="0">
                          <a:effectLst/>
                        </a:rPr>
                        <a:t>Establishment Name</a:t>
                      </a:r>
                      <a:endParaRPr lang="en-GB" sz="1050" dirty="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259226894"/>
                  </a:ext>
                </a:extLst>
              </a:tr>
              <a:tr h="194117">
                <a:tc>
                  <a:txBody>
                    <a:bodyPr/>
                    <a:lstStyle/>
                    <a:p>
                      <a:r>
                        <a:rPr lang="en-GB" sz="1100">
                          <a:effectLst/>
                        </a:rPr>
                        <a:t>Aldworth Science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765869443"/>
                  </a:ext>
                </a:extLst>
              </a:tr>
              <a:tr h="194117">
                <a:tc>
                  <a:txBody>
                    <a:bodyPr/>
                    <a:lstStyle/>
                    <a:p>
                      <a:r>
                        <a:rPr lang="en-GB" sz="1100">
                          <a:effectLst/>
                        </a:rPr>
                        <a:t>Applemore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209703531"/>
                  </a:ext>
                </a:extLst>
              </a:tr>
              <a:tr h="385557">
                <a:tc>
                  <a:txBody>
                    <a:bodyPr/>
                    <a:lstStyle/>
                    <a:p>
                      <a:r>
                        <a:rPr lang="en-GB" sz="1100">
                          <a:effectLst/>
                        </a:rPr>
                        <a:t>Brookfield Community School and Language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858928167"/>
                  </a:ext>
                </a:extLst>
              </a:tr>
              <a:tr h="194117">
                <a:tc>
                  <a:txBody>
                    <a:bodyPr/>
                    <a:lstStyle/>
                    <a:p>
                      <a:r>
                        <a:rPr lang="en-GB" sz="1100">
                          <a:effectLst/>
                        </a:rPr>
                        <a:t>Crestwood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968212135"/>
                  </a:ext>
                </a:extLst>
              </a:tr>
              <a:tr h="194117">
                <a:tc>
                  <a:txBody>
                    <a:bodyPr/>
                    <a:lstStyle/>
                    <a:p>
                      <a:r>
                        <a:rPr lang="en-GB" sz="1100">
                          <a:effectLst/>
                        </a:rPr>
                        <a:t>Crookhorn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085926825"/>
                  </a:ext>
                </a:extLst>
              </a:tr>
              <a:tr h="194117">
                <a:tc>
                  <a:txBody>
                    <a:bodyPr/>
                    <a:lstStyle/>
                    <a:p>
                      <a:r>
                        <a:rPr lang="en-GB" sz="1100">
                          <a:effectLst/>
                        </a:rPr>
                        <a:t>Fernhill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995235292"/>
                  </a:ext>
                </a:extLst>
              </a:tr>
              <a:tr h="379003">
                <a:tc>
                  <a:txBody>
                    <a:bodyPr/>
                    <a:lstStyle/>
                    <a:p>
                      <a:r>
                        <a:rPr lang="en-GB" sz="1100">
                          <a:effectLst/>
                        </a:rPr>
                        <a:t>Hamble Community Sports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087801114"/>
                  </a:ext>
                </a:extLst>
              </a:tr>
              <a:tr h="194117">
                <a:tc>
                  <a:txBody>
                    <a:bodyPr/>
                    <a:lstStyle/>
                    <a:p>
                      <a:r>
                        <a:rPr lang="en-GB" sz="1100">
                          <a:effectLst/>
                        </a:rPr>
                        <a:t>Harrow Way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815600572"/>
                  </a:ext>
                </a:extLst>
              </a:tr>
              <a:tr h="194117">
                <a:tc>
                  <a:txBody>
                    <a:bodyPr/>
                    <a:lstStyle/>
                    <a:p>
                      <a:r>
                        <a:rPr lang="en-GB" sz="1100">
                          <a:effectLst/>
                        </a:rPr>
                        <a:t>Henry Beaufort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967961869"/>
                  </a:ext>
                </a:extLst>
              </a:tr>
              <a:tr h="194117">
                <a:tc>
                  <a:txBody>
                    <a:bodyPr/>
                    <a:lstStyle/>
                    <a:p>
                      <a:r>
                        <a:rPr lang="en-GB" sz="1100">
                          <a:effectLst/>
                        </a:rPr>
                        <a:t>Horndean Technology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614824091"/>
                  </a:ext>
                </a:extLst>
              </a:tr>
              <a:tr h="194117">
                <a:tc>
                  <a:txBody>
                    <a:bodyPr/>
                    <a:lstStyle/>
                    <a:p>
                      <a:r>
                        <a:rPr lang="en-GB" sz="1100">
                          <a:effectLst/>
                        </a:rPr>
                        <a:t>Hounsdown Academy</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930474757"/>
                  </a:ext>
                </a:extLst>
              </a:tr>
              <a:tr h="194117">
                <a:tc>
                  <a:txBody>
                    <a:bodyPr/>
                    <a:lstStyle/>
                    <a:p>
                      <a:r>
                        <a:rPr lang="en-GB" sz="1100">
                          <a:effectLst/>
                        </a:rPr>
                        <a:t>Kings'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797863721"/>
                  </a:ext>
                </a:extLst>
              </a:tr>
              <a:tr h="194117">
                <a:tc>
                  <a:txBody>
                    <a:bodyPr/>
                    <a:lstStyle/>
                    <a:p>
                      <a:r>
                        <a:rPr lang="en-GB" sz="1100">
                          <a:effectLst/>
                        </a:rPr>
                        <a:t>Park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099598032"/>
                  </a:ext>
                </a:extLst>
              </a:tr>
              <a:tr h="194117">
                <a:tc>
                  <a:txBody>
                    <a:bodyPr/>
                    <a:lstStyle/>
                    <a:p>
                      <a:r>
                        <a:rPr lang="en-GB" sz="1100">
                          <a:effectLst/>
                        </a:rPr>
                        <a:t>Portchester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631326895"/>
                  </a:ext>
                </a:extLst>
              </a:tr>
              <a:tr h="194117">
                <a:tc>
                  <a:txBody>
                    <a:bodyPr/>
                    <a:lstStyle/>
                    <a:p>
                      <a:r>
                        <a:rPr lang="en-GB" sz="1100">
                          <a:effectLst/>
                        </a:rPr>
                        <a:t>Swanmore College of Technology</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086084800"/>
                  </a:ext>
                </a:extLst>
              </a:tr>
              <a:tr h="194117">
                <a:tc>
                  <a:txBody>
                    <a:bodyPr/>
                    <a:lstStyle/>
                    <a:p>
                      <a:r>
                        <a:rPr lang="en-GB" sz="1100">
                          <a:effectLst/>
                        </a:rPr>
                        <a:t>Testbourne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278436150"/>
                  </a:ext>
                </a:extLst>
              </a:tr>
              <a:tr h="194117">
                <a:tc>
                  <a:txBody>
                    <a:bodyPr/>
                    <a:lstStyle/>
                    <a:p>
                      <a:r>
                        <a:rPr lang="en-GB" sz="1100">
                          <a:effectLst/>
                        </a:rPr>
                        <a:t>The Hayling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538119890"/>
                  </a:ext>
                </a:extLst>
              </a:tr>
              <a:tr h="379003">
                <a:tc>
                  <a:txBody>
                    <a:bodyPr/>
                    <a:lstStyle/>
                    <a:p>
                      <a:r>
                        <a:rPr lang="en-GB" sz="1100">
                          <a:effectLst/>
                        </a:rPr>
                        <a:t>The Henry Cort Community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513897004"/>
                  </a:ext>
                </a:extLst>
              </a:tr>
              <a:tr h="194117">
                <a:tc>
                  <a:txBody>
                    <a:bodyPr/>
                    <a:lstStyle/>
                    <a:p>
                      <a:r>
                        <a:rPr lang="en-GB" sz="1100">
                          <a:effectLst/>
                        </a:rPr>
                        <a:t>The Mountbatten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632841707"/>
                  </a:ext>
                </a:extLst>
              </a:tr>
              <a:tr h="194117">
                <a:tc>
                  <a:txBody>
                    <a:bodyPr/>
                    <a:lstStyle/>
                    <a:p>
                      <a:r>
                        <a:rPr lang="en-GB" sz="1100">
                          <a:effectLst/>
                        </a:rPr>
                        <a:t>The Toynbee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927703566"/>
                  </a:ext>
                </a:extLst>
              </a:tr>
              <a:tr h="194117">
                <a:tc>
                  <a:txBody>
                    <a:bodyPr/>
                    <a:lstStyle/>
                    <a:p>
                      <a:r>
                        <a:rPr lang="en-GB" sz="1100">
                          <a:effectLst/>
                        </a:rPr>
                        <a:t>The Vyne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572882853"/>
                  </a:ext>
                </a:extLst>
              </a:tr>
              <a:tr h="194117">
                <a:tc>
                  <a:txBody>
                    <a:bodyPr/>
                    <a:lstStyle/>
                    <a:p>
                      <a:r>
                        <a:rPr lang="en-GB" sz="1100">
                          <a:effectLst/>
                        </a:rPr>
                        <a:t>The Wavell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45664890"/>
                  </a:ext>
                </a:extLst>
              </a:tr>
              <a:tr h="194117">
                <a:tc>
                  <a:txBody>
                    <a:bodyPr/>
                    <a:lstStyle/>
                    <a:p>
                      <a:r>
                        <a:rPr lang="en-GB" sz="1100">
                          <a:effectLst/>
                        </a:rPr>
                        <a:t>Thornden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553242210"/>
                  </a:ext>
                </a:extLst>
              </a:tr>
              <a:tr h="194117">
                <a:tc>
                  <a:txBody>
                    <a:bodyPr/>
                    <a:lstStyle/>
                    <a:p>
                      <a:r>
                        <a:rPr lang="en-GB" sz="1100" dirty="0" err="1">
                          <a:effectLst/>
                        </a:rPr>
                        <a:t>Warblington</a:t>
                      </a:r>
                      <a:r>
                        <a:rPr lang="en-GB" sz="1100" dirty="0">
                          <a:effectLst/>
                        </a:rPr>
                        <a:t> School</a:t>
                      </a:r>
                      <a:endParaRPr lang="en-GB" sz="1050" dirty="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38576649"/>
                  </a:ext>
                </a:extLst>
              </a:tr>
              <a:tr h="194117">
                <a:tc>
                  <a:txBody>
                    <a:bodyPr/>
                    <a:lstStyle/>
                    <a:p>
                      <a:r>
                        <a:rPr lang="en-GB" sz="1100" dirty="0" err="1">
                          <a:effectLst/>
                        </a:rPr>
                        <a:t>Wildern</a:t>
                      </a:r>
                      <a:r>
                        <a:rPr lang="en-GB" sz="1100" dirty="0">
                          <a:effectLst/>
                        </a:rPr>
                        <a:t> School</a:t>
                      </a:r>
                      <a:endParaRPr lang="en-GB" sz="1050" dirty="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875436989"/>
                  </a:ext>
                </a:extLst>
              </a:tr>
            </a:tbl>
          </a:graphicData>
        </a:graphic>
      </p:graphicFrame>
      <p:pic>
        <p:nvPicPr>
          <p:cNvPr id="7" name="Picture 6">
            <a:extLst>
              <a:ext uri="{FF2B5EF4-FFF2-40B4-BE49-F238E27FC236}">
                <a16:creationId xmlns:a16="http://schemas.microsoft.com/office/drawing/2014/main" id="{A33B3865-0B79-E012-AA17-39401CF6974B}"/>
              </a:ext>
            </a:extLst>
          </p:cNvPr>
          <p:cNvPicPr>
            <a:picLocks noChangeAspect="1"/>
          </p:cNvPicPr>
          <p:nvPr/>
        </p:nvPicPr>
        <p:blipFill>
          <a:blip r:embed="rId2"/>
          <a:stretch>
            <a:fillRect/>
          </a:stretch>
        </p:blipFill>
        <p:spPr>
          <a:xfrm>
            <a:off x="517967" y="1301608"/>
            <a:ext cx="3759393" cy="5296172"/>
          </a:xfrm>
          <a:prstGeom prst="rect">
            <a:avLst/>
          </a:prstGeom>
        </p:spPr>
      </p:pic>
    </p:spTree>
    <p:extLst>
      <p:ext uri="{BB962C8B-B14F-4D97-AF65-F5344CB8AC3E}">
        <p14:creationId xmlns:p14="http://schemas.microsoft.com/office/powerpoint/2010/main" val="365056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5593-A070-8A52-96DF-FFDD7CAED600}"/>
              </a:ext>
            </a:extLst>
          </p:cNvPr>
          <p:cNvSpPr>
            <a:spLocks noGrp="1"/>
          </p:cNvSpPr>
          <p:nvPr>
            <p:ph type="title"/>
          </p:nvPr>
        </p:nvSpPr>
        <p:spPr>
          <a:xfrm>
            <a:off x="3030488" y="2556186"/>
            <a:ext cx="6131024" cy="1143000"/>
          </a:xfrm>
        </p:spPr>
        <p:txBody>
          <a:bodyPr/>
          <a:lstStyle/>
          <a:p>
            <a:pPr algn="ctr"/>
            <a:r>
              <a:rPr lang="en-GB" sz="3200" dirty="0">
                <a:latin typeface="+mn-lt"/>
                <a:ea typeface="Calibri" panose="020F0502020204030204" pitchFamily="34" charset="0"/>
                <a:cs typeface="Times New Roman" panose="02020603050405020304" pitchFamily="18" charset="0"/>
              </a:rPr>
              <a:t>Year 11 Progress </a:t>
            </a:r>
            <a:r>
              <a:rPr lang="en-GB" dirty="0">
                <a:latin typeface="+mn-lt"/>
                <a:ea typeface="Calibri" panose="020F0502020204030204" pitchFamily="34" charset="0"/>
                <a:cs typeface="Times New Roman" panose="02020603050405020304" pitchFamily="18" charset="0"/>
              </a:rPr>
              <a:t>R</a:t>
            </a:r>
            <a:r>
              <a:rPr lang="en-GB" sz="3200" dirty="0">
                <a:latin typeface="+mn-lt"/>
                <a:ea typeface="Calibri" panose="020F0502020204030204" pitchFamily="34" charset="0"/>
                <a:cs typeface="Times New Roman" panose="02020603050405020304" pitchFamily="18" charset="0"/>
              </a:rPr>
              <a:t>eview</a:t>
            </a:r>
            <a:endParaRPr lang="en-GB" dirty="0"/>
          </a:p>
        </p:txBody>
      </p:sp>
    </p:spTree>
    <p:extLst>
      <p:ext uri="{BB962C8B-B14F-4D97-AF65-F5344CB8AC3E}">
        <p14:creationId xmlns:p14="http://schemas.microsoft.com/office/powerpoint/2010/main" val="69422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51F5-3A60-93EE-ADB0-905AA8AC8D90}"/>
              </a:ext>
            </a:extLst>
          </p:cNvPr>
          <p:cNvSpPr>
            <a:spLocks noGrp="1"/>
          </p:cNvSpPr>
          <p:nvPr>
            <p:ph type="title"/>
          </p:nvPr>
        </p:nvSpPr>
        <p:spPr/>
        <p:txBody>
          <a:bodyPr/>
          <a:lstStyle/>
          <a:p>
            <a:r>
              <a:rPr lang="en-GB" dirty="0"/>
              <a:t>Year 11 updates</a:t>
            </a:r>
          </a:p>
        </p:txBody>
      </p:sp>
      <p:sp>
        <p:nvSpPr>
          <p:cNvPr id="3" name="Text Placeholder 2">
            <a:extLst>
              <a:ext uri="{FF2B5EF4-FFF2-40B4-BE49-F238E27FC236}">
                <a16:creationId xmlns:a16="http://schemas.microsoft.com/office/drawing/2014/main" id="{4FA0CE6C-F0C3-FFBA-D6EE-6D31A973C8D6}"/>
              </a:ext>
            </a:extLst>
          </p:cNvPr>
          <p:cNvSpPr>
            <a:spLocks noGrp="1"/>
          </p:cNvSpPr>
          <p:nvPr>
            <p:ph type="body" idx="1"/>
          </p:nvPr>
        </p:nvSpPr>
        <p:spPr>
          <a:xfrm>
            <a:off x="609600" y="1259840"/>
            <a:ext cx="10972800" cy="4846320"/>
          </a:xfrm>
        </p:spPr>
        <p:txBody>
          <a:bodyPr>
            <a:normAutofit fontScale="92500" lnSpcReduction="10000"/>
          </a:bodyPr>
          <a:lstStyle/>
          <a:p>
            <a:pPr marL="50800" indent="0">
              <a:buNone/>
            </a:pPr>
            <a:r>
              <a:rPr lang="en-GB" dirty="0"/>
              <a:t>In small groups – share thoughts and experiences on these areas regarding Year 11.</a:t>
            </a:r>
          </a:p>
          <a:p>
            <a:endParaRPr lang="en-GB" dirty="0"/>
          </a:p>
          <a:p>
            <a:r>
              <a:rPr lang="en-GB" dirty="0"/>
              <a:t>How are Year 11 progressing?</a:t>
            </a:r>
            <a:br>
              <a:rPr lang="en-GB" dirty="0"/>
            </a:br>
            <a:r>
              <a:rPr lang="en-GB" dirty="0"/>
              <a:t>What successes are you having?</a:t>
            </a:r>
            <a:br>
              <a:rPr lang="en-GB" dirty="0"/>
            </a:br>
            <a:r>
              <a:rPr lang="en-GB" dirty="0"/>
              <a:t>What issues are you coming across with this cohort? </a:t>
            </a:r>
          </a:p>
          <a:p>
            <a:endParaRPr lang="en-GB" dirty="0"/>
          </a:p>
          <a:p>
            <a:r>
              <a:rPr lang="en-GB" dirty="0"/>
              <a:t>What other strategies are you using and are they impactful?</a:t>
            </a:r>
          </a:p>
          <a:p>
            <a:endParaRPr lang="en-GB" dirty="0"/>
          </a:p>
          <a:p>
            <a:r>
              <a:rPr lang="en-GB" dirty="0"/>
              <a:t>What intervention are you running/planning on running?</a:t>
            </a:r>
            <a:br>
              <a:rPr lang="en-GB" dirty="0"/>
            </a:br>
            <a:endParaRPr lang="en-GB" dirty="0"/>
          </a:p>
        </p:txBody>
      </p:sp>
    </p:spTree>
    <p:extLst>
      <p:ext uri="{BB962C8B-B14F-4D97-AF65-F5344CB8AC3E}">
        <p14:creationId xmlns:p14="http://schemas.microsoft.com/office/powerpoint/2010/main" val="1530902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5593-A070-8A52-96DF-FFDD7CAED600}"/>
              </a:ext>
            </a:extLst>
          </p:cNvPr>
          <p:cNvSpPr>
            <a:spLocks noGrp="1"/>
          </p:cNvSpPr>
          <p:nvPr>
            <p:ph type="title"/>
          </p:nvPr>
        </p:nvSpPr>
        <p:spPr>
          <a:xfrm>
            <a:off x="3030488" y="2556186"/>
            <a:ext cx="6131024" cy="1143000"/>
          </a:xfrm>
        </p:spPr>
        <p:txBody>
          <a:bodyPr/>
          <a:lstStyle/>
          <a:p>
            <a:pPr algn="ctr"/>
            <a:r>
              <a:rPr lang="en-GB" dirty="0">
                <a:latin typeface="+mn-lt"/>
                <a:ea typeface="Calibri" panose="020F0502020204030204" pitchFamily="34" charset="0"/>
                <a:cs typeface="Times New Roman" panose="02020603050405020304" pitchFamily="18" charset="0"/>
              </a:rPr>
              <a:t>KS3 assessment</a:t>
            </a:r>
            <a:endParaRPr lang="en-GB" dirty="0"/>
          </a:p>
        </p:txBody>
      </p:sp>
    </p:spTree>
    <p:extLst>
      <p:ext uri="{BB962C8B-B14F-4D97-AF65-F5344CB8AC3E}">
        <p14:creationId xmlns:p14="http://schemas.microsoft.com/office/powerpoint/2010/main" val="44396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A82F-672B-88FA-8293-8FC81C5F4DB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19BA22E-9315-7EDA-0D9A-670B19405BA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1E2F03E6-9AAD-CE09-3DB8-37C2DCAD19E2}"/>
              </a:ext>
            </a:extLst>
          </p:cNvPr>
          <p:cNvPicPr>
            <a:picLocks noChangeAspect="1"/>
          </p:cNvPicPr>
          <p:nvPr/>
        </p:nvPicPr>
        <p:blipFill>
          <a:blip r:embed="rId2"/>
          <a:stretch>
            <a:fillRect/>
          </a:stretch>
        </p:blipFill>
        <p:spPr>
          <a:xfrm>
            <a:off x="275926" y="571353"/>
            <a:ext cx="11640148" cy="5715294"/>
          </a:xfrm>
          <a:prstGeom prst="rect">
            <a:avLst/>
          </a:prstGeom>
        </p:spPr>
      </p:pic>
      <p:sp>
        <p:nvSpPr>
          <p:cNvPr id="4" name="Arrow: Up 3">
            <a:extLst>
              <a:ext uri="{FF2B5EF4-FFF2-40B4-BE49-F238E27FC236}">
                <a16:creationId xmlns:a16="http://schemas.microsoft.com/office/drawing/2014/main" id="{A3C7FD44-DDF9-752C-3CB9-27CCABA52D57}"/>
              </a:ext>
            </a:extLst>
          </p:cNvPr>
          <p:cNvSpPr/>
          <p:nvPr/>
        </p:nvSpPr>
        <p:spPr>
          <a:xfrm>
            <a:off x="2072640" y="2143760"/>
            <a:ext cx="741680" cy="17678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3895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7A7-5A59-2919-BF08-C33E683F0F2F}"/>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EDE7FF4D-0F40-5F29-A004-753F056E7A3E}"/>
              </a:ext>
            </a:extLst>
          </p:cNvPr>
          <p:cNvSpPr>
            <a:spLocks noGrp="1"/>
          </p:cNvSpPr>
          <p:nvPr>
            <p:ph type="body" idx="1"/>
          </p:nvPr>
        </p:nvSpPr>
        <p:spPr/>
        <p:txBody>
          <a:bodyPr/>
          <a:lstStyle/>
          <a:p>
            <a:pPr marL="50800" indent="0">
              <a:buNone/>
            </a:pPr>
            <a:r>
              <a:rPr lang="en-GB" dirty="0"/>
              <a:t>One of the hardest things to get right</a:t>
            </a:r>
          </a:p>
          <a:p>
            <a:pPr marL="50800" indent="0">
              <a:buNone/>
            </a:pPr>
            <a:endParaRPr lang="en-GB" dirty="0"/>
          </a:p>
          <a:p>
            <a:pPr marL="50800" indent="0">
              <a:buNone/>
            </a:pPr>
            <a:r>
              <a:rPr lang="en-GB" dirty="0"/>
              <a:t>Often overlooked but important.</a:t>
            </a:r>
          </a:p>
          <a:p>
            <a:pPr marL="50800" indent="0">
              <a:buNone/>
            </a:pPr>
            <a:endParaRPr lang="en-GB" dirty="0"/>
          </a:p>
          <a:p>
            <a:pPr marL="50800" indent="0">
              <a:buNone/>
            </a:pPr>
            <a:r>
              <a:rPr lang="en-GB" dirty="0"/>
              <a:t> </a:t>
            </a:r>
          </a:p>
        </p:txBody>
      </p:sp>
      <p:pic>
        <p:nvPicPr>
          <p:cNvPr id="2050" name="Picture 2" descr="Year 7 Cells Test Unit 1b worksheet | Live Worksheets">
            <a:extLst>
              <a:ext uri="{FF2B5EF4-FFF2-40B4-BE49-F238E27FC236}">
                <a16:creationId xmlns:a16="http://schemas.microsoft.com/office/drawing/2014/main" id="{0243F3B2-F239-12A4-CD17-268A30804C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48"/>
          <a:stretch/>
        </p:blipFill>
        <p:spPr bwMode="auto">
          <a:xfrm>
            <a:off x="7355840" y="1006945"/>
            <a:ext cx="3799352" cy="4942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53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7A7-5A59-2919-BF08-C33E683F0F2F}"/>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EDE7FF4D-0F40-5F29-A004-753F056E7A3E}"/>
              </a:ext>
            </a:extLst>
          </p:cNvPr>
          <p:cNvSpPr>
            <a:spLocks noGrp="1"/>
          </p:cNvSpPr>
          <p:nvPr>
            <p:ph type="body" idx="1"/>
          </p:nvPr>
        </p:nvSpPr>
        <p:spPr/>
        <p:txBody>
          <a:bodyPr/>
          <a:lstStyle/>
          <a:p>
            <a:r>
              <a:rPr lang="en-GB" dirty="0"/>
              <a:t>What should great assessment at KS3 look like? </a:t>
            </a:r>
          </a:p>
          <a:p>
            <a:endParaRPr lang="en-GB" dirty="0"/>
          </a:p>
          <a:p>
            <a:r>
              <a:rPr lang="en-GB" dirty="0"/>
              <a:t>How frequently should we assess pupils in KS3?</a:t>
            </a:r>
          </a:p>
          <a:p>
            <a:endParaRPr lang="en-GB" dirty="0"/>
          </a:p>
          <a:p>
            <a:endParaRPr lang="en-GB" dirty="0"/>
          </a:p>
          <a:p>
            <a:r>
              <a:rPr lang="en-GB" dirty="0"/>
              <a:t>Share on your tables what you currently do for KS3 assessment</a:t>
            </a:r>
          </a:p>
          <a:p>
            <a:r>
              <a:rPr lang="en-GB" dirty="0"/>
              <a:t>What are your strengths and what are your developments? </a:t>
            </a:r>
          </a:p>
          <a:p>
            <a:pPr marL="50800" indent="0">
              <a:buNone/>
            </a:pPr>
            <a:endParaRPr lang="en-GB" dirty="0"/>
          </a:p>
        </p:txBody>
      </p:sp>
    </p:spTree>
    <p:extLst>
      <p:ext uri="{BB962C8B-B14F-4D97-AF65-F5344CB8AC3E}">
        <p14:creationId xmlns:p14="http://schemas.microsoft.com/office/powerpoint/2010/main" val="2696008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lstStyle/>
          <a:p>
            <a:r>
              <a:rPr lang="en-GB" dirty="0"/>
              <a:t>Principles of great KS3 assessment</a:t>
            </a:r>
          </a:p>
          <a:p>
            <a:endParaRPr lang="en-GB" dirty="0"/>
          </a:p>
          <a:p>
            <a:r>
              <a:rPr lang="en-GB" b="1" dirty="0"/>
              <a:t>1. Assessment should assess the most important knowledge we want pupils to know. The key facts/concepts, end points. </a:t>
            </a:r>
          </a:p>
          <a:p>
            <a:endParaRPr lang="en-GB" dirty="0"/>
          </a:p>
          <a:p>
            <a:r>
              <a:rPr lang="en-GB" dirty="0"/>
              <a:t>Therefore, it’s key that these are identified somewhere.</a:t>
            </a:r>
          </a:p>
        </p:txBody>
      </p:sp>
    </p:spTree>
    <p:extLst>
      <p:ext uri="{BB962C8B-B14F-4D97-AF65-F5344CB8AC3E}">
        <p14:creationId xmlns:p14="http://schemas.microsoft.com/office/powerpoint/2010/main" val="109926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lstStyle/>
          <a:p>
            <a:r>
              <a:rPr lang="en-GB" dirty="0"/>
              <a:t>Principles of great KS3 assessment</a:t>
            </a:r>
          </a:p>
          <a:p>
            <a:endParaRPr lang="en-GB" dirty="0"/>
          </a:p>
          <a:p>
            <a:r>
              <a:rPr lang="en-GB" b="1" dirty="0"/>
              <a:t>2. Make sure that disciplinary knowledge progression is clear in curriculum and then assessed at appropriate intervals. </a:t>
            </a:r>
            <a:br>
              <a:rPr lang="en-GB" dirty="0"/>
            </a:br>
            <a:br>
              <a:rPr lang="en-GB" dirty="0"/>
            </a:br>
            <a:r>
              <a:rPr lang="en-GB" dirty="0"/>
              <a:t>Sequencing of disciplinary knowledge and modes of assessment are key here.</a:t>
            </a:r>
          </a:p>
        </p:txBody>
      </p:sp>
    </p:spTree>
    <p:extLst>
      <p:ext uri="{BB962C8B-B14F-4D97-AF65-F5344CB8AC3E}">
        <p14:creationId xmlns:p14="http://schemas.microsoft.com/office/powerpoint/2010/main" val="137251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lstStyle/>
          <a:p>
            <a:r>
              <a:rPr lang="en-GB" dirty="0"/>
              <a:t>Principles of great KS3 assessment</a:t>
            </a:r>
          </a:p>
          <a:p>
            <a:endParaRPr lang="en-GB" dirty="0"/>
          </a:p>
          <a:p>
            <a:r>
              <a:rPr lang="en-GB" b="1" dirty="0"/>
              <a:t>3. Assessments should revisit content from previous terms/ years. 60/40 new to old is recommended.</a:t>
            </a:r>
          </a:p>
          <a:p>
            <a:endParaRPr lang="en-GB" dirty="0"/>
          </a:p>
          <a:p>
            <a:r>
              <a:rPr lang="en-GB" dirty="0"/>
              <a:t>This forms part of the “culture of retrieval in a department”</a:t>
            </a:r>
          </a:p>
        </p:txBody>
      </p:sp>
    </p:spTree>
    <p:extLst>
      <p:ext uri="{BB962C8B-B14F-4D97-AF65-F5344CB8AC3E}">
        <p14:creationId xmlns:p14="http://schemas.microsoft.com/office/powerpoint/2010/main" val="1722363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lstStyle/>
          <a:p>
            <a:r>
              <a:rPr lang="en-GB" dirty="0"/>
              <a:t>Principles of great KS3 assessment</a:t>
            </a:r>
          </a:p>
          <a:p>
            <a:pPr marL="50800" indent="0">
              <a:buNone/>
            </a:pPr>
            <a:endParaRPr lang="en-GB" dirty="0"/>
          </a:p>
          <a:p>
            <a:r>
              <a:rPr lang="en-GB" b="1" dirty="0"/>
              <a:t>4.  Sample across the domain. Not everything can or should be assessed. </a:t>
            </a:r>
          </a:p>
          <a:p>
            <a:endParaRPr lang="en-GB" dirty="0"/>
          </a:p>
          <a:p>
            <a:r>
              <a:rPr lang="en-GB" dirty="0"/>
              <a:t>If possible, sampling should be double blind. </a:t>
            </a:r>
          </a:p>
        </p:txBody>
      </p:sp>
    </p:spTree>
    <p:extLst>
      <p:ext uri="{BB962C8B-B14F-4D97-AF65-F5344CB8AC3E}">
        <p14:creationId xmlns:p14="http://schemas.microsoft.com/office/powerpoint/2010/main" val="1643124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lstStyle/>
          <a:p>
            <a:r>
              <a:rPr lang="en-GB" dirty="0"/>
              <a:t>Principles of great KS3 assessment</a:t>
            </a:r>
          </a:p>
          <a:p>
            <a:pPr marL="50800" indent="0">
              <a:buNone/>
            </a:pPr>
            <a:endParaRPr lang="en-GB" dirty="0"/>
          </a:p>
          <a:p>
            <a:r>
              <a:rPr lang="en-GB" b="1" dirty="0"/>
              <a:t>5. Questions should have clarity about what's being assessed. </a:t>
            </a:r>
          </a:p>
          <a:p>
            <a:endParaRPr lang="en-GB" dirty="0"/>
          </a:p>
          <a:p>
            <a:r>
              <a:rPr lang="en-GB" dirty="0"/>
              <a:t>Avoid over complicating questions. Questions that may rely on knowledge outside of the domain should be avoided. </a:t>
            </a:r>
          </a:p>
        </p:txBody>
      </p:sp>
    </p:spTree>
    <p:extLst>
      <p:ext uri="{BB962C8B-B14F-4D97-AF65-F5344CB8AC3E}">
        <p14:creationId xmlns:p14="http://schemas.microsoft.com/office/powerpoint/2010/main" val="268940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lstStyle/>
          <a:p>
            <a:r>
              <a:rPr lang="en-GB" dirty="0"/>
              <a:t>Principles of great KS3 assessment</a:t>
            </a:r>
          </a:p>
          <a:p>
            <a:endParaRPr lang="en-GB" dirty="0"/>
          </a:p>
          <a:p>
            <a:r>
              <a:rPr lang="en-GB" b="1" dirty="0"/>
              <a:t>6. Use un-tiered exams/tests. Have a mix of low demand, standard demand, and high demand. 30, 40, 30 percent respectively </a:t>
            </a:r>
          </a:p>
          <a:p>
            <a:endParaRPr lang="en-GB" dirty="0"/>
          </a:p>
          <a:p>
            <a:r>
              <a:rPr lang="en-GB" dirty="0"/>
              <a:t>Ramping up each question and the paper provides the right challenge for all.  </a:t>
            </a:r>
          </a:p>
        </p:txBody>
      </p:sp>
    </p:spTree>
    <p:extLst>
      <p:ext uri="{BB962C8B-B14F-4D97-AF65-F5344CB8AC3E}">
        <p14:creationId xmlns:p14="http://schemas.microsoft.com/office/powerpoint/2010/main" val="362925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p:txBody>
          <a:bodyPr>
            <a:normAutofit fontScale="92500" lnSpcReduction="10000"/>
          </a:bodyPr>
          <a:lstStyle/>
          <a:p>
            <a:r>
              <a:rPr lang="en-GB" dirty="0"/>
              <a:t>Principles of great KS3 assessment</a:t>
            </a:r>
          </a:p>
          <a:p>
            <a:endParaRPr lang="en-GB" dirty="0"/>
          </a:p>
          <a:p>
            <a:r>
              <a:rPr lang="en-GB" b="1" dirty="0"/>
              <a:t>7. Assessments should be effective but workload sensitive.</a:t>
            </a:r>
          </a:p>
          <a:p>
            <a:endParaRPr lang="en-GB" dirty="0"/>
          </a:p>
          <a:p>
            <a:r>
              <a:rPr lang="en-GB" dirty="0"/>
              <a:t>Use multiple choice, short answer, diagrammatic questions.</a:t>
            </a:r>
          </a:p>
          <a:p>
            <a:r>
              <a:rPr lang="en-GB" dirty="0"/>
              <a:t>One per term with shorter low stakes MCQ assessment throughout. E.g. Find out Fortnights</a:t>
            </a:r>
          </a:p>
          <a:p>
            <a:r>
              <a:rPr lang="en-GB" dirty="0"/>
              <a:t>Low stakes marked by pupils. Possible marking of low demand questions by pupils too.</a:t>
            </a:r>
          </a:p>
        </p:txBody>
      </p:sp>
    </p:spTree>
    <p:extLst>
      <p:ext uri="{BB962C8B-B14F-4D97-AF65-F5344CB8AC3E}">
        <p14:creationId xmlns:p14="http://schemas.microsoft.com/office/powerpoint/2010/main" val="3593572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F48-13A3-C6D6-47E1-4B142DAF4F9D}"/>
              </a:ext>
            </a:extLst>
          </p:cNvPr>
          <p:cNvSpPr>
            <a:spLocks noGrp="1"/>
          </p:cNvSpPr>
          <p:nvPr>
            <p:ph type="title"/>
          </p:nvPr>
        </p:nvSpPr>
        <p:spPr/>
        <p:txBody>
          <a:bodyPr/>
          <a:lstStyle/>
          <a:p>
            <a:r>
              <a:rPr lang="en-GB" dirty="0"/>
              <a:t>KS3 assessment</a:t>
            </a:r>
          </a:p>
        </p:txBody>
      </p:sp>
      <p:sp>
        <p:nvSpPr>
          <p:cNvPr id="3" name="Text Placeholder 2">
            <a:extLst>
              <a:ext uri="{FF2B5EF4-FFF2-40B4-BE49-F238E27FC236}">
                <a16:creationId xmlns:a16="http://schemas.microsoft.com/office/drawing/2014/main" id="{13619BB0-94E4-EEF8-80CB-89B1A6487C64}"/>
              </a:ext>
            </a:extLst>
          </p:cNvPr>
          <p:cNvSpPr>
            <a:spLocks noGrp="1"/>
          </p:cNvSpPr>
          <p:nvPr>
            <p:ph type="body" idx="1"/>
          </p:nvPr>
        </p:nvSpPr>
        <p:spPr>
          <a:xfrm>
            <a:off x="609600" y="1209040"/>
            <a:ext cx="6654800" cy="4740241"/>
          </a:xfrm>
        </p:spPr>
        <p:txBody>
          <a:bodyPr>
            <a:normAutofit fontScale="92500" lnSpcReduction="10000"/>
          </a:bodyPr>
          <a:lstStyle/>
          <a:p>
            <a:r>
              <a:rPr lang="en-GB" sz="2200" dirty="0"/>
              <a:t>Principles of great KS3 assessment</a:t>
            </a:r>
          </a:p>
          <a:p>
            <a:pPr marL="50800" indent="0">
              <a:buNone/>
            </a:pPr>
            <a:r>
              <a:rPr lang="en-GB" sz="1800" b="1" dirty="0"/>
              <a:t>1.   Assessment should assess the most important knowledge we want pupils to know. The key facts/concepts, end points.</a:t>
            </a:r>
          </a:p>
          <a:p>
            <a:pPr marL="50800" indent="0">
              <a:buNone/>
            </a:pPr>
            <a:r>
              <a:rPr lang="en-GB" sz="1800" b="1" dirty="0"/>
              <a:t>2.   Make sure that disciplinary knowledge progression is clear in curriculum and then assessed at appropriate intervals.</a:t>
            </a:r>
          </a:p>
          <a:p>
            <a:pPr marL="50800" indent="0">
              <a:buNone/>
            </a:pPr>
            <a:r>
              <a:rPr lang="en-GB" sz="1800" b="1" dirty="0"/>
              <a:t>3.  Assessments should revisit content from previous terms/ years. 60/40 new to old is recommended.</a:t>
            </a:r>
            <a:br>
              <a:rPr lang="en-GB" sz="1800" b="1" dirty="0"/>
            </a:br>
            <a:r>
              <a:rPr lang="en-GB" sz="1800" b="1" dirty="0"/>
              <a:t>4.  Sample across the domain. Not everything can or should be assessed. </a:t>
            </a:r>
          </a:p>
          <a:p>
            <a:pPr marL="50800" indent="0">
              <a:buNone/>
            </a:pPr>
            <a:r>
              <a:rPr lang="en-GB" sz="1800" b="1" dirty="0"/>
              <a:t>5.  Questions should have clarity about what's being assessed. </a:t>
            </a:r>
          </a:p>
          <a:p>
            <a:pPr marL="50800" indent="0">
              <a:buNone/>
            </a:pPr>
            <a:r>
              <a:rPr lang="en-GB" sz="1800" b="1" dirty="0"/>
              <a:t>6.  Use un-tiered exams/tests. Have a mix of low demand, standard demand, and high demand. 30, 40, 30 percent respectively </a:t>
            </a:r>
          </a:p>
          <a:p>
            <a:pPr marL="50800" indent="0">
              <a:buNone/>
            </a:pPr>
            <a:r>
              <a:rPr lang="en-GB" sz="1800" b="1" dirty="0"/>
              <a:t>7.  Assessments should be effective but workload sensitive</a:t>
            </a:r>
            <a:r>
              <a:rPr lang="en-GB" b="1" dirty="0"/>
              <a:t>.</a:t>
            </a:r>
          </a:p>
          <a:p>
            <a:endParaRPr lang="en-GB" b="1" dirty="0"/>
          </a:p>
          <a:p>
            <a:endParaRPr lang="en-GB" b="1" dirty="0"/>
          </a:p>
          <a:p>
            <a:endParaRPr lang="en-GB" b="1" dirty="0"/>
          </a:p>
          <a:p>
            <a:endParaRPr lang="en-GB" b="1" dirty="0"/>
          </a:p>
          <a:p>
            <a:endParaRPr lang="en-GB" b="1" dirty="0"/>
          </a:p>
          <a:p>
            <a:endParaRPr lang="en-GB" dirty="0"/>
          </a:p>
        </p:txBody>
      </p:sp>
      <p:sp>
        <p:nvSpPr>
          <p:cNvPr id="4" name="TextBox 3">
            <a:extLst>
              <a:ext uri="{FF2B5EF4-FFF2-40B4-BE49-F238E27FC236}">
                <a16:creationId xmlns:a16="http://schemas.microsoft.com/office/drawing/2014/main" id="{A5ADEBB4-75E9-FAD8-3C0A-C01B64BF99F7}"/>
              </a:ext>
            </a:extLst>
          </p:cNvPr>
          <p:cNvSpPr txBox="1"/>
          <p:nvPr/>
        </p:nvSpPr>
        <p:spPr>
          <a:xfrm>
            <a:off x="7802880" y="2459504"/>
            <a:ext cx="3901440" cy="1938992"/>
          </a:xfrm>
          <a:prstGeom prst="rect">
            <a:avLst/>
          </a:prstGeom>
          <a:noFill/>
        </p:spPr>
        <p:txBody>
          <a:bodyPr wrap="square" rtlCol="0">
            <a:spAutoFit/>
          </a:bodyPr>
          <a:lstStyle/>
          <a:p>
            <a:r>
              <a:rPr lang="en-GB" sz="2400" dirty="0"/>
              <a:t>Share your thoughts with your table on these points and which of these your KS3 assessment currently meets or does not meet.</a:t>
            </a:r>
          </a:p>
        </p:txBody>
      </p:sp>
    </p:spTree>
    <p:extLst>
      <p:ext uri="{BB962C8B-B14F-4D97-AF65-F5344CB8AC3E}">
        <p14:creationId xmlns:p14="http://schemas.microsoft.com/office/powerpoint/2010/main" val="170667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A82F-672B-88FA-8293-8FC81C5F4DB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19BA22E-9315-7EDA-0D9A-670B19405BA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492AD5E1-D103-2500-A41E-3005F9D28571}"/>
              </a:ext>
            </a:extLst>
          </p:cNvPr>
          <p:cNvPicPr>
            <a:picLocks noChangeAspect="1"/>
          </p:cNvPicPr>
          <p:nvPr/>
        </p:nvPicPr>
        <p:blipFill>
          <a:blip r:embed="rId2"/>
          <a:stretch>
            <a:fillRect/>
          </a:stretch>
        </p:blipFill>
        <p:spPr>
          <a:xfrm>
            <a:off x="184110" y="568960"/>
            <a:ext cx="12432164" cy="6014402"/>
          </a:xfrm>
          <a:prstGeom prst="rect">
            <a:avLst/>
          </a:prstGeom>
        </p:spPr>
      </p:pic>
    </p:spTree>
    <p:extLst>
      <p:ext uri="{BB962C8B-B14F-4D97-AF65-F5344CB8AC3E}">
        <p14:creationId xmlns:p14="http://schemas.microsoft.com/office/powerpoint/2010/main" val="1244398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5593-A070-8A52-96DF-FFDD7CAED600}"/>
              </a:ext>
            </a:extLst>
          </p:cNvPr>
          <p:cNvSpPr>
            <a:spLocks noGrp="1"/>
          </p:cNvSpPr>
          <p:nvPr>
            <p:ph type="title"/>
          </p:nvPr>
        </p:nvSpPr>
        <p:spPr>
          <a:xfrm>
            <a:off x="3030488" y="2556186"/>
            <a:ext cx="6131024" cy="1143000"/>
          </a:xfrm>
        </p:spPr>
        <p:txBody>
          <a:bodyPr/>
          <a:lstStyle/>
          <a:p>
            <a:pPr algn="ctr"/>
            <a:r>
              <a:rPr lang="en-GB" dirty="0">
                <a:latin typeface="+mn-lt"/>
                <a:ea typeface="Calibri" panose="020F0502020204030204" pitchFamily="34" charset="0"/>
                <a:cs typeface="Times New Roman" panose="02020603050405020304" pitchFamily="18" charset="0"/>
              </a:rPr>
              <a:t>Steering Group Focus</a:t>
            </a:r>
            <a:endParaRPr lang="en-GB" dirty="0"/>
          </a:p>
        </p:txBody>
      </p:sp>
    </p:spTree>
    <p:extLst>
      <p:ext uri="{BB962C8B-B14F-4D97-AF65-F5344CB8AC3E}">
        <p14:creationId xmlns:p14="http://schemas.microsoft.com/office/powerpoint/2010/main" val="3348360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p:txBody>
          <a:bodyPr/>
          <a:lstStyle/>
          <a:p>
            <a:r>
              <a:rPr lang="en-GB" dirty="0"/>
              <a:t>HIAS Science Steering group </a:t>
            </a:r>
          </a:p>
          <a:p>
            <a:r>
              <a:rPr lang="en-GB" dirty="0"/>
              <a:t>Wanted to have one area which was a repeated focus for a period.</a:t>
            </a:r>
          </a:p>
          <a:p>
            <a:r>
              <a:rPr lang="en-GB" dirty="0"/>
              <a:t>Dual coding and blank canvas modelling was requested to be the first. </a:t>
            </a:r>
          </a:p>
          <a:p>
            <a:endParaRPr lang="en-GB" dirty="0"/>
          </a:p>
        </p:txBody>
      </p:sp>
    </p:spTree>
    <p:extLst>
      <p:ext uri="{BB962C8B-B14F-4D97-AF65-F5344CB8AC3E}">
        <p14:creationId xmlns:p14="http://schemas.microsoft.com/office/powerpoint/2010/main" val="41183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233680" y="1453516"/>
            <a:ext cx="10972800" cy="4394801"/>
          </a:xfrm>
        </p:spPr>
        <p:txBody>
          <a:bodyPr>
            <a:normAutofit/>
          </a:bodyPr>
          <a:lstStyle/>
          <a:p>
            <a:pPr marL="50800" indent="0">
              <a:buNone/>
            </a:pPr>
            <a:r>
              <a:rPr lang="en-GB" dirty="0"/>
              <a:t>Discuss, try, review</a:t>
            </a:r>
          </a:p>
          <a:p>
            <a:pPr marL="50800" indent="0">
              <a:buNone/>
            </a:pPr>
            <a:endParaRPr lang="en-GB" dirty="0"/>
          </a:p>
          <a:p>
            <a:pPr marL="50800" indent="0">
              <a:buNone/>
            </a:pPr>
            <a:r>
              <a:rPr lang="en-GB" dirty="0"/>
              <a:t>HIAS Science Moodle</a:t>
            </a:r>
          </a:p>
          <a:p>
            <a:pPr marL="50800" indent="0">
              <a:buNone/>
            </a:pPr>
            <a:r>
              <a:rPr lang="en-GB" dirty="0"/>
              <a:t>Course Materials</a:t>
            </a:r>
          </a:p>
          <a:p>
            <a:pPr marL="50800" indent="0">
              <a:buNone/>
            </a:pPr>
            <a:r>
              <a:rPr lang="en-GB" dirty="0"/>
              <a:t>Secondary</a:t>
            </a:r>
          </a:p>
          <a:p>
            <a:pPr marL="50800" indent="0">
              <a:buNone/>
            </a:pPr>
            <a:r>
              <a:rPr lang="en-GB" dirty="0"/>
              <a:t>HODs Network 2023-2024</a:t>
            </a:r>
          </a:p>
          <a:p>
            <a:pPr marL="50800" indent="0">
              <a:buNone/>
            </a:pPr>
            <a:endParaRPr lang="en-GB" dirty="0"/>
          </a:p>
          <a:p>
            <a:pPr marL="50800" indent="0">
              <a:buNone/>
            </a:pPr>
            <a:r>
              <a:rPr lang="en-GB" dirty="0"/>
              <a:t>Section of the chapter on Dual Coding and BCM</a:t>
            </a:r>
          </a:p>
          <a:p>
            <a:pPr marL="50800" indent="0">
              <a:buNone/>
            </a:pPr>
            <a:endParaRPr lang="en-GB" dirty="0"/>
          </a:p>
          <a:p>
            <a:pPr marL="50800" indent="0">
              <a:buNone/>
            </a:pPr>
            <a:endParaRPr lang="en-GB" dirty="0"/>
          </a:p>
          <a:p>
            <a:pPr marL="50800" indent="0">
              <a:buNone/>
            </a:pPr>
            <a:endParaRPr lang="en-GB" dirty="0"/>
          </a:p>
          <a:p>
            <a:pPr marL="50800" indent="0">
              <a:buNone/>
            </a:pPr>
            <a:endParaRPr lang="en-GB" dirty="0"/>
          </a:p>
          <a:p>
            <a:pPr marL="50800" indent="0">
              <a:buNone/>
            </a:pPr>
            <a:endParaRPr lang="en-GB" dirty="0"/>
          </a:p>
          <a:p>
            <a:pPr marL="50800" indent="0">
              <a:buNone/>
            </a:pPr>
            <a:endParaRPr lang="en-GB" dirty="0"/>
          </a:p>
        </p:txBody>
      </p:sp>
      <p:pic>
        <p:nvPicPr>
          <p:cNvPr id="4" name="Picture 3" descr="A cover of a book&#10;&#10;Description automatically generated">
            <a:extLst>
              <a:ext uri="{FF2B5EF4-FFF2-40B4-BE49-F238E27FC236}">
                <a16:creationId xmlns:a16="http://schemas.microsoft.com/office/drawing/2014/main" id="{4735A6C3-4477-5FA0-E743-BCDC01E4A82B}"/>
              </a:ext>
            </a:extLst>
          </p:cNvPr>
          <p:cNvPicPr>
            <a:picLocks noChangeAspect="1"/>
          </p:cNvPicPr>
          <p:nvPr/>
        </p:nvPicPr>
        <p:blipFill>
          <a:blip r:embed="rId2"/>
          <a:stretch>
            <a:fillRect/>
          </a:stretch>
        </p:blipFill>
        <p:spPr>
          <a:xfrm>
            <a:off x="8514080" y="846138"/>
            <a:ext cx="3677920" cy="571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1897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609600" y="1417638"/>
            <a:ext cx="10972800" cy="4394801"/>
          </a:xfrm>
        </p:spPr>
        <p:txBody>
          <a:bodyPr>
            <a:normAutofit/>
          </a:bodyPr>
          <a:lstStyle/>
          <a:p>
            <a:pPr marL="50800" indent="0">
              <a:buNone/>
            </a:pPr>
            <a:r>
              <a:rPr lang="en-GB" dirty="0"/>
              <a:t>The Science Steering groups have been experimenting with aspects of BCM</a:t>
            </a:r>
          </a:p>
          <a:p>
            <a:pPr marL="50800" indent="0">
              <a:buNone/>
            </a:pPr>
            <a:endParaRPr lang="en-GB" dirty="0"/>
          </a:p>
          <a:p>
            <a:pPr marL="50800" indent="0">
              <a:buNone/>
            </a:pPr>
            <a:endParaRPr lang="en-GB" dirty="0"/>
          </a:p>
          <a:p>
            <a:pPr marL="50800" indent="0">
              <a:buNone/>
            </a:pPr>
            <a:r>
              <a:rPr lang="en-GB" dirty="0"/>
              <a:t>Brigette -Thornden</a:t>
            </a:r>
          </a:p>
          <a:p>
            <a:pPr marL="50800" indent="0">
              <a:buNone/>
            </a:pPr>
            <a:endParaRPr lang="en-GB" dirty="0"/>
          </a:p>
        </p:txBody>
      </p:sp>
    </p:spTree>
    <p:extLst>
      <p:ext uri="{BB962C8B-B14F-4D97-AF65-F5344CB8AC3E}">
        <p14:creationId xmlns:p14="http://schemas.microsoft.com/office/powerpoint/2010/main" val="1108656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314960" y="1591725"/>
            <a:ext cx="7884160" cy="4394801"/>
          </a:xfrm>
        </p:spPr>
        <p:txBody>
          <a:bodyPr>
            <a:normAutofit/>
          </a:bodyPr>
          <a:lstStyle/>
          <a:p>
            <a:pPr marL="50800" indent="0">
              <a:buNone/>
            </a:pPr>
            <a:r>
              <a:rPr lang="en-GB" dirty="0"/>
              <a:t>Discuss, try, review</a:t>
            </a:r>
          </a:p>
          <a:p>
            <a:pPr marL="50800" indent="0">
              <a:buNone/>
            </a:pPr>
            <a:endParaRPr lang="en-GB" dirty="0"/>
          </a:p>
          <a:p>
            <a:pPr marL="50800" indent="0">
              <a:buNone/>
            </a:pPr>
            <a:r>
              <a:rPr lang="en-GB" dirty="0"/>
              <a:t>Have a go if you are interested. </a:t>
            </a:r>
          </a:p>
          <a:p>
            <a:pPr marL="50800" indent="0">
              <a:buNone/>
            </a:pPr>
            <a:r>
              <a:rPr lang="en-GB" dirty="0"/>
              <a:t>Members of the steering group will also be sharing at the next face to face meeting in February we will review and discuss some more. </a:t>
            </a:r>
          </a:p>
          <a:p>
            <a:pPr marL="50800" indent="0">
              <a:buNone/>
            </a:pPr>
            <a:endParaRPr lang="en-GB" dirty="0"/>
          </a:p>
        </p:txBody>
      </p:sp>
      <p:pic>
        <p:nvPicPr>
          <p:cNvPr id="4" name="Picture 3" descr="A cover of a book&#10;&#10;Description automatically generated">
            <a:extLst>
              <a:ext uri="{FF2B5EF4-FFF2-40B4-BE49-F238E27FC236}">
                <a16:creationId xmlns:a16="http://schemas.microsoft.com/office/drawing/2014/main" id="{4735A6C3-4477-5FA0-E743-BCDC01E4A82B}"/>
              </a:ext>
            </a:extLst>
          </p:cNvPr>
          <p:cNvPicPr>
            <a:picLocks noChangeAspect="1"/>
          </p:cNvPicPr>
          <p:nvPr/>
        </p:nvPicPr>
        <p:blipFill>
          <a:blip r:embed="rId2"/>
          <a:stretch>
            <a:fillRect/>
          </a:stretch>
        </p:blipFill>
        <p:spPr>
          <a:xfrm>
            <a:off x="8432800" y="871474"/>
            <a:ext cx="3677920" cy="571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098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4AFC-883F-3F97-5C10-C767E2A2B959}"/>
              </a:ext>
            </a:extLst>
          </p:cNvPr>
          <p:cNvSpPr>
            <a:spLocks noGrp="1"/>
          </p:cNvSpPr>
          <p:nvPr>
            <p:ph type="title"/>
          </p:nvPr>
        </p:nvSpPr>
        <p:spPr/>
        <p:txBody>
          <a:bodyPr/>
          <a:lstStyle/>
          <a:p>
            <a:r>
              <a:rPr lang="en-GB" dirty="0"/>
              <a:t>Book of the Term</a:t>
            </a:r>
          </a:p>
        </p:txBody>
      </p:sp>
      <p:sp>
        <p:nvSpPr>
          <p:cNvPr id="3" name="Text Placeholder 2">
            <a:extLst>
              <a:ext uri="{FF2B5EF4-FFF2-40B4-BE49-F238E27FC236}">
                <a16:creationId xmlns:a16="http://schemas.microsoft.com/office/drawing/2014/main" id="{D0D2946E-04D5-9708-637E-5740AE23DF7E}"/>
              </a:ext>
            </a:extLst>
          </p:cNvPr>
          <p:cNvSpPr>
            <a:spLocks noGrp="1"/>
          </p:cNvSpPr>
          <p:nvPr>
            <p:ph type="body" idx="1"/>
          </p:nvPr>
        </p:nvSpPr>
        <p:spPr/>
        <p:txBody>
          <a:bodyPr/>
          <a:lstStyle/>
          <a:p>
            <a:endParaRPr lang="en-GB" dirty="0"/>
          </a:p>
        </p:txBody>
      </p:sp>
      <p:pic>
        <p:nvPicPr>
          <p:cNvPr id="6" name="Picture 5">
            <a:extLst>
              <a:ext uri="{FF2B5EF4-FFF2-40B4-BE49-F238E27FC236}">
                <a16:creationId xmlns:a16="http://schemas.microsoft.com/office/drawing/2014/main" id="{5C870F0B-BB43-0701-895F-642DD86889B5}"/>
              </a:ext>
            </a:extLst>
          </p:cNvPr>
          <p:cNvPicPr>
            <a:picLocks noChangeAspect="1"/>
          </p:cNvPicPr>
          <p:nvPr/>
        </p:nvPicPr>
        <p:blipFill>
          <a:blip r:embed="rId2"/>
          <a:stretch>
            <a:fillRect/>
          </a:stretch>
        </p:blipFill>
        <p:spPr>
          <a:xfrm>
            <a:off x="2082800" y="1417638"/>
            <a:ext cx="7863840" cy="5335820"/>
          </a:xfrm>
          <a:prstGeom prst="rect">
            <a:avLst/>
          </a:prstGeom>
        </p:spPr>
      </p:pic>
    </p:spTree>
    <p:extLst>
      <p:ext uri="{BB962C8B-B14F-4D97-AF65-F5344CB8AC3E}">
        <p14:creationId xmlns:p14="http://schemas.microsoft.com/office/powerpoint/2010/main" val="4223557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609F-FDF7-BF8D-C503-667D55FFD71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38A5531-9A39-1BD9-DD6C-8B991D4E77D3}"/>
              </a:ext>
            </a:extLst>
          </p:cNvPr>
          <p:cNvSpPr>
            <a:spLocks noGrp="1"/>
          </p:cNvSpPr>
          <p:nvPr>
            <p:ph type="body" idx="1"/>
          </p:nvPr>
        </p:nvSpPr>
        <p:spPr/>
        <p:txBody>
          <a:bodyPr/>
          <a:lstStyle/>
          <a:p>
            <a:r>
              <a:rPr lang="en-GB" dirty="0"/>
              <a:t>In School CPD offer</a:t>
            </a:r>
          </a:p>
          <a:p>
            <a:endParaRPr lang="en-GB" dirty="0"/>
          </a:p>
          <a:p>
            <a:r>
              <a:rPr lang="en-GB" dirty="0"/>
              <a:t>Delivered in your own school</a:t>
            </a:r>
          </a:p>
          <a:p>
            <a:r>
              <a:rPr lang="en-GB" dirty="0"/>
              <a:t>Bespoke to your needs</a:t>
            </a:r>
          </a:p>
          <a:p>
            <a:r>
              <a:rPr lang="en-GB" dirty="0"/>
              <a:t>Flexible timings-afterschool, </a:t>
            </a:r>
            <a:br>
              <a:rPr lang="en-GB" dirty="0"/>
            </a:br>
            <a:r>
              <a:rPr lang="en-GB" dirty="0"/>
              <a:t>inset days, etc.</a:t>
            </a:r>
          </a:p>
        </p:txBody>
      </p:sp>
      <p:pic>
        <p:nvPicPr>
          <p:cNvPr id="5" name="Picture 4">
            <a:extLst>
              <a:ext uri="{FF2B5EF4-FFF2-40B4-BE49-F238E27FC236}">
                <a16:creationId xmlns:a16="http://schemas.microsoft.com/office/drawing/2014/main" id="{3291478D-6C0E-5CD0-977E-0512FB00C4CC}"/>
              </a:ext>
            </a:extLst>
          </p:cNvPr>
          <p:cNvPicPr>
            <a:picLocks noChangeAspect="1"/>
          </p:cNvPicPr>
          <p:nvPr/>
        </p:nvPicPr>
        <p:blipFill>
          <a:blip r:embed="rId2"/>
          <a:stretch>
            <a:fillRect/>
          </a:stretch>
        </p:blipFill>
        <p:spPr>
          <a:xfrm>
            <a:off x="6604000" y="24728"/>
            <a:ext cx="4872700" cy="6808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907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4;gf5e7434798_0_1">
            <a:extLst>
              <a:ext uri="{FF2B5EF4-FFF2-40B4-BE49-F238E27FC236}">
                <a16:creationId xmlns:a16="http://schemas.microsoft.com/office/drawing/2014/main" id="{7D4D40D6-FCF4-CC6B-30AE-A045C34D85CA}"/>
              </a:ext>
            </a:extLst>
          </p:cNvPr>
          <p:cNvSpPr txBox="1">
            <a:spLocks/>
          </p:cNvSpPr>
          <p:nvPr/>
        </p:nvSpPr>
        <p:spPr>
          <a:xfrm>
            <a:off x="752629" y="65006"/>
            <a:ext cx="61311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kern="0" dirty="0"/>
              <a:t>Thank you</a:t>
            </a:r>
          </a:p>
        </p:txBody>
      </p:sp>
      <p:sp>
        <p:nvSpPr>
          <p:cNvPr id="4" name="Google Shape;65;gf5e7434798_0_1">
            <a:extLst>
              <a:ext uri="{FF2B5EF4-FFF2-40B4-BE49-F238E27FC236}">
                <a16:creationId xmlns:a16="http://schemas.microsoft.com/office/drawing/2014/main" id="{6366E392-4BD5-60FE-A73C-ECC829F36B73}"/>
              </a:ext>
            </a:extLst>
          </p:cNvPr>
          <p:cNvSpPr txBox="1">
            <a:spLocks/>
          </p:cNvSpPr>
          <p:nvPr/>
        </p:nvSpPr>
        <p:spPr>
          <a:xfrm>
            <a:off x="298002" y="1430291"/>
            <a:ext cx="5797998" cy="453919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70000"/>
              </a:lnSpc>
              <a:spcBef>
                <a:spcPts val="700"/>
              </a:spcBef>
              <a:buSzPts val="1100"/>
              <a:buFont typeface="Arial"/>
              <a:buNone/>
            </a:pPr>
            <a:r>
              <a:rPr lang="en-GB" sz="2600" kern="0" dirty="0"/>
              <a:t>Have a restful and half term break. </a:t>
            </a:r>
          </a:p>
          <a:p>
            <a:pPr marL="0" indent="0">
              <a:lnSpc>
                <a:spcPct val="70000"/>
              </a:lnSpc>
              <a:spcBef>
                <a:spcPts val="700"/>
              </a:spcBef>
              <a:buSzPts val="1100"/>
              <a:buFont typeface="Arial"/>
              <a:buNone/>
            </a:pPr>
            <a:r>
              <a:rPr lang="en-GB" sz="2600" kern="0" dirty="0"/>
              <a:t>See you March 21</a:t>
            </a:r>
            <a:r>
              <a:rPr lang="en-GB" sz="2600" kern="0" baseline="30000" dirty="0"/>
              <a:t>st</a:t>
            </a:r>
            <a:r>
              <a:rPr lang="en-GB" sz="2600" kern="0" dirty="0"/>
              <a:t> </a:t>
            </a:r>
          </a:p>
          <a:p>
            <a:pPr marL="0" indent="0">
              <a:lnSpc>
                <a:spcPct val="70000"/>
              </a:lnSpc>
              <a:spcBef>
                <a:spcPts val="700"/>
              </a:spcBef>
              <a:buSzPts val="1100"/>
              <a:buFont typeface="Arial"/>
              <a:buNone/>
            </a:pPr>
            <a:endParaRPr lang="en-GB" sz="2600" kern="0" dirty="0"/>
          </a:p>
          <a:p>
            <a:pPr marL="0" indent="0">
              <a:lnSpc>
                <a:spcPct val="70000"/>
              </a:lnSpc>
              <a:spcBef>
                <a:spcPts val="700"/>
              </a:spcBef>
              <a:buSzPts val="1100"/>
              <a:buFont typeface="Arial"/>
              <a:buNone/>
            </a:pPr>
            <a:br>
              <a:rPr lang="en-GB" sz="2600" kern="0" dirty="0"/>
            </a:br>
            <a:r>
              <a:rPr lang="en-GB" sz="2600" kern="0" dirty="0"/>
              <a:t>Please complete the feedback form for this session</a:t>
            </a:r>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b="1" kern="0" dirty="0"/>
          </a:p>
          <a:p>
            <a:pPr indent="-393700">
              <a:lnSpc>
                <a:spcPct val="70000"/>
              </a:lnSpc>
              <a:spcBef>
                <a:spcPts val="0"/>
              </a:spcBef>
              <a:buSzPts val="2600"/>
              <a:buFont typeface="Arial"/>
              <a:buChar char="●"/>
            </a:pPr>
            <a:endParaRPr lang="en-GB" sz="2600" kern="0" dirty="0"/>
          </a:p>
          <a:p>
            <a:pPr marL="0" indent="0">
              <a:lnSpc>
                <a:spcPct val="70000"/>
              </a:lnSpc>
              <a:spcBef>
                <a:spcPts val="0"/>
              </a:spcBef>
              <a:buSzPts val="1100"/>
              <a:buFont typeface="Arial"/>
              <a:buNone/>
            </a:pPr>
            <a:endParaRPr lang="en-GB" sz="2600" kern="0" dirty="0"/>
          </a:p>
          <a:p>
            <a:pPr indent="0">
              <a:lnSpc>
                <a:spcPct val="70000"/>
              </a:lnSpc>
              <a:spcBef>
                <a:spcPts val="0"/>
              </a:spcBef>
              <a:buFont typeface="Arial"/>
              <a:buNone/>
            </a:pPr>
            <a:endParaRPr lang="en-GB" sz="2600" kern="0" dirty="0"/>
          </a:p>
          <a:p>
            <a:pPr marL="0" indent="0">
              <a:lnSpc>
                <a:spcPct val="70000"/>
              </a:lnSpc>
              <a:spcBef>
                <a:spcPts val="0"/>
              </a:spcBef>
              <a:buSzPts val="1100"/>
              <a:buFont typeface="Arial"/>
              <a:buNone/>
            </a:pPr>
            <a:endParaRPr lang="en-GB" sz="2600" kern="0" dirty="0"/>
          </a:p>
          <a:p>
            <a:pPr indent="0">
              <a:lnSpc>
                <a:spcPct val="70000"/>
              </a:lnSpc>
              <a:spcBef>
                <a:spcPts val="0"/>
              </a:spcBef>
              <a:buFont typeface="Arial"/>
              <a:buNone/>
            </a:pPr>
            <a:endParaRPr lang="en-GB" sz="2600" kern="0" dirty="0"/>
          </a:p>
        </p:txBody>
      </p:sp>
      <p:pic>
        <p:nvPicPr>
          <p:cNvPr id="7" name="Picture 2" descr="See the source image">
            <a:extLst>
              <a:ext uri="{FF2B5EF4-FFF2-40B4-BE49-F238E27FC236}">
                <a16:creationId xmlns:a16="http://schemas.microsoft.com/office/drawing/2014/main" id="{DBD17777-EC8A-7D3C-E0EE-07B25ECFA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17"/>
          <a:stretch/>
        </p:blipFill>
        <p:spPr bwMode="auto">
          <a:xfrm>
            <a:off x="5559424" y="843712"/>
            <a:ext cx="1949661" cy="20557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9D84E53-EC38-1F00-6677-63C352FC9D91}"/>
              </a:ext>
            </a:extLst>
          </p:cNvPr>
          <p:cNvPicPr>
            <a:picLocks noChangeAspect="1"/>
          </p:cNvPicPr>
          <p:nvPr/>
        </p:nvPicPr>
        <p:blipFill>
          <a:blip r:embed="rId3"/>
          <a:stretch>
            <a:fillRect/>
          </a:stretch>
        </p:blipFill>
        <p:spPr>
          <a:xfrm>
            <a:off x="7403580" y="1489540"/>
            <a:ext cx="4513131" cy="4524748"/>
          </a:xfrm>
          <a:prstGeom prst="rect">
            <a:avLst/>
          </a:prstGeom>
        </p:spPr>
      </p:pic>
      <p:sp>
        <p:nvSpPr>
          <p:cNvPr id="5" name="TextBox 4">
            <a:extLst>
              <a:ext uri="{FF2B5EF4-FFF2-40B4-BE49-F238E27FC236}">
                <a16:creationId xmlns:a16="http://schemas.microsoft.com/office/drawing/2014/main" id="{AB4F8D2A-49CC-3DFB-1D62-4208C43337C4}"/>
              </a:ext>
            </a:extLst>
          </p:cNvPr>
          <p:cNvSpPr txBox="1"/>
          <p:nvPr/>
        </p:nvSpPr>
        <p:spPr>
          <a:xfrm>
            <a:off x="3448726" y="84854"/>
            <a:ext cx="5134739" cy="646331"/>
          </a:xfrm>
          <a:prstGeom prst="rect">
            <a:avLst/>
          </a:prstGeom>
          <a:noFill/>
        </p:spPr>
        <p:txBody>
          <a:bodyPr wrap="none" rtlCol="0">
            <a:spAutoFit/>
          </a:bodyPr>
          <a:lstStyle/>
          <a:p>
            <a:pPr algn="ctr"/>
            <a:r>
              <a:rPr lang="en-GB" sz="1800" b="1" kern="0" dirty="0"/>
              <a:t>All 23/24 network sessions now bookable on </a:t>
            </a:r>
          </a:p>
          <a:p>
            <a:pPr algn="ctr"/>
            <a:r>
              <a:rPr lang="en-GB" sz="1800" b="1" kern="0" dirty="0"/>
              <a:t>Learning Zone</a:t>
            </a:r>
            <a:endParaRPr lang="en-GB" b="1" dirty="0"/>
          </a:p>
        </p:txBody>
      </p:sp>
      <p:pic>
        <p:nvPicPr>
          <p:cNvPr id="6" name="Picture 2" descr="20 Tete a Tete Daffodil Bulbs | Dwarf Scented Daffodil Bulbs | Spring Flowering Bulbs">
            <a:extLst>
              <a:ext uri="{FF2B5EF4-FFF2-40B4-BE49-F238E27FC236}">
                <a16:creationId xmlns:a16="http://schemas.microsoft.com/office/drawing/2014/main" id="{FDED5E5F-6156-83EC-C2A7-F5946830E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547" y="3538660"/>
            <a:ext cx="4332732" cy="325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4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gedee9bb90c_1_0"/>
          <p:cNvSpPr txBox="1"/>
          <p:nvPr/>
        </p:nvSpPr>
        <p:spPr>
          <a:xfrm>
            <a:off x="5102550" y="5076725"/>
            <a:ext cx="22428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kern="0">
              <a:solidFill>
                <a:srgbClr val="000000"/>
              </a:solidFill>
              <a:latin typeface="Calibri"/>
              <a:ea typeface="Calibri"/>
              <a:cs typeface="Calibri"/>
              <a:sym typeface="Calibri"/>
            </a:endParaRPr>
          </a:p>
        </p:txBody>
      </p:sp>
      <p:sp>
        <p:nvSpPr>
          <p:cNvPr id="82" name="Google Shape;82;gedee9bb90c_1_0"/>
          <p:cNvSpPr txBox="1"/>
          <p:nvPr/>
        </p:nvSpPr>
        <p:spPr>
          <a:xfrm>
            <a:off x="8297428" y="1274632"/>
            <a:ext cx="2451951" cy="677078"/>
          </a:xfrm>
          <a:prstGeom prst="rect">
            <a:avLst/>
          </a:prstGeom>
          <a:noFill/>
          <a:ln>
            <a:noFill/>
          </a:ln>
        </p:spPr>
        <p:txBody>
          <a:bodyPr spcFirstLastPara="1" wrap="square" lIns="91425" tIns="91425" rIns="91425" bIns="91425" anchor="t" anchorCtr="0">
            <a:spAutoFit/>
          </a:bodyPr>
          <a:lstStyle/>
          <a:p>
            <a:pPr>
              <a:buClr>
                <a:srgbClr val="000000"/>
              </a:buClr>
              <a:buSzPts val="1600"/>
            </a:pPr>
            <a:r>
              <a:rPr lang="en-GB" sz="1600" kern="0" dirty="0">
                <a:solidFill>
                  <a:srgbClr val="000000"/>
                </a:solidFill>
                <a:latin typeface="Arial"/>
                <a:ea typeface="Arial"/>
                <a:cs typeface="Arial"/>
                <a:sym typeface="Arial"/>
              </a:rPr>
              <a:t>resources in the open access site. </a:t>
            </a:r>
            <a:endParaRPr sz="1600" kern="0"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636B95E1-2E79-A8F2-5673-ABE926A8E455}"/>
              </a:ext>
            </a:extLst>
          </p:cNvPr>
          <p:cNvPicPr>
            <a:picLocks noChangeAspect="1"/>
          </p:cNvPicPr>
          <p:nvPr/>
        </p:nvPicPr>
        <p:blipFill>
          <a:blip r:embed="rId3"/>
          <a:stretch>
            <a:fillRect/>
          </a:stretch>
        </p:blipFill>
        <p:spPr>
          <a:xfrm>
            <a:off x="1860801" y="445320"/>
            <a:ext cx="6294387" cy="6277021"/>
          </a:xfrm>
          <a:prstGeom prst="rect">
            <a:avLst/>
          </a:prstGeom>
        </p:spPr>
      </p:pic>
      <p:sp>
        <p:nvSpPr>
          <p:cNvPr id="2" name="Arrow: Left 1">
            <a:extLst>
              <a:ext uri="{FF2B5EF4-FFF2-40B4-BE49-F238E27FC236}">
                <a16:creationId xmlns:a16="http://schemas.microsoft.com/office/drawing/2014/main" id="{60F21D16-EB14-B248-8962-CA3499807918}"/>
              </a:ext>
            </a:extLst>
          </p:cNvPr>
          <p:cNvSpPr/>
          <p:nvPr/>
        </p:nvSpPr>
        <p:spPr>
          <a:xfrm>
            <a:off x="7884160" y="1503680"/>
            <a:ext cx="271028" cy="457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gfc20988155_0_117"/>
          <p:cNvSpPr txBox="1"/>
          <p:nvPr/>
        </p:nvSpPr>
        <p:spPr>
          <a:xfrm>
            <a:off x="5102550" y="5076725"/>
            <a:ext cx="22428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kern="0">
              <a:solidFill>
                <a:srgbClr val="000000"/>
              </a:solidFill>
              <a:latin typeface="Calibri"/>
              <a:ea typeface="Calibri"/>
              <a:cs typeface="Calibri"/>
              <a:sym typeface="Calibri"/>
            </a:endParaRPr>
          </a:p>
        </p:txBody>
      </p:sp>
      <p:sp>
        <p:nvSpPr>
          <p:cNvPr id="90" name="Google Shape;90;gfc20988155_0_117"/>
          <p:cNvSpPr txBox="1"/>
          <p:nvPr/>
        </p:nvSpPr>
        <p:spPr>
          <a:xfrm>
            <a:off x="3181400" y="4714776"/>
            <a:ext cx="5258700" cy="1416000"/>
          </a:xfrm>
          <a:prstGeom prst="rect">
            <a:avLst/>
          </a:prstGeom>
          <a:noFill/>
          <a:ln>
            <a:noFill/>
          </a:ln>
        </p:spPr>
        <p:txBody>
          <a:bodyPr spcFirstLastPara="1" wrap="square" lIns="91425" tIns="91425" rIns="91425" bIns="91425" anchor="t" anchorCtr="0">
            <a:spAutoFit/>
          </a:bodyPr>
          <a:lstStyle/>
          <a:p>
            <a:pPr>
              <a:buClr>
                <a:srgbClr val="000000"/>
              </a:buClr>
              <a:buSzPts val="1600"/>
            </a:pPr>
            <a:r>
              <a:rPr lang="en-GB" sz="1600" kern="0" dirty="0">
                <a:solidFill>
                  <a:srgbClr val="000000"/>
                </a:solidFill>
                <a:latin typeface="Arial"/>
                <a:ea typeface="Arial"/>
                <a:cs typeface="Arial"/>
                <a:sym typeface="Arial"/>
              </a:rPr>
              <a:t>New resources uploaded into the open access site. SLOP booklets, learning walk proforma for expert teaching.</a:t>
            </a:r>
            <a:endParaRPr sz="1600" kern="0" dirty="0">
              <a:solidFill>
                <a:srgbClr val="000000"/>
              </a:solidFill>
              <a:latin typeface="Arial"/>
              <a:ea typeface="Arial"/>
              <a:cs typeface="Arial"/>
              <a:sym typeface="Arial"/>
            </a:endParaRPr>
          </a:p>
          <a:p>
            <a:pPr>
              <a:buClr>
                <a:srgbClr val="000000"/>
              </a:buClr>
              <a:buSzPts val="1600"/>
            </a:pPr>
            <a:endParaRPr sz="1600" kern="0" dirty="0">
              <a:solidFill>
                <a:srgbClr val="000000"/>
              </a:solidFill>
              <a:latin typeface="Arial"/>
              <a:ea typeface="Arial"/>
              <a:cs typeface="Arial"/>
              <a:sym typeface="Arial"/>
            </a:endParaRPr>
          </a:p>
          <a:p>
            <a:pPr>
              <a:buClr>
                <a:srgbClr val="000000"/>
              </a:buClr>
              <a:buSzPts val="1600"/>
            </a:pPr>
            <a:r>
              <a:rPr lang="en-GB" sz="1600" kern="0" dirty="0">
                <a:solidFill>
                  <a:srgbClr val="000000"/>
                </a:solidFill>
                <a:latin typeface="Arial"/>
                <a:ea typeface="Arial"/>
                <a:cs typeface="Arial"/>
                <a:sym typeface="Arial"/>
              </a:rPr>
              <a:t>New Moodle+  resources</a:t>
            </a:r>
            <a:endParaRPr sz="1600" kern="0" dirty="0">
              <a:solidFill>
                <a:srgbClr val="000000"/>
              </a:solidFill>
              <a:latin typeface="Arial"/>
              <a:ea typeface="Arial"/>
              <a:cs typeface="Arial"/>
              <a:sym typeface="Arial"/>
            </a:endParaRPr>
          </a:p>
        </p:txBody>
      </p:sp>
      <p:pic>
        <p:nvPicPr>
          <p:cNvPr id="91" name="Google Shape;91;gfc20988155_0_117"/>
          <p:cNvPicPr preferRelativeResize="0"/>
          <p:nvPr/>
        </p:nvPicPr>
        <p:blipFill rotWithShape="1">
          <a:blip r:embed="rId3">
            <a:alphaModFix/>
          </a:blip>
          <a:srcRect/>
          <a:stretch/>
        </p:blipFill>
        <p:spPr>
          <a:xfrm>
            <a:off x="2222146" y="211026"/>
            <a:ext cx="7111552" cy="4503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gfc20988155_0_126"/>
          <p:cNvSpPr txBox="1"/>
          <p:nvPr/>
        </p:nvSpPr>
        <p:spPr>
          <a:xfrm>
            <a:off x="5102550" y="5076725"/>
            <a:ext cx="22428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kern="0">
              <a:solidFill>
                <a:srgbClr val="000000"/>
              </a:solidFill>
              <a:latin typeface="Calibri"/>
              <a:ea typeface="Calibri"/>
              <a:cs typeface="Calibri"/>
              <a:sym typeface="Calibri"/>
            </a:endParaRPr>
          </a:p>
        </p:txBody>
      </p:sp>
      <p:pic>
        <p:nvPicPr>
          <p:cNvPr id="100" name="Google Shape;100;gfc20988155_0_126"/>
          <p:cNvPicPr preferRelativeResize="0"/>
          <p:nvPr/>
        </p:nvPicPr>
        <p:blipFill rotWithShape="1">
          <a:blip r:embed="rId3">
            <a:alphaModFix/>
          </a:blip>
          <a:srcRect/>
          <a:stretch/>
        </p:blipFill>
        <p:spPr>
          <a:xfrm>
            <a:off x="2222146" y="211026"/>
            <a:ext cx="7111552" cy="4503751"/>
          </a:xfrm>
          <a:prstGeom prst="rect">
            <a:avLst/>
          </a:prstGeom>
          <a:noFill/>
          <a:ln>
            <a:noFill/>
          </a:ln>
        </p:spPr>
      </p:pic>
      <p:pic>
        <p:nvPicPr>
          <p:cNvPr id="101" name="Google Shape;101;gfc20988155_0_126"/>
          <p:cNvPicPr preferRelativeResize="0"/>
          <p:nvPr/>
        </p:nvPicPr>
        <p:blipFill rotWithShape="1">
          <a:blip r:embed="rId4">
            <a:alphaModFix/>
          </a:blip>
          <a:srcRect/>
          <a:stretch/>
        </p:blipFill>
        <p:spPr>
          <a:xfrm>
            <a:off x="3671941" y="152400"/>
            <a:ext cx="5152921" cy="6858000"/>
          </a:xfrm>
          <a:prstGeom prst="rect">
            <a:avLst/>
          </a:prstGeom>
          <a:noFill/>
          <a:ln>
            <a:noFill/>
          </a:ln>
        </p:spPr>
      </p:pic>
      <p:pic>
        <p:nvPicPr>
          <p:cNvPr id="3" name="Picture 2">
            <a:extLst>
              <a:ext uri="{FF2B5EF4-FFF2-40B4-BE49-F238E27FC236}">
                <a16:creationId xmlns:a16="http://schemas.microsoft.com/office/drawing/2014/main" id="{7CFE5CE9-36A8-4F90-8F94-D69FFCDE5FFC}"/>
              </a:ext>
            </a:extLst>
          </p:cNvPr>
          <p:cNvPicPr>
            <a:picLocks noChangeAspect="1"/>
          </p:cNvPicPr>
          <p:nvPr/>
        </p:nvPicPr>
        <p:blipFill>
          <a:blip r:embed="rId5"/>
          <a:stretch>
            <a:fillRect/>
          </a:stretch>
        </p:blipFill>
        <p:spPr>
          <a:xfrm>
            <a:off x="3514706" y="66651"/>
            <a:ext cx="5162588" cy="6724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7C0-6122-4F55-88A9-8E0840CE54A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48931CA-4756-4362-83B2-FEA3AEBA735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5E20ACD-94B7-4CAF-A01A-3C42688932F9}"/>
              </a:ext>
            </a:extLst>
          </p:cNvPr>
          <p:cNvPicPr>
            <a:picLocks noChangeAspect="1"/>
          </p:cNvPicPr>
          <p:nvPr/>
        </p:nvPicPr>
        <p:blipFill>
          <a:blip r:embed="rId2"/>
          <a:stretch>
            <a:fillRect/>
          </a:stretch>
        </p:blipFill>
        <p:spPr>
          <a:xfrm>
            <a:off x="1757331" y="357165"/>
            <a:ext cx="8677338" cy="6143670"/>
          </a:xfrm>
          <a:prstGeom prst="rect">
            <a:avLst/>
          </a:prstGeom>
        </p:spPr>
      </p:pic>
    </p:spTree>
    <p:extLst>
      <p:ext uri="{BB962C8B-B14F-4D97-AF65-F5344CB8AC3E}">
        <p14:creationId xmlns:p14="http://schemas.microsoft.com/office/powerpoint/2010/main" val="2802143680"/>
      </p:ext>
    </p:extLst>
  </p:cSld>
  <p:clrMapOvr>
    <a:masterClrMapping/>
  </p:clrMapOvr>
</p:sld>
</file>

<file path=ppt/theme/theme1.xml><?xml version="1.0" encoding="utf-8"?>
<a:theme xmlns:a="http://schemas.openxmlformats.org/drawingml/2006/main" name="HIA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52207</TotalTime>
  <Words>2313</Words>
  <Application>Microsoft Office PowerPoint</Application>
  <PresentationFormat>Widescreen</PresentationFormat>
  <Paragraphs>390</Paragraphs>
  <Slides>57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Comfortaa Bold</vt:lpstr>
      <vt:lpstr>Segoe UI</vt:lpstr>
      <vt:lpstr>HIAS PowerPoint template</vt:lpstr>
      <vt:lpstr>Heads of Science  Network Meeting 2023-24  </vt:lpstr>
      <vt:lpstr>Welcome</vt:lpstr>
      <vt:lpstr>HIAS on Twitter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Tracking disciplinary knowledge instruction across KS3 &amp; 4</vt:lpstr>
      <vt:lpstr>5 Steps for Expert Science Teaching</vt:lpstr>
      <vt:lpstr>Updated Safety in Secondary Science documents </vt:lpstr>
      <vt:lpstr>Updated Essential Safety in Secondary Science documents </vt:lpstr>
      <vt:lpstr>Agenda for this afternoon</vt:lpstr>
      <vt:lpstr>Catch up</vt:lpstr>
      <vt:lpstr>AQA presentation</vt:lpstr>
      <vt:lpstr>Springboard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updates</vt:lpstr>
      <vt:lpstr>Hampshire Education Awards</vt:lpstr>
      <vt:lpstr>Adam will be back next year</vt:lpstr>
      <vt:lpstr>Powerful Science magazine</vt:lpstr>
      <vt:lpstr>Powerful Science magazine</vt:lpstr>
      <vt:lpstr>Year 11 Progress Review</vt:lpstr>
      <vt:lpstr>Year 11 updates</vt:lpstr>
      <vt:lpstr>KS3 assessment</vt:lpstr>
      <vt:lpstr>KS3 Assessment</vt:lpstr>
      <vt:lpstr>KS3 Assessment</vt:lpstr>
      <vt:lpstr>KS3 assessment</vt:lpstr>
      <vt:lpstr>KS3 assessment</vt:lpstr>
      <vt:lpstr>KS3 assessment</vt:lpstr>
      <vt:lpstr>KS3 assessment</vt:lpstr>
      <vt:lpstr>KS3 assessment</vt:lpstr>
      <vt:lpstr>KS3 assessment</vt:lpstr>
      <vt:lpstr>KS3 assessment</vt:lpstr>
      <vt:lpstr>KS3 assessment</vt:lpstr>
      <vt:lpstr>Steering Group Focus</vt:lpstr>
      <vt:lpstr>Steering Group Focus: Dual coding and Blank canvas modelling</vt:lpstr>
      <vt:lpstr>Steering Group Focus: Dual coding and Blank canvas modelling</vt:lpstr>
      <vt:lpstr>Steering Group Focus: Dual coding and Blank canvas modelling</vt:lpstr>
      <vt:lpstr>Steering Group Focus: Dual coding and Blank canvas modelling</vt:lpstr>
      <vt:lpstr>Book of the Term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Heads of Science  Network Meeting 2022-23</dc:title>
  <dc:creator>Kevin Neil</dc:creator>
  <cp:lastModifiedBy>Kev Neil</cp:lastModifiedBy>
  <cp:revision>23</cp:revision>
  <dcterms:created xsi:type="dcterms:W3CDTF">2022-11-21T14:48:20Z</dcterms:created>
  <dcterms:modified xsi:type="dcterms:W3CDTF">2024-02-08T10:32:13Z</dcterms:modified>
</cp:coreProperties>
</file>