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5"/>
  </p:sldMasterIdLst>
  <p:notesMasterIdLst>
    <p:notesMasterId r:id="rId16"/>
  </p:notesMasterIdLst>
  <p:sldIdLst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50" userDrawn="1">
          <p15:clr>
            <a:srgbClr val="A4A3A4"/>
          </p15:clr>
        </p15:guide>
        <p15:guide id="2" pos="853" userDrawn="1">
          <p15:clr>
            <a:srgbClr val="A4A3A4"/>
          </p15:clr>
        </p15:guide>
        <p15:guide id="3" pos="14483" userDrawn="1">
          <p15:clr>
            <a:srgbClr val="A4A3A4"/>
          </p15:clr>
        </p15:guide>
        <p15:guide id="4" orient="horz" pos="7767" userDrawn="1">
          <p15:clr>
            <a:srgbClr val="A4A3A4"/>
          </p15:clr>
        </p15:guide>
        <p15:guide id="5" pos="1556" userDrawn="1">
          <p15:clr>
            <a:srgbClr val="A4A3A4"/>
          </p15:clr>
        </p15:guide>
        <p15:guide id="6" pos="2032" userDrawn="1">
          <p15:clr>
            <a:srgbClr val="A4A3A4"/>
          </p15:clr>
        </p15:guide>
        <p15:guide id="7" pos="6728" userDrawn="1">
          <p15:clr>
            <a:srgbClr val="A4A3A4"/>
          </p15:clr>
        </p15:guide>
        <p15:guide id="8" pos="6296" userDrawn="1">
          <p15:clr>
            <a:srgbClr val="A4A3A4"/>
          </p15:clr>
        </p15:guide>
        <p15:guide id="9" pos="5548" userDrawn="1">
          <p15:clr>
            <a:srgbClr val="A4A3A4"/>
          </p15:clr>
        </p15:guide>
        <p15:guide id="10" pos="5117" userDrawn="1">
          <p15:clr>
            <a:srgbClr val="A4A3A4"/>
          </p15:clr>
        </p15:guide>
        <p15:guide id="11" pos="4346" userDrawn="1">
          <p15:clr>
            <a:srgbClr val="A4A3A4"/>
          </p15:clr>
        </p15:guide>
        <p15:guide id="12" pos="2758" userDrawn="1">
          <p15:clr>
            <a:srgbClr val="A4A3A4"/>
          </p15:clr>
        </p15:guide>
        <p15:guide id="13" pos="3212" userDrawn="1">
          <p15:clr>
            <a:srgbClr val="A4A3A4"/>
          </p15:clr>
        </p15:guide>
        <p15:guide id="14" pos="3914" userDrawn="1">
          <p15:clr>
            <a:srgbClr val="A4A3A4"/>
          </p15:clr>
        </p15:guide>
        <p15:guide id="15" pos="9789" userDrawn="1">
          <p15:clr>
            <a:srgbClr val="A4A3A4"/>
          </p15:clr>
        </p15:guide>
        <p15:guide id="16" pos="9063" userDrawn="1">
          <p15:clr>
            <a:srgbClr val="A4A3A4"/>
          </p15:clr>
        </p15:guide>
        <p15:guide id="17" pos="8631" userDrawn="1">
          <p15:clr>
            <a:srgbClr val="A4A3A4"/>
          </p15:clr>
        </p15:guide>
        <p15:guide id="18" pos="7453" userDrawn="1">
          <p15:clr>
            <a:srgbClr val="A4A3A4"/>
          </p15:clr>
        </p15:guide>
        <p15:guide id="19" pos="7883" userDrawn="1">
          <p15:clr>
            <a:srgbClr val="A4A3A4"/>
          </p15:clr>
        </p15:guide>
        <p15:guide id="20" pos="10242" userDrawn="1">
          <p15:clr>
            <a:srgbClr val="A4A3A4"/>
          </p15:clr>
        </p15:guide>
        <p15:guide id="21" pos="11399" userDrawn="1">
          <p15:clr>
            <a:srgbClr val="A4A3A4"/>
          </p15:clr>
        </p15:guide>
        <p15:guide id="22" pos="10969" userDrawn="1">
          <p15:clr>
            <a:srgbClr val="A4A3A4"/>
          </p15:clr>
        </p15:guide>
        <p15:guide id="23" pos="12125" userDrawn="1">
          <p15:clr>
            <a:srgbClr val="A4A3A4"/>
          </p15:clr>
        </p15:guide>
        <p15:guide id="24" pos="12557" userDrawn="1">
          <p15:clr>
            <a:srgbClr val="A4A3A4"/>
          </p15:clr>
        </p15:guide>
        <p15:guide id="25" pos="13327" userDrawn="1">
          <p15:clr>
            <a:srgbClr val="A4A3A4"/>
          </p15:clr>
        </p15:guide>
        <p15:guide id="26" pos="13758" userDrawn="1">
          <p15:clr>
            <a:srgbClr val="A4A3A4"/>
          </p15:clr>
        </p15:guide>
        <p15:guide id="27" orient="horz" pos="21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E9"/>
    <a:srgbClr val="0088CE"/>
    <a:srgbClr val="429AD6"/>
    <a:srgbClr val="8A358C"/>
    <a:srgbClr val="7F1439"/>
    <a:srgbClr val="08314C"/>
    <a:srgbClr val="E40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58F91C-D2C3-43B6-9136-B0E0E16AB856}" v="7" dt="2026-08-19T14:08:03.2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354" autoAdjust="0"/>
  </p:normalViewPr>
  <p:slideViewPr>
    <p:cSldViewPr snapToGrid="0">
      <p:cViewPr varScale="1">
        <p:scale>
          <a:sx n="29" d="100"/>
          <a:sy n="29" d="100"/>
        </p:scale>
        <p:origin x="120" y="372"/>
      </p:cViewPr>
      <p:guideLst>
        <p:guide orient="horz" pos="850"/>
        <p:guide pos="853"/>
        <p:guide pos="14483"/>
        <p:guide orient="horz" pos="7767"/>
        <p:guide pos="1556"/>
        <p:guide pos="2032"/>
        <p:guide pos="6728"/>
        <p:guide pos="6296"/>
        <p:guide pos="5548"/>
        <p:guide pos="5117"/>
        <p:guide pos="4346"/>
        <p:guide pos="2758"/>
        <p:guide pos="3212"/>
        <p:guide pos="3914"/>
        <p:guide pos="9789"/>
        <p:guide pos="9063"/>
        <p:guide pos="8631"/>
        <p:guide pos="7453"/>
        <p:guide pos="7883"/>
        <p:guide pos="10242"/>
        <p:guide pos="11399"/>
        <p:guide pos="10969"/>
        <p:guide pos="12125"/>
        <p:guide pos="12557"/>
        <p:guide pos="13327"/>
        <p:guide pos="13758"/>
        <p:guide orient="horz" pos="216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oper, Emma (Childrens Services)" userId="ec9c5f13-d298-4186-8cd7-fa9a6d3447f3" providerId="ADAL" clId="{DCFCA966-41DF-43C5-BCD1-51CC263F8C95}"/>
    <pc:docChg chg="undo custSel modSld">
      <pc:chgData name="Cooper, Emma (Childrens Services)" userId="ec9c5f13-d298-4186-8cd7-fa9a6d3447f3" providerId="ADAL" clId="{DCFCA966-41DF-43C5-BCD1-51CC263F8C95}" dt="2026-08-19T14:05:12.406" v="30" actId="20577"/>
      <pc:docMkLst>
        <pc:docMk/>
      </pc:docMkLst>
      <pc:sldChg chg="modSp mod modNotesTx">
        <pc:chgData name="Cooper, Emma (Childrens Services)" userId="ec9c5f13-d298-4186-8cd7-fa9a6d3447f3" providerId="ADAL" clId="{DCFCA966-41DF-43C5-BCD1-51CC263F8C95}" dt="2026-08-19T14:05:06.155" v="28" actId="20577"/>
        <pc:sldMkLst>
          <pc:docMk/>
          <pc:sldMk cId="789714967" sldId="261"/>
        </pc:sldMkLst>
        <pc:spChg chg="mod">
          <ac:chgData name="Cooper, Emma (Childrens Services)" userId="ec9c5f13-d298-4186-8cd7-fa9a6d3447f3" providerId="ADAL" clId="{DCFCA966-41DF-43C5-BCD1-51CC263F8C95}" dt="2026-08-19T14:01:34.415" v="7"/>
          <ac:spMkLst>
            <pc:docMk/>
            <pc:sldMk cId="789714967" sldId="261"/>
            <ac:spMk id="2" creationId="{A746A520-3D5F-D02B-500D-4BDB91B089B7}"/>
          </ac:spMkLst>
        </pc:spChg>
        <pc:spChg chg="mod">
          <ac:chgData name="Cooper, Emma (Childrens Services)" userId="ec9c5f13-d298-4186-8cd7-fa9a6d3447f3" providerId="ADAL" clId="{DCFCA966-41DF-43C5-BCD1-51CC263F8C95}" dt="2026-08-19T14:04:59.948" v="27" actId="20577"/>
          <ac:spMkLst>
            <pc:docMk/>
            <pc:sldMk cId="789714967" sldId="261"/>
            <ac:spMk id="3" creationId="{6C14C7F7-D8CD-0AA7-D52B-DAC1FBA97DDE}"/>
          </ac:spMkLst>
        </pc:spChg>
      </pc:sldChg>
      <pc:sldChg chg="modNotesTx">
        <pc:chgData name="Cooper, Emma (Childrens Services)" userId="ec9c5f13-d298-4186-8cd7-fa9a6d3447f3" providerId="ADAL" clId="{DCFCA966-41DF-43C5-BCD1-51CC263F8C95}" dt="2026-08-19T14:05:12.406" v="30" actId="20577"/>
        <pc:sldMkLst>
          <pc:docMk/>
          <pc:sldMk cId="0" sldId="263"/>
        </pc:sldMkLst>
      </pc:sldChg>
      <pc:sldChg chg="modSp mod">
        <pc:chgData name="Cooper, Emma (Childrens Services)" userId="ec9c5f13-d298-4186-8cd7-fa9a6d3447f3" providerId="ADAL" clId="{DCFCA966-41DF-43C5-BCD1-51CC263F8C95}" dt="2026-08-19T13:53:14.445" v="0" actId="1076"/>
        <pc:sldMkLst>
          <pc:docMk/>
          <pc:sldMk cId="0" sldId="269"/>
        </pc:sldMkLst>
        <pc:spChg chg="mod">
          <ac:chgData name="Cooper, Emma (Childrens Services)" userId="ec9c5f13-d298-4186-8cd7-fa9a6d3447f3" providerId="ADAL" clId="{DCFCA966-41DF-43C5-BCD1-51CC263F8C95}" dt="2026-08-19T13:53:14.445" v="0" actId="1076"/>
          <ac:spMkLst>
            <pc:docMk/>
            <pc:sldMk cId="0" sldId="269"/>
            <ac:spMk id="8" creationId="{1CB2542C-31E5-C8E3-2B3B-DECD44FE257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D0C76-61F8-40E4-A4B5-B759F2965FB2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8A906-78FF-47C5-BD2C-0B2547E101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321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Explain the session purpose: building confidence and consistency in science safety. Share agenda briefly.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Facilitator Tips</a:t>
            </a:r>
          </a:p>
          <a:p>
            <a:r>
              <a:rPr lang="en-GB" dirty="0"/>
              <a:t>Keep tone positive and collaborative.</a:t>
            </a:r>
          </a:p>
          <a:p>
            <a:r>
              <a:rPr lang="en-GB" dirty="0"/>
              <a:t>Use real classroom examples.</a:t>
            </a:r>
          </a:p>
          <a:p>
            <a:r>
              <a:rPr lang="en-GB" dirty="0"/>
              <a:t>Encourage sharing of good practice.</a:t>
            </a:r>
          </a:p>
          <a:p>
            <a:r>
              <a:rPr lang="en-GB" dirty="0"/>
              <a:t>Frame safety as part of excellent teaching, not a compliance burden.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8A906-78FF-47C5-BD2C-0B2547E1017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3695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Summarize key points. Signpost CLEAPSS resources.</a:t>
            </a:r>
          </a:p>
          <a:p>
            <a:r>
              <a:rPr lang="en-GB" dirty="0"/>
              <a:t> Thank participants and outline next steps.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8A906-78FF-47C5-BD2C-0B2547E1017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258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Read through objectives. Emphasise practical strategies and confidence-building, not just compliance.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8A906-78FF-47C5-BD2C-0B2547E1017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042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Outline session flow. Encourage questions and sharing throughout.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8A906-78FF-47C5-BD2C-0B2547E1017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817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Discuss why safety matters: Pupil wellbeing.</a:t>
            </a:r>
          </a:p>
          <a:p>
            <a:r>
              <a:rPr lang="en-GB" dirty="0"/>
              <a:t>Curriculum links (Working Scientifically).</a:t>
            </a:r>
          </a:p>
          <a:p>
            <a:r>
              <a:rPr lang="en-GB" dirty="0"/>
              <a:t>Statutory responsibilities.</a:t>
            </a:r>
          </a:p>
          <a:p>
            <a:endParaRPr lang="en-GB" dirty="0"/>
          </a:p>
          <a:p>
            <a:r>
              <a:rPr lang="en-GB" dirty="0"/>
              <a:t>Quick poll: “What’s your biggest safety challenge?”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8A906-78FF-47C5-BD2C-0B2547E1017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407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Clarify teacher vs leadership roles. </a:t>
            </a:r>
          </a:p>
          <a:p>
            <a:endParaRPr lang="en-GB" dirty="0"/>
          </a:p>
          <a:p>
            <a:r>
              <a:rPr lang="en-GB" dirty="0"/>
              <a:t>Show Hampshire Safety in Science at Key Stages 1 and 2- teachers responsibilities on </a:t>
            </a:r>
            <a:r>
              <a:rPr lang="en-GB" dirty="0" err="1"/>
              <a:t>pg</a:t>
            </a:r>
            <a:r>
              <a:rPr lang="en-GB" dirty="0"/>
              <a:t> 4</a:t>
            </a:r>
          </a:p>
          <a:p>
            <a:endParaRPr lang="en-GB" dirty="0"/>
          </a:p>
          <a:p>
            <a:r>
              <a:rPr lang="en-GB" dirty="0"/>
              <a:t>Show CLEAPSS resources </a:t>
            </a:r>
          </a:p>
          <a:p>
            <a:endParaRPr lang="en-GB" dirty="0"/>
          </a:p>
          <a:p>
            <a:r>
              <a:rPr lang="en-GB" dirty="0"/>
              <a:t>Activity: Ask participants to list what they already do well.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8A906-78FF-47C5-BD2C-0B2547E1017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89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 images or examples of typical setups. </a:t>
            </a:r>
          </a:p>
          <a:p>
            <a:endParaRPr lang="en-GB" dirty="0"/>
          </a:p>
          <a:p>
            <a:r>
              <a:rPr lang="en-GB" dirty="0"/>
              <a:t>Group activity: Identify hazards and suggest controls. </a:t>
            </a:r>
          </a:p>
          <a:p>
            <a:endParaRPr lang="en-GB" dirty="0"/>
          </a:p>
          <a:p>
            <a:r>
              <a:rPr lang="en-GB" dirty="0"/>
              <a:t>Introduce agreed risk assessment procedure- e.g. writing CLEAPSS document reference code on planning, sniper-</a:t>
            </a:r>
            <a:r>
              <a:rPr lang="en-GB" dirty="0" err="1"/>
              <a:t>ing</a:t>
            </a:r>
            <a:r>
              <a:rPr lang="en-GB" dirty="0"/>
              <a:t> the ‘yellow’ boxes from CLEAPSS guidance docs, printing and annotating guidance docs.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8A906-78FF-47C5-BD2C-0B2547E1017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441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Discuss modelling safe behaviour. Introduce ideas like Safety Champions and visual reminders. Link to PSHE and science curriculum.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8A906-78FF-47C5-BD2C-0B2547E1017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142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 concept cartoon: </a:t>
            </a:r>
            <a:r>
              <a:rPr lang="en-GB" i="1" dirty="0"/>
              <a:t>The Curious Case of the Pond Water</a:t>
            </a:r>
            <a:r>
              <a:rPr lang="en-GB" dirty="0"/>
              <a:t>. Group discussion: What should the teacher do?</a:t>
            </a:r>
          </a:p>
          <a:p>
            <a:r>
              <a:rPr lang="en-GB" dirty="0"/>
              <a:t>What should pupils learn?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Case Study: The Curious Case of the Pond Water</a:t>
            </a:r>
          </a:p>
          <a:p>
            <a:r>
              <a:rPr lang="en-GB" b="1" dirty="0"/>
              <a:t>Context:</a:t>
            </a:r>
            <a:br>
              <a:rPr lang="en-GB" dirty="0"/>
            </a:br>
            <a:r>
              <a:rPr lang="en-GB" dirty="0"/>
              <a:t>A Year 4 class is investigating the health of a local pond. The teacher has planned a practical activity where pupils collect small water samples to observe living things and test water quality.</a:t>
            </a:r>
          </a:p>
          <a:p>
            <a:endParaRPr lang="en-GB" b="1" dirty="0"/>
          </a:p>
          <a:p>
            <a:r>
              <a:rPr lang="en-GB" b="1" dirty="0"/>
              <a:t>What happens:</a:t>
            </a:r>
            <a:endParaRPr lang="en-GB" dirty="0"/>
          </a:p>
          <a:p>
            <a:r>
              <a:rPr lang="en-GB" dirty="0"/>
              <a:t>Pupils are excited and start scooping water quickly.</a:t>
            </a:r>
          </a:p>
          <a:p>
            <a:r>
              <a:rPr lang="en-GB" dirty="0"/>
              <a:t>One group wants to take home a snail they found.</a:t>
            </a:r>
          </a:p>
          <a:p>
            <a:r>
              <a:rPr lang="en-GB" dirty="0"/>
              <a:t>Another group begins pouring pond water onto the grass to “see what happens.”</a:t>
            </a:r>
          </a:p>
          <a:p>
            <a:r>
              <a:rPr lang="en-GB" dirty="0"/>
              <a:t>A pupil asks if they can taste the water to check if it’s clean.</a:t>
            </a:r>
          </a:p>
          <a:p>
            <a:endParaRPr lang="en-GB" b="1" dirty="0"/>
          </a:p>
          <a:p>
            <a:r>
              <a:rPr lang="en-GB" b="1" dirty="0"/>
              <a:t>Discussion Prompts for Teachers:</a:t>
            </a:r>
            <a:endParaRPr lang="en-GB" dirty="0"/>
          </a:p>
          <a:p>
            <a:r>
              <a:rPr lang="en-GB" dirty="0"/>
              <a:t>What are the </a:t>
            </a:r>
            <a:r>
              <a:rPr lang="en-GB" b="1" dirty="0"/>
              <a:t>potential hazards</a:t>
            </a:r>
            <a:r>
              <a:rPr lang="en-GB" dirty="0"/>
              <a:t> in this situation?</a:t>
            </a:r>
          </a:p>
          <a:p>
            <a:r>
              <a:rPr lang="en-GB" dirty="0"/>
              <a:t>How should the teacher </a:t>
            </a:r>
            <a:r>
              <a:rPr lang="en-GB" b="1" dirty="0"/>
              <a:t>model safe behaviour</a:t>
            </a:r>
            <a:r>
              <a:rPr lang="en-GB" dirty="0"/>
              <a:t> during this activity?</a:t>
            </a:r>
          </a:p>
          <a:p>
            <a:r>
              <a:rPr lang="en-GB" dirty="0"/>
              <a:t>What </a:t>
            </a:r>
            <a:r>
              <a:rPr lang="en-GB" b="1" dirty="0"/>
              <a:t>ethical considerations</a:t>
            </a:r>
            <a:r>
              <a:rPr lang="en-GB" dirty="0"/>
              <a:t> should be explained to pupils?</a:t>
            </a:r>
          </a:p>
          <a:p>
            <a:r>
              <a:rPr lang="en-GB" dirty="0"/>
              <a:t>How could this activity link to </a:t>
            </a:r>
            <a:r>
              <a:rPr lang="en-GB" b="1" dirty="0"/>
              <a:t>Working Scientifically</a:t>
            </a:r>
            <a:r>
              <a:rPr lang="en-GB" dirty="0"/>
              <a:t> and PSHE?</a:t>
            </a:r>
          </a:p>
          <a:p>
            <a:r>
              <a:rPr lang="en-GB" dirty="0"/>
              <a:t>What strategies could prevent these issues in future lessons?</a:t>
            </a:r>
          </a:p>
          <a:p>
            <a:endParaRPr lang="en-GB" b="1" dirty="0"/>
          </a:p>
          <a:p>
            <a:r>
              <a:rPr lang="en-GB" b="1" dirty="0"/>
              <a:t>Key Learning Points:</a:t>
            </a:r>
            <a:endParaRPr lang="en-GB" dirty="0"/>
          </a:p>
          <a:p>
            <a:r>
              <a:rPr lang="en-GB" dirty="0"/>
              <a:t>Importance of PPE (gloves, handwashing after handling samples).</a:t>
            </a:r>
          </a:p>
          <a:p>
            <a:r>
              <a:rPr lang="en-GB" dirty="0"/>
              <a:t>Clear rules before starting practical work.</a:t>
            </a:r>
          </a:p>
          <a:p>
            <a:r>
              <a:rPr lang="en-GB" dirty="0"/>
              <a:t>Respect for living things and habitats.</a:t>
            </a:r>
          </a:p>
          <a:p>
            <a:r>
              <a:rPr lang="en-GB" dirty="0"/>
              <a:t>Never taste or ingest science materials.</a:t>
            </a:r>
          </a:p>
          <a:p>
            <a:r>
              <a:rPr lang="en-GB" dirty="0"/>
              <a:t>Risk assessment and supervision are essential.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8A906-78FF-47C5-BD2C-0B2547E1017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028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Ask each participant to write one action they will take. Share ideas for whole-school consistency.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8A906-78FF-47C5-BD2C-0B2547E1017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016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9BCB53-E8D1-D109-AE03-16B405362C01}"/>
              </a:ext>
            </a:extLst>
          </p:cNvPr>
          <p:cNvSpPr txBox="1"/>
          <p:nvPr userDrawn="1"/>
        </p:nvSpPr>
        <p:spPr>
          <a:xfrm>
            <a:off x="1354137" y="5076579"/>
            <a:ext cx="21674139" cy="2246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999" b="1">
                <a:solidFill>
                  <a:srgbClr val="429A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CF4D55-5900-C32A-75F6-37192EAD19BE}"/>
              </a:ext>
            </a:extLst>
          </p:cNvPr>
          <p:cNvSpPr txBox="1"/>
          <p:nvPr userDrawn="1"/>
        </p:nvSpPr>
        <p:spPr>
          <a:xfrm>
            <a:off x="1354138" y="8449169"/>
            <a:ext cx="21637625" cy="2308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99">
                <a:solidFill>
                  <a:srgbClr val="429A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Month 202X</a:t>
            </a:r>
          </a:p>
          <a:p>
            <a:r>
              <a:rPr lang="en-US" sz="7199">
                <a:solidFill>
                  <a:srgbClr val="429A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or main contact</a:t>
            </a:r>
          </a:p>
        </p:txBody>
      </p:sp>
    </p:spTree>
    <p:extLst>
      <p:ext uri="{BB962C8B-B14F-4D97-AF65-F5344CB8AC3E}">
        <p14:creationId xmlns:p14="http://schemas.microsoft.com/office/powerpoint/2010/main" val="2751529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09FFC12-0E90-0E0E-2E69-5FD8AC50C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730251"/>
            <a:ext cx="2133452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429AD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B34C09-1552-D1A3-BA3A-0813A91CCE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8001" y="4428000"/>
            <a:ext cx="21334413" cy="8286750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rgbClr val="429AD6"/>
                </a:solidFill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274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034E8B8-9B74-C822-6BE7-2DBBC6474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730251"/>
            <a:ext cx="2133452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429AD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C5FEDF-0E42-E34E-FF4A-9723C1432E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8001" y="4428000"/>
            <a:ext cx="21334413" cy="8286750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rgbClr val="429AD6"/>
                </a:solidFill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853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4B2C531-0FE1-23AB-282E-8A00F4733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730251"/>
            <a:ext cx="2133452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429AD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40EB5C4-AC8B-6727-91E6-F830E2B5BE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8001" y="4428000"/>
            <a:ext cx="21334413" cy="8286750"/>
          </a:xfrm>
          <a:prstGeom prst="rect">
            <a:avLst/>
          </a:prstGeom>
        </p:spPr>
        <p:txBody>
          <a:bodyPr numCol="2" spcCol="180000"/>
          <a:lstStyle>
            <a:lvl1pPr>
              <a:defRPr b="1" i="0" baseline="0">
                <a:solidFill>
                  <a:srgbClr val="429AD6"/>
                </a:solidFill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06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197031A-F39D-DAB3-81EA-64DB980B0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730251"/>
            <a:ext cx="2133452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429AD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8368E83-628D-127A-1DB8-81CCFF86BC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8001" y="4428000"/>
            <a:ext cx="21334413" cy="8286750"/>
          </a:xfrm>
          <a:prstGeom prst="rect">
            <a:avLst/>
          </a:prstGeom>
        </p:spPr>
        <p:txBody>
          <a:bodyPr numCol="3" spcCol="180000"/>
          <a:lstStyle>
            <a:lvl1pPr>
              <a:defRPr b="1" i="0" baseline="0">
                <a:solidFill>
                  <a:srgbClr val="429AD6"/>
                </a:solidFill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784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707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9" r:id="rId3"/>
    <p:sldLayoutId id="2147483666" r:id="rId4"/>
    <p:sldLayoutId id="2147483667" r:id="rId5"/>
  </p:sldLayoutIdLst>
  <p:txStyles>
    <p:titleStyle>
      <a:lvl1pPr algn="l" defTabSz="1828526" rtl="0" eaLnBrk="1" latinLnBrk="0" hangingPunct="1">
        <a:lnSpc>
          <a:spcPct val="90000"/>
        </a:lnSpc>
        <a:spcBef>
          <a:spcPct val="0"/>
        </a:spcBef>
        <a:buNone/>
        <a:defRPr sz="8799" b="1" kern="1200">
          <a:solidFill>
            <a:srgbClr val="08314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132" indent="-457132" algn="l" defTabSz="1828526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rgbClr val="083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371394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rgbClr val="083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285658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rgbClr val="083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199920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rgbClr val="083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114183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rgbClr val="083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028446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2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3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8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2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3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8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mma.cooper3@hants.gov.uk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46A520-3D5F-D02B-500D-4BDB91B089B7}"/>
              </a:ext>
            </a:extLst>
          </p:cNvPr>
          <p:cNvSpPr txBox="1"/>
          <p:nvPr/>
        </p:nvSpPr>
        <p:spPr>
          <a:xfrm>
            <a:off x="1354138" y="4044191"/>
            <a:ext cx="21674138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0" b="1" dirty="0">
                <a:solidFill>
                  <a:srgbClr val="0088CE"/>
                </a:solidFill>
                <a:latin typeface="Arial"/>
                <a:cs typeface="Arial"/>
              </a:rPr>
              <a:t>Strengthening Science Safety Practice in Primary Schools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14C7F7-D8CD-0AA7-D52B-DAC1FBA97DDE}"/>
              </a:ext>
            </a:extLst>
          </p:cNvPr>
          <p:cNvSpPr txBox="1"/>
          <p:nvPr/>
        </p:nvSpPr>
        <p:spPr>
          <a:xfrm>
            <a:off x="1354138" y="9893281"/>
            <a:ext cx="21637625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7200" dirty="0">
                <a:solidFill>
                  <a:srgbClr val="0088CE"/>
                </a:solidFill>
                <a:latin typeface="Arial"/>
                <a:cs typeface="Arial"/>
              </a:rPr>
              <a:t>August 2026</a:t>
            </a:r>
          </a:p>
          <a:p>
            <a:r>
              <a:rPr lang="en-US" sz="7200" dirty="0">
                <a:solidFill>
                  <a:srgbClr val="0088CE"/>
                </a:solidFill>
                <a:latin typeface="Arial"/>
                <a:cs typeface="Arial"/>
              </a:rPr>
              <a:t>Emma Cooper </a:t>
            </a:r>
            <a:r>
              <a:rPr lang="en-US" sz="7200" dirty="0">
                <a:solidFill>
                  <a:srgbClr val="0088CE"/>
                </a:solidFill>
                <a:latin typeface="Arial"/>
                <a:cs typeface="Arial"/>
                <a:hlinkClick r:id="rId4"/>
              </a:rPr>
              <a:t>emma.cooper3@hants.gov.uk</a:t>
            </a:r>
            <a:r>
              <a:rPr lang="en-US" sz="7200" dirty="0">
                <a:solidFill>
                  <a:srgbClr val="0088CE"/>
                </a:solidFill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9714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Closing &amp; Resources</a:t>
            </a:r>
            <a:br>
              <a:rPr lang="en-GB" dirty="0"/>
            </a:b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02920" y="3195831"/>
            <a:ext cx="21334413" cy="828675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Summary of key points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CLEAPSS resources</a:t>
            </a:r>
          </a:p>
          <a:p>
            <a:endParaRPr dirty="0"/>
          </a:p>
        </p:txBody>
      </p:sp>
      <p:pic>
        <p:nvPicPr>
          <p:cNvPr id="6" name="Picture 5" descr="A book on a table&#10;&#10;Description automatically generated">
            <a:extLst>
              <a:ext uri="{FF2B5EF4-FFF2-40B4-BE49-F238E27FC236}">
                <a16:creationId xmlns:a16="http://schemas.microsoft.com/office/drawing/2014/main" id="{0531ABA5-45EF-F917-D0F0-4A300C3737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10" t="10992" r="9237" b="13064"/>
          <a:stretch/>
        </p:blipFill>
        <p:spPr>
          <a:xfrm rot="5400000">
            <a:off x="13449490" y="2215878"/>
            <a:ext cx="6453802" cy="4904418"/>
          </a:xfrm>
          <a:prstGeom prst="rect">
            <a:avLst/>
          </a:prstGeom>
        </p:spPr>
      </p:pic>
      <p:pic>
        <p:nvPicPr>
          <p:cNvPr id="7" name="Picture 6" descr="A picture containing text, poster, design&#10;&#10;Description automatically generated">
            <a:extLst>
              <a:ext uri="{FF2B5EF4-FFF2-40B4-BE49-F238E27FC236}">
                <a16:creationId xmlns:a16="http://schemas.microsoft.com/office/drawing/2014/main" id="{E08E1D13-2683-19D3-619C-3FF31CA1B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5234" y="1953627"/>
            <a:ext cx="4974476" cy="70605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76B80F-3700-6CF2-7103-95447F24D7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5003" y="2655267"/>
            <a:ext cx="5078444" cy="66557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16FA5E-175A-66D9-F340-93F7D7C876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45977" y="3275169"/>
            <a:ext cx="4991356" cy="70488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233673-808B-1502-AAD3-92369898DB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39508" y="4289862"/>
            <a:ext cx="4473708" cy="64412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5FE2F4-A313-5E6A-5543-1187F2A34E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21660" y="5032169"/>
            <a:ext cx="4738058" cy="6713587"/>
          </a:xfrm>
          <a:prstGeom prst="rect">
            <a:avLst/>
          </a:prstGeom>
        </p:spPr>
      </p:pic>
      <p:pic>
        <p:nvPicPr>
          <p:cNvPr id="12" name="Picture 11" descr="A book on a table&#10;&#10;Description automatically generated">
            <a:extLst>
              <a:ext uri="{FF2B5EF4-FFF2-40B4-BE49-F238E27FC236}">
                <a16:creationId xmlns:a16="http://schemas.microsoft.com/office/drawing/2014/main" id="{A811E958-7EA9-A176-C8A1-B91581DDD4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10" t="10992" r="9237" b="13064"/>
          <a:stretch/>
        </p:blipFill>
        <p:spPr>
          <a:xfrm rot="5400000">
            <a:off x="13449490" y="2215878"/>
            <a:ext cx="6453802" cy="4904418"/>
          </a:xfrm>
          <a:prstGeom prst="rect">
            <a:avLst/>
          </a:prstGeom>
        </p:spPr>
      </p:pic>
      <p:pic>
        <p:nvPicPr>
          <p:cNvPr id="13" name="Picture 12" descr="A picture containing text, poster, design&#10;&#10;Description automatically generated">
            <a:extLst>
              <a:ext uri="{FF2B5EF4-FFF2-40B4-BE49-F238E27FC236}">
                <a16:creationId xmlns:a16="http://schemas.microsoft.com/office/drawing/2014/main" id="{E69DFB3E-B7B4-3692-F465-48E08B01B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5234" y="1953627"/>
            <a:ext cx="4974476" cy="70605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3451A4-0161-8B54-2580-7274738C9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5003" y="2655267"/>
            <a:ext cx="5078444" cy="66557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2E05362-0933-6D12-22C6-D86C0CF784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45977" y="3275169"/>
            <a:ext cx="4991356" cy="70488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A1E4040-6F19-27EB-5618-A918092448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39508" y="4289862"/>
            <a:ext cx="4473708" cy="64412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91CB5E-6310-F0A0-BC84-E54281E2E1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21660" y="5032169"/>
            <a:ext cx="4738058" cy="67135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E926737-919D-D117-1D98-109216C48B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7860" y="7296501"/>
            <a:ext cx="3406171" cy="350793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291CFEF-A716-6992-E172-27A6D3F16F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88603" y="8518704"/>
            <a:ext cx="3291669" cy="31726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7CF8821-717F-C4ED-9355-54529C5D91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1206" y="10253984"/>
            <a:ext cx="3439809" cy="24776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Understand teacher responsibilities for science safety</a:t>
            </a:r>
          </a:p>
          <a:p>
            <a:r>
              <a:rPr lang="en-GB" dirty="0">
                <a:solidFill>
                  <a:schemeClr val="tx1"/>
                </a:solidFill>
              </a:rPr>
              <a:t>Identify common risks and how to manage them</a:t>
            </a:r>
          </a:p>
          <a:p>
            <a:r>
              <a:rPr lang="en-GB" dirty="0">
                <a:solidFill>
                  <a:schemeClr val="tx1"/>
                </a:solidFill>
              </a:rPr>
              <a:t>Explore strategies to embed safety in teaching</a:t>
            </a:r>
          </a:p>
          <a:p>
            <a:r>
              <a:rPr lang="en-GB" dirty="0">
                <a:solidFill>
                  <a:schemeClr val="tx1"/>
                </a:solidFill>
              </a:rPr>
              <a:t>Promote a positive safety culture</a:t>
            </a:r>
          </a:p>
          <a:p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097280"/>
            <a:ext cx="2616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defRPr sz="1800"/>
            </a:pPr>
            <a:r>
              <a:rPr dirty="0"/>
              <a:t>-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  <a:br>
              <a:rPr lang="en-GB" dirty="0"/>
            </a:b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1. Welcome and Purpose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2. Roles and Responsibilities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3. Common Risks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4. Embedding Safety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5. Scenario Challenge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6. Action Planning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7. Closing</a:t>
            </a:r>
          </a:p>
          <a:p>
            <a:endParaRPr dirty="0"/>
          </a:p>
        </p:txBody>
      </p:sp>
      <p:pic>
        <p:nvPicPr>
          <p:cNvPr id="7" name="Graphic 6" descr="Warning outline">
            <a:extLst>
              <a:ext uri="{FF2B5EF4-FFF2-40B4-BE49-F238E27FC236}">
                <a16:creationId xmlns:a16="http://schemas.microsoft.com/office/drawing/2014/main" id="{E8A2BABF-17F3-6969-6425-9667A0B027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54273" y="6262356"/>
            <a:ext cx="6452394" cy="64523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 &amp; Purpose</a:t>
            </a:r>
            <a:br>
              <a:rPr lang="en-GB" dirty="0"/>
            </a:b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71602" y="3381377"/>
            <a:ext cx="21334413" cy="828675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Why science safety matters: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Pupil wellbeing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Curriculum links (Working Scientifically)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Statutory responsibilities</a:t>
            </a:r>
          </a:p>
          <a:p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7D5263-2D04-7161-4ACA-696D2EDEE2BD}"/>
              </a:ext>
            </a:extLst>
          </p:cNvPr>
          <p:cNvSpPr/>
          <p:nvPr/>
        </p:nvSpPr>
        <p:spPr>
          <a:xfrm>
            <a:off x="2983132" y="8571375"/>
            <a:ext cx="18416148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115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What’s your biggest safety challenge?”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Roles &amp; Responsibilities</a:t>
            </a:r>
            <a:br>
              <a:rPr lang="en-GB" dirty="0"/>
            </a:b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56801" y="3247994"/>
            <a:ext cx="13262399" cy="8286750"/>
          </a:xfrm>
        </p:spPr>
        <p:txBody>
          <a:bodyPr/>
          <a:lstStyle/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GB" dirty="0">
                <a:solidFill>
                  <a:schemeClr val="tx1"/>
                </a:solidFill>
              </a:rPr>
              <a:t>Safety in science at Key Stages 1 and 2 Health and safety guide for schools Fifth edition June 2025</a:t>
            </a:r>
          </a:p>
          <a:p>
            <a:pPr>
              <a:buFontTx/>
              <a:buChar char="-"/>
            </a:pPr>
            <a:endParaRPr lang="en-GB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GB" dirty="0">
                <a:solidFill>
                  <a:schemeClr val="tx1"/>
                </a:solidFill>
              </a:rPr>
              <a:t>Teacher responsibilities</a:t>
            </a:r>
          </a:p>
          <a:p>
            <a:pPr>
              <a:buFontTx/>
              <a:buChar char="-"/>
            </a:pPr>
            <a:endParaRPr lang="en-GB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GB" dirty="0">
                <a:solidFill>
                  <a:schemeClr val="tx1"/>
                </a:solidFill>
              </a:rPr>
              <a:t>Leadership and support</a:t>
            </a:r>
          </a:p>
          <a:p>
            <a:pPr>
              <a:buFontTx/>
              <a:buChar char="-"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CLEAPSS guidance and resources</a:t>
            </a:r>
          </a:p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9445E6-AC5F-5F68-FC95-8BE045404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2006" y="2478596"/>
            <a:ext cx="6974118" cy="9825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Risks &amp; Controls</a:t>
            </a:r>
            <a:br>
              <a:rPr lang="en-GB" dirty="0"/>
            </a:b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Typical hazards in primary science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Risk assessment basics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Using CLEAPSS guidance</a:t>
            </a:r>
          </a:p>
          <a:p>
            <a:endParaRPr dirty="0"/>
          </a:p>
        </p:txBody>
      </p:sp>
      <p:pic>
        <p:nvPicPr>
          <p:cNvPr id="1026" name="Picture 2" descr="Read think record do">
            <a:extLst>
              <a:ext uri="{FF2B5EF4-FFF2-40B4-BE49-F238E27FC236}">
                <a16:creationId xmlns:a16="http://schemas.microsoft.com/office/drawing/2014/main" id="{27BC9B42-F03E-46A9-E0CC-95A5332DF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3977" y="2427817"/>
            <a:ext cx="7818437" cy="781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Embedding Safety in Teaching</a:t>
            </a:r>
            <a:br>
              <a:rPr lang="en-GB" dirty="0"/>
            </a:b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Modelling safe behaviour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Safety Champions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Visual reminders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Curriculum links (PSHE, science)</a:t>
            </a:r>
          </a:p>
          <a:p>
            <a:endParaRPr dirty="0"/>
          </a:p>
        </p:txBody>
      </p:sp>
      <p:pic>
        <p:nvPicPr>
          <p:cNvPr id="7" name="Picture 6" descr="A cartoon of a child wearing goggles and a white coat&#10;&#10;AI-generated content may be incorrect.">
            <a:extLst>
              <a:ext uri="{FF2B5EF4-FFF2-40B4-BE49-F238E27FC236}">
                <a16:creationId xmlns:a16="http://schemas.microsoft.com/office/drawing/2014/main" id="{269B2749-C469-B822-393B-E07EF29CA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6273" y="6434666"/>
            <a:ext cx="5740400" cy="5740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Scenario Challenge</a:t>
            </a:r>
            <a:br>
              <a:rPr lang="en-GB" dirty="0"/>
            </a:b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93869" y="2714625"/>
            <a:ext cx="9469332" cy="8286750"/>
          </a:xfrm>
        </p:spPr>
        <p:txBody>
          <a:bodyPr/>
          <a:lstStyle/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Case Study: The Curious Case of the Pond Water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Group discussion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What should the teacher do?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What should pupils learn?</a:t>
            </a:r>
          </a:p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9FE46C-E459-280F-B70C-2667FA731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0934" y="3048001"/>
            <a:ext cx="12430127" cy="82867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B2542C-31E5-C8E3-2B3B-DECD44FE257B}"/>
              </a:ext>
            </a:extLst>
          </p:cNvPr>
          <p:cNvSpPr txBox="1"/>
          <p:nvPr/>
        </p:nvSpPr>
        <p:spPr>
          <a:xfrm>
            <a:off x="16637271" y="4360299"/>
            <a:ext cx="2235201" cy="1338828"/>
          </a:xfrm>
          <a:prstGeom prst="rect">
            <a:avLst/>
          </a:prstGeom>
          <a:solidFill>
            <a:srgbClr val="FEF9E9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latin typeface="Comic Sans MS" panose="030F0702030302020204" pitchFamily="66" charset="0"/>
              </a:rPr>
              <a:t>I want to  catch a fish.</a:t>
            </a:r>
          </a:p>
          <a:p>
            <a:pPr algn="ctr"/>
            <a:endParaRPr lang="en-GB" sz="27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Action Planning</a:t>
            </a:r>
            <a:br>
              <a:rPr lang="en-GB" dirty="0"/>
            </a:b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One action you will take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- Share ideas for whole-school consistency</a:t>
            </a:r>
          </a:p>
          <a:p>
            <a:endParaRPr dirty="0"/>
          </a:p>
        </p:txBody>
      </p:sp>
      <p:pic>
        <p:nvPicPr>
          <p:cNvPr id="7" name="Graphic 6" descr="List outline">
            <a:extLst>
              <a:ext uri="{FF2B5EF4-FFF2-40B4-BE49-F238E27FC236}">
                <a16:creationId xmlns:a16="http://schemas.microsoft.com/office/drawing/2014/main" id="{5340082B-B957-FD7F-47AC-48C0F2DD83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051072" y="5377887"/>
            <a:ext cx="6881845" cy="68818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ervices background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provement-advisory-service-powerpoint-template - JWW" id="{66B04809-AE06-4AEB-BA38-A855E93A0464}" vid="{50C21830-0C6E-47F4-83A2-642FD0D0273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5dbf80e-f509-45f6-9fe5-406e3eefabbb" xsi:nil="true"/>
    <_dlc_DocId xmlns="d0393e64-3c0e-487f-804d-ccdf56bf1631">NX2CHFJHQK4R-1350286470-25</_dlc_DocId>
    <_dlc_DocIdUrl xmlns="d0393e64-3c0e-487f-804d-ccdf56bf1631">
      <Url>https://hants.sharepoint.com/sites/HIAS8251/_layouts/15/DocIdRedir.aspx?ID=NX2CHFJHQK4R-1350286470-25</Url>
      <Description>NX2CHFJHQK4R-1350286470-25</Description>
    </_dlc_DocIdUrl>
    <lcf76f155ced4ddcb4097134ff3c332f xmlns="1e1c1808-369b-40d7-9886-afbc5f49b136">
      <Terms xmlns="http://schemas.microsoft.com/office/infopath/2007/PartnerControls"/>
    </lcf76f155ced4ddcb4097134ff3c332f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0DBD7A0811954987FF7A3EA9983527" ma:contentTypeVersion="11" ma:contentTypeDescription="Create a new document." ma:contentTypeScope="" ma:versionID="223106e8fd2b7d8c3bb21f66b7edcff3">
  <xsd:schema xmlns:xsd="http://www.w3.org/2001/XMLSchema" xmlns:xs="http://www.w3.org/2001/XMLSchema" xmlns:p="http://schemas.microsoft.com/office/2006/metadata/properties" xmlns:ns2="d0393e64-3c0e-487f-804d-ccdf56bf1631" xmlns:ns3="1e1c1808-369b-40d7-9886-afbc5f49b136" xmlns:ns4="c5dbf80e-f509-45f6-9fe5-406e3eefabbb" targetNamespace="http://schemas.microsoft.com/office/2006/metadata/properties" ma:root="true" ma:fieldsID="3d79a92bcedbab59df636a5711186f38" ns2:_="" ns3:_="" ns4:_="">
    <xsd:import namespace="d0393e64-3c0e-487f-804d-ccdf56bf1631"/>
    <xsd:import namespace="1e1c1808-369b-40d7-9886-afbc5f49b136"/>
    <xsd:import namespace="c5dbf80e-f509-45f6-9fe5-406e3eefabb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4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393e64-3c0e-487f-804d-ccdf56bf1631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1c1808-369b-40d7-9886-afbc5f49b1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c5dbf34-c73a-430c-9290-9174ad7877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dbf80e-f509-45f6-9fe5-406e3eefabb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001cd6a-e120-4422-8492-e0258bd4b4d8}" ma:internalName="TaxCatchAll" ma:showField="CatchAllData" ma:web="d0393e64-3c0e-487f-804d-ccdf56bf16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B60EA4-7D52-49C9-B8C9-8A7584A1B65E}">
  <ds:schemaRefs>
    <ds:schemaRef ds:uri="1e1c1808-369b-40d7-9886-afbc5f49b136"/>
    <ds:schemaRef ds:uri="c5dbf80e-f509-45f6-9fe5-406e3eefabbb"/>
    <ds:schemaRef ds:uri="d0393e64-3c0e-487f-804d-ccdf56bf16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81FB3A6-241D-4E8D-B5EE-1C7F61AD845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26CCDC6-ACD1-43F6-8F4F-21E835B3CA3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FAD1580-27FC-46B9-B435-891B95D4DB5A}">
  <ds:schemaRefs>
    <ds:schemaRef ds:uri="1e1c1808-369b-40d7-9886-afbc5f49b136"/>
    <ds:schemaRef ds:uri="c5dbf80e-f509-45f6-9fe5-406e3eefabbb"/>
    <ds:schemaRef ds:uri="d0393e64-3c0e-487f-804d-ccdf56bf16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720</Words>
  <Application>Microsoft Office PowerPoint</Application>
  <PresentationFormat>Custom</PresentationFormat>
  <Paragraphs>123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Comic Sans MS</vt:lpstr>
      <vt:lpstr>Services background</vt:lpstr>
      <vt:lpstr>PowerPoint Presentation</vt:lpstr>
      <vt:lpstr>Objectives</vt:lpstr>
      <vt:lpstr>Agenda </vt:lpstr>
      <vt:lpstr>Welcome &amp; Purpose </vt:lpstr>
      <vt:lpstr>Roles &amp; Responsibilities </vt:lpstr>
      <vt:lpstr>Common Risks &amp; Controls </vt:lpstr>
      <vt:lpstr>Embedding Safety in Teaching </vt:lpstr>
      <vt:lpstr>Scenario Challenge </vt:lpstr>
      <vt:lpstr>Action Planning </vt:lpstr>
      <vt:lpstr>Closing &amp; Resources </vt:lpstr>
    </vt:vector>
  </TitlesOfParts>
  <Company>(c) HIAS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HIAS</dc:creator>
  <cp:lastModifiedBy>Cooper, Emma (Childrens Services)</cp:lastModifiedBy>
  <cp:revision>6</cp:revision>
  <dcterms:created xsi:type="dcterms:W3CDTF">2023-04-27T13:13:25Z</dcterms:created>
  <dcterms:modified xsi:type="dcterms:W3CDTF">2026-08-19T14:08:13Z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0x010100A40DBD7A0811954987FF7A3EA9983527</vt:lpwstr>
  </property>
  <property fmtid="{D5CDD505-2E9C-101B-9397-08002B2CF9AE}" pid="3" name="_dlc_DocIdItemGuid">
    <vt:lpwstr>36c27f2d-84a4-4157-9ca6-2a19f87c957a</vt:lpwstr>
  </property>
  <property fmtid="{D5CDD505-2E9C-101B-9397-08002B2CF9AE}" pid="4" name="MediaServiceImageTags">
    <vt:lpwstr/>
  </property>
</Properties>
</file>