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5"/>
  </p:sldMasterIdLst>
  <p:notesMasterIdLst>
    <p:notesMasterId r:id="rId50"/>
  </p:notesMasterIdLst>
  <p:sldIdLst>
    <p:sldId id="256" r:id="rId6"/>
    <p:sldId id="259" r:id="rId7"/>
    <p:sldId id="845" r:id="rId8"/>
    <p:sldId id="847" r:id="rId9"/>
    <p:sldId id="848" r:id="rId10"/>
    <p:sldId id="663" r:id="rId11"/>
    <p:sldId id="665" r:id="rId12"/>
    <p:sldId id="550" r:id="rId13"/>
    <p:sldId id="551" r:id="rId14"/>
    <p:sldId id="664" r:id="rId15"/>
    <p:sldId id="521" r:id="rId16"/>
    <p:sldId id="749" r:id="rId17"/>
    <p:sldId id="666" r:id="rId18"/>
    <p:sldId id="667" r:id="rId19"/>
    <p:sldId id="729" r:id="rId20"/>
    <p:sldId id="728" r:id="rId21"/>
    <p:sldId id="860" r:id="rId22"/>
    <p:sldId id="875" r:id="rId23"/>
    <p:sldId id="911" r:id="rId24"/>
    <p:sldId id="912" r:id="rId25"/>
    <p:sldId id="850" r:id="rId26"/>
    <p:sldId id="823" r:id="rId27"/>
    <p:sldId id="824" r:id="rId28"/>
    <p:sldId id="785" r:id="rId29"/>
    <p:sldId id="896" r:id="rId30"/>
    <p:sldId id="898" r:id="rId31"/>
    <p:sldId id="909" r:id="rId32"/>
    <p:sldId id="260" r:id="rId33"/>
    <p:sldId id="914" r:id="rId34"/>
    <p:sldId id="257" r:id="rId35"/>
    <p:sldId id="258" r:id="rId36"/>
    <p:sldId id="915" r:id="rId37"/>
    <p:sldId id="908" r:id="rId38"/>
    <p:sldId id="910" r:id="rId39"/>
    <p:sldId id="907" r:id="rId40"/>
    <p:sldId id="883" r:id="rId41"/>
    <p:sldId id="887" r:id="rId42"/>
    <p:sldId id="886" r:id="rId43"/>
    <p:sldId id="891" r:id="rId44"/>
    <p:sldId id="884" r:id="rId45"/>
    <p:sldId id="913" r:id="rId46"/>
    <p:sldId id="859" r:id="rId47"/>
    <p:sldId id="916" r:id="rId48"/>
    <p:sldId id="722" r:id="rId49"/>
  </p:sldIdLst>
  <p:sldSz cx="24382413" cy="1371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50" userDrawn="1">
          <p15:clr>
            <a:srgbClr val="A4A3A4"/>
          </p15:clr>
        </p15:guide>
        <p15:guide id="2" pos="853" userDrawn="1">
          <p15:clr>
            <a:srgbClr val="A4A3A4"/>
          </p15:clr>
        </p15:guide>
        <p15:guide id="3" pos="14483" userDrawn="1">
          <p15:clr>
            <a:srgbClr val="A4A3A4"/>
          </p15:clr>
        </p15:guide>
        <p15:guide id="4" orient="horz" pos="7767" userDrawn="1">
          <p15:clr>
            <a:srgbClr val="A4A3A4"/>
          </p15:clr>
        </p15:guide>
        <p15:guide id="5" pos="1556" userDrawn="1">
          <p15:clr>
            <a:srgbClr val="A4A3A4"/>
          </p15:clr>
        </p15:guide>
        <p15:guide id="6" pos="2032" userDrawn="1">
          <p15:clr>
            <a:srgbClr val="A4A3A4"/>
          </p15:clr>
        </p15:guide>
        <p15:guide id="7" pos="6727" userDrawn="1">
          <p15:clr>
            <a:srgbClr val="A4A3A4"/>
          </p15:clr>
        </p15:guide>
        <p15:guide id="8" pos="6296" userDrawn="1">
          <p15:clr>
            <a:srgbClr val="A4A3A4"/>
          </p15:clr>
        </p15:guide>
        <p15:guide id="9" pos="5548" userDrawn="1">
          <p15:clr>
            <a:srgbClr val="A4A3A4"/>
          </p15:clr>
        </p15:guide>
        <p15:guide id="10" pos="5117" userDrawn="1">
          <p15:clr>
            <a:srgbClr val="A4A3A4"/>
          </p15:clr>
        </p15:guide>
        <p15:guide id="11" pos="4346" userDrawn="1">
          <p15:clr>
            <a:srgbClr val="A4A3A4"/>
          </p15:clr>
        </p15:guide>
        <p15:guide id="12" pos="2758" userDrawn="1">
          <p15:clr>
            <a:srgbClr val="A4A3A4"/>
          </p15:clr>
        </p15:guide>
        <p15:guide id="13" pos="3212" userDrawn="1">
          <p15:clr>
            <a:srgbClr val="A4A3A4"/>
          </p15:clr>
        </p15:guide>
        <p15:guide id="14" pos="3915" userDrawn="1">
          <p15:clr>
            <a:srgbClr val="A4A3A4"/>
          </p15:clr>
        </p15:guide>
        <p15:guide id="15" pos="9789" userDrawn="1">
          <p15:clr>
            <a:srgbClr val="A4A3A4"/>
          </p15:clr>
        </p15:guide>
        <p15:guide id="16" pos="9063" userDrawn="1">
          <p15:clr>
            <a:srgbClr val="A4A3A4"/>
          </p15:clr>
        </p15:guide>
        <p15:guide id="17" pos="8632" userDrawn="1">
          <p15:clr>
            <a:srgbClr val="A4A3A4"/>
          </p15:clr>
        </p15:guide>
        <p15:guide id="18" pos="7453" userDrawn="1">
          <p15:clr>
            <a:srgbClr val="A4A3A4"/>
          </p15:clr>
        </p15:guide>
        <p15:guide id="19" pos="7884" userDrawn="1">
          <p15:clr>
            <a:srgbClr val="A4A3A4"/>
          </p15:clr>
        </p15:guide>
        <p15:guide id="20" pos="10242" userDrawn="1">
          <p15:clr>
            <a:srgbClr val="A4A3A4"/>
          </p15:clr>
        </p15:guide>
        <p15:guide id="21" pos="11399" userDrawn="1">
          <p15:clr>
            <a:srgbClr val="A4A3A4"/>
          </p15:clr>
        </p15:guide>
        <p15:guide id="22" pos="10968" userDrawn="1">
          <p15:clr>
            <a:srgbClr val="A4A3A4"/>
          </p15:clr>
        </p15:guide>
        <p15:guide id="23" pos="12125" userDrawn="1">
          <p15:clr>
            <a:srgbClr val="A4A3A4"/>
          </p15:clr>
        </p15:guide>
        <p15:guide id="24" pos="12556" userDrawn="1">
          <p15:clr>
            <a:srgbClr val="A4A3A4"/>
          </p15:clr>
        </p15:guide>
        <p15:guide id="25" pos="13327" userDrawn="1">
          <p15:clr>
            <a:srgbClr val="A4A3A4"/>
          </p15:clr>
        </p15:guide>
        <p15:guide id="26" pos="13758" userDrawn="1">
          <p15:clr>
            <a:srgbClr val="A4A3A4"/>
          </p15:clr>
        </p15:guide>
        <p15:guide id="27" orient="horz" pos="216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8314C"/>
    <a:srgbClr val="E405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664DD8-E3A6-4068-8B27-B44AA8560E74}" v="3" dt="2024-03-21T14:06:52.4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8188" autoAdjust="0"/>
    <p:restoredTop sz="96197"/>
  </p:normalViewPr>
  <p:slideViewPr>
    <p:cSldViewPr snapToGrid="0" showGuides="1">
      <p:cViewPr varScale="1">
        <p:scale>
          <a:sx n="32" d="100"/>
          <a:sy n="32" d="100"/>
        </p:scale>
        <p:origin x="244" y="24"/>
      </p:cViewPr>
      <p:guideLst>
        <p:guide orient="horz" pos="850"/>
        <p:guide pos="853"/>
        <p:guide pos="14483"/>
        <p:guide orient="horz" pos="7767"/>
        <p:guide pos="1556"/>
        <p:guide pos="2032"/>
        <p:guide pos="6727"/>
        <p:guide pos="6296"/>
        <p:guide pos="5548"/>
        <p:guide pos="5117"/>
        <p:guide pos="4346"/>
        <p:guide pos="2758"/>
        <p:guide pos="3212"/>
        <p:guide pos="3915"/>
        <p:guide pos="9789"/>
        <p:guide pos="9063"/>
        <p:guide pos="8632"/>
        <p:guide pos="7453"/>
        <p:guide pos="7884"/>
        <p:guide pos="10242"/>
        <p:guide pos="11399"/>
        <p:guide pos="10968"/>
        <p:guide pos="12125"/>
        <p:guide pos="12556"/>
        <p:guide pos="13327"/>
        <p:guide pos="13758"/>
        <p:guide orient="horz" pos="216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presProps" Target="presProps.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eil, Kevin" userId="27438336-c52b-4b9d-b4f0-dc52cdc71b45" providerId="ADAL" clId="{A9664DD8-E3A6-4068-8B27-B44AA8560E74}"/>
    <pc:docChg chg="undo custSel addSld delSld modSld">
      <pc:chgData name="Neil, Kevin" userId="27438336-c52b-4b9d-b4f0-dc52cdc71b45" providerId="ADAL" clId="{A9664DD8-E3A6-4068-8B27-B44AA8560E74}" dt="2024-03-22T09:16:39.352" v="9"/>
      <pc:docMkLst>
        <pc:docMk/>
      </pc:docMkLst>
      <pc:sldChg chg="add del setBg">
        <pc:chgData name="Neil, Kevin" userId="27438336-c52b-4b9d-b4f0-dc52cdc71b45" providerId="ADAL" clId="{A9664DD8-E3A6-4068-8B27-B44AA8560E74}" dt="2024-03-21T14:06:52.471" v="7"/>
        <pc:sldMkLst>
          <pc:docMk/>
          <pc:sldMk cId="3974868501" sldId="284"/>
        </pc:sldMkLst>
      </pc:sldChg>
      <pc:sldChg chg="add del setBg">
        <pc:chgData name="Neil, Kevin" userId="27438336-c52b-4b9d-b4f0-dc52cdc71b45" providerId="ADAL" clId="{A9664DD8-E3A6-4068-8B27-B44AA8560E74}" dt="2024-03-21T14:06:52.471" v="7"/>
        <pc:sldMkLst>
          <pc:docMk/>
          <pc:sldMk cId="2433306600" sldId="285"/>
        </pc:sldMkLst>
      </pc:sldChg>
      <pc:sldChg chg="add del setBg">
        <pc:chgData name="Neil, Kevin" userId="27438336-c52b-4b9d-b4f0-dc52cdc71b45" providerId="ADAL" clId="{A9664DD8-E3A6-4068-8B27-B44AA8560E74}" dt="2024-03-21T14:06:52.471" v="7"/>
        <pc:sldMkLst>
          <pc:docMk/>
          <pc:sldMk cId="2673968752" sldId="292"/>
        </pc:sldMkLst>
      </pc:sldChg>
      <pc:sldChg chg="add del">
        <pc:chgData name="Neil, Kevin" userId="27438336-c52b-4b9d-b4f0-dc52cdc71b45" providerId="ADAL" clId="{A9664DD8-E3A6-4068-8B27-B44AA8560E74}" dt="2024-03-21T14:06:52.471" v="7"/>
        <pc:sldMkLst>
          <pc:docMk/>
          <pc:sldMk cId="2003979403" sldId="294"/>
        </pc:sldMkLst>
      </pc:sldChg>
      <pc:sldChg chg="add del">
        <pc:chgData name="Neil, Kevin" userId="27438336-c52b-4b9d-b4f0-dc52cdc71b45" providerId="ADAL" clId="{A9664DD8-E3A6-4068-8B27-B44AA8560E74}" dt="2024-03-21T14:06:52.471" v="7"/>
        <pc:sldMkLst>
          <pc:docMk/>
          <pc:sldMk cId="2840506795" sldId="299"/>
        </pc:sldMkLst>
      </pc:sldChg>
      <pc:sldChg chg="modSp mod">
        <pc:chgData name="Neil, Kevin" userId="27438336-c52b-4b9d-b4f0-dc52cdc71b45" providerId="ADAL" clId="{A9664DD8-E3A6-4068-8B27-B44AA8560E74}" dt="2024-03-22T09:16:39.352" v="9"/>
        <pc:sldMkLst>
          <pc:docMk/>
          <pc:sldMk cId="3122333887" sldId="729"/>
        </pc:sldMkLst>
        <pc:spChg chg="mod">
          <ac:chgData name="Neil, Kevin" userId="27438336-c52b-4b9d-b4f0-dc52cdc71b45" providerId="ADAL" clId="{A9664DD8-E3A6-4068-8B27-B44AA8560E74}" dt="2024-03-22T09:16:39.352" v="9"/>
          <ac:spMkLst>
            <pc:docMk/>
            <pc:sldMk cId="3122333887" sldId="729"/>
            <ac:spMk id="58" creationId="{00000000-0000-0000-0000-000000000000}"/>
          </ac:spMkLst>
        </pc:spChg>
      </pc:sldChg>
      <pc:sldChg chg="delDesignElem">
        <pc:chgData name="Neil, Kevin" userId="27438336-c52b-4b9d-b4f0-dc52cdc71b45" providerId="ADAL" clId="{A9664DD8-E3A6-4068-8B27-B44AA8560E74}" dt="2024-03-21T12:16:18.758" v="0"/>
        <pc:sldMkLst>
          <pc:docMk/>
          <pc:sldMk cId="1309344251" sldId="914"/>
        </pc:sldMkLst>
      </pc:sldChg>
      <pc:sldChg chg="modSp new mod">
        <pc:chgData name="Neil, Kevin" userId="27438336-c52b-4b9d-b4f0-dc52cdc71b45" providerId="ADAL" clId="{A9664DD8-E3A6-4068-8B27-B44AA8560E74}" dt="2024-03-21T12:19:13.045" v="5" actId="1076"/>
        <pc:sldMkLst>
          <pc:docMk/>
          <pc:sldMk cId="1139991368" sldId="916"/>
        </pc:sldMkLst>
        <pc:spChg chg="mod">
          <ac:chgData name="Neil, Kevin" userId="27438336-c52b-4b9d-b4f0-dc52cdc71b45" providerId="ADAL" clId="{A9664DD8-E3A6-4068-8B27-B44AA8560E74}" dt="2024-03-21T12:19:13.045" v="5" actId="1076"/>
          <ac:spMkLst>
            <pc:docMk/>
            <pc:sldMk cId="1139991368" sldId="916"/>
            <ac:spMk id="2" creationId="{F17E5539-4211-C2E4-2113-3574040C499B}"/>
          </ac:spMkLst>
        </pc:spChg>
      </pc:sldChg>
      <pc:sldChg chg="add del">
        <pc:chgData name="Neil, Kevin" userId="27438336-c52b-4b9d-b4f0-dc52cdc71b45" providerId="ADAL" clId="{A9664DD8-E3A6-4068-8B27-B44AA8560E74}" dt="2024-03-21T14:06:52.471" v="7"/>
        <pc:sldMkLst>
          <pc:docMk/>
          <pc:sldMk cId="1558807672" sldId="1167"/>
        </pc:sldMkLst>
      </pc:sldChg>
      <pc:sldChg chg="add del">
        <pc:chgData name="Neil, Kevin" userId="27438336-c52b-4b9d-b4f0-dc52cdc71b45" providerId="ADAL" clId="{A9664DD8-E3A6-4068-8B27-B44AA8560E74}" dt="2024-03-21T14:06:52.471" v="7"/>
        <pc:sldMkLst>
          <pc:docMk/>
          <pc:sldMk cId="3760775668" sldId="1168"/>
        </pc:sldMkLst>
      </pc:sldChg>
      <pc:sldChg chg="add del">
        <pc:chgData name="Neil, Kevin" userId="27438336-c52b-4b9d-b4f0-dc52cdc71b45" providerId="ADAL" clId="{A9664DD8-E3A6-4068-8B27-B44AA8560E74}" dt="2024-03-21T14:06:52.471" v="7"/>
        <pc:sldMkLst>
          <pc:docMk/>
          <pc:sldMk cId="3212943140" sldId="1169"/>
        </pc:sldMkLst>
      </pc:sldChg>
      <pc:sldChg chg="add del">
        <pc:chgData name="Neil, Kevin" userId="27438336-c52b-4b9d-b4f0-dc52cdc71b45" providerId="ADAL" clId="{A9664DD8-E3A6-4068-8B27-B44AA8560E74}" dt="2024-03-21T14:06:52.471" v="7"/>
        <pc:sldMkLst>
          <pc:docMk/>
          <pc:sldMk cId="452975297" sldId="1195"/>
        </pc:sldMkLst>
      </pc:sldChg>
      <pc:sldChg chg="add del">
        <pc:chgData name="Neil, Kevin" userId="27438336-c52b-4b9d-b4f0-dc52cdc71b45" providerId="ADAL" clId="{A9664DD8-E3A6-4068-8B27-B44AA8560E74}" dt="2024-03-21T14:06:52.471" v="7"/>
        <pc:sldMkLst>
          <pc:docMk/>
          <pc:sldMk cId="1973229246" sldId="1197"/>
        </pc:sldMkLst>
      </pc:sldChg>
      <pc:sldChg chg="add del">
        <pc:chgData name="Neil, Kevin" userId="27438336-c52b-4b9d-b4f0-dc52cdc71b45" providerId="ADAL" clId="{A9664DD8-E3A6-4068-8B27-B44AA8560E74}" dt="2024-03-21T14:06:52.471" v="7"/>
        <pc:sldMkLst>
          <pc:docMk/>
          <pc:sldMk cId="2928928819" sldId="1205"/>
        </pc:sldMkLst>
      </pc:sldChg>
      <pc:sldChg chg="add del">
        <pc:chgData name="Neil, Kevin" userId="27438336-c52b-4b9d-b4f0-dc52cdc71b45" providerId="ADAL" clId="{A9664DD8-E3A6-4068-8B27-B44AA8560E74}" dt="2024-03-21T14:06:52.471" v="7"/>
        <pc:sldMkLst>
          <pc:docMk/>
          <pc:sldMk cId="1750936084" sldId="1207"/>
        </pc:sldMkLst>
      </pc:sldChg>
      <pc:sldChg chg="add del">
        <pc:chgData name="Neil, Kevin" userId="27438336-c52b-4b9d-b4f0-dc52cdc71b45" providerId="ADAL" clId="{A9664DD8-E3A6-4068-8B27-B44AA8560E74}" dt="2024-03-21T14:06:52.471" v="7"/>
        <pc:sldMkLst>
          <pc:docMk/>
          <pc:sldMk cId="2322643053" sldId="1210"/>
        </pc:sldMkLst>
      </pc:sldChg>
      <pc:sldChg chg="add del">
        <pc:chgData name="Neil, Kevin" userId="27438336-c52b-4b9d-b4f0-dc52cdc71b45" providerId="ADAL" clId="{A9664DD8-E3A6-4068-8B27-B44AA8560E74}" dt="2024-03-21T14:06:52.471" v="7"/>
        <pc:sldMkLst>
          <pc:docMk/>
          <pc:sldMk cId="549814304" sldId="1213"/>
        </pc:sldMkLst>
      </pc:sldChg>
      <pc:sldChg chg="add del">
        <pc:chgData name="Neil, Kevin" userId="27438336-c52b-4b9d-b4f0-dc52cdc71b45" providerId="ADAL" clId="{A9664DD8-E3A6-4068-8B27-B44AA8560E74}" dt="2024-03-21T14:06:52.471" v="7"/>
        <pc:sldMkLst>
          <pc:docMk/>
          <pc:sldMk cId="2243639893" sldId="1217"/>
        </pc:sldMkLst>
      </pc:sldChg>
      <pc:sldChg chg="add del">
        <pc:chgData name="Neil, Kevin" userId="27438336-c52b-4b9d-b4f0-dc52cdc71b45" providerId="ADAL" clId="{A9664DD8-E3A6-4068-8B27-B44AA8560E74}" dt="2024-03-21T14:06:52.471" v="7"/>
        <pc:sldMkLst>
          <pc:docMk/>
          <pc:sldMk cId="2870170466" sldId="122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7EB86A-425B-4BF1-A64F-ADFA43372486}" type="datetimeFigureOut">
              <a:rPr lang="en-GB" smtClean="0"/>
              <a:t>22/03/2024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030741-D761-4353-940D-E8A45ED1421A}" type="slidenum">
              <a:rPr lang="en-GB" smtClean="0"/>
              <a:t>‹#›</a:t>
            </a:fld>
            <a:endParaRPr lang="en-GB"/>
          </a:p>
        </p:txBody>
      </p:sp>
    </p:spTree>
    <p:extLst>
      <p:ext uri="{BB962C8B-B14F-4D97-AF65-F5344CB8AC3E}">
        <p14:creationId xmlns:p14="http://schemas.microsoft.com/office/powerpoint/2010/main" val="1403912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2:notes"/>
          <p:cNvSpPr txBox="1">
            <a:spLocks noGrp="1"/>
          </p:cNvSpPr>
          <p:nvPr>
            <p:ph type="body" idx="1"/>
          </p:nvPr>
        </p:nvSpPr>
        <p:spPr>
          <a:xfrm>
            <a:off x="709613" y="4860925"/>
            <a:ext cx="5683250" cy="460533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 name="Google Shape;68;p2:notes"/>
          <p:cNvSpPr>
            <a:spLocks noGrp="1" noRot="1" noChangeAspect="1"/>
          </p:cNvSpPr>
          <p:nvPr>
            <p:ph type="sldImg" idx="2"/>
          </p:nvPr>
        </p:nvSpPr>
        <p:spPr>
          <a:xfrm>
            <a:off x="141288"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513651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edee9bb90c_1_0:notes"/>
          <p:cNvSpPr>
            <a:spLocks noGrp="1" noRot="1" noChangeAspect="1"/>
          </p:cNvSpPr>
          <p:nvPr>
            <p:ph type="sldImg" idx="2"/>
          </p:nvPr>
        </p:nvSpPr>
        <p:spPr>
          <a:xfrm>
            <a:off x="141288"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 name="Google Shape;77;gedee9bb90c_1_0:notes"/>
          <p:cNvSpPr txBox="1">
            <a:spLocks noGrp="1"/>
          </p:cNvSpPr>
          <p:nvPr>
            <p:ph type="body" idx="1"/>
          </p:nvPr>
        </p:nvSpPr>
        <p:spPr>
          <a:xfrm>
            <a:off x="709613" y="4860925"/>
            <a:ext cx="5683200" cy="4605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Kevin, I updated this slide- Emma</a:t>
            </a:r>
            <a:endParaRPr/>
          </a:p>
        </p:txBody>
      </p:sp>
      <p:sp>
        <p:nvSpPr>
          <p:cNvPr id="78" name="Google Shape;78;gedee9bb90c_1_0:notes"/>
          <p:cNvSpPr txBox="1">
            <a:spLocks noGrp="1"/>
          </p:cNvSpPr>
          <p:nvPr>
            <p:ph type="sldNum" idx="12"/>
          </p:nvPr>
        </p:nvSpPr>
        <p:spPr>
          <a:xfrm>
            <a:off x="4022725" y="9721850"/>
            <a:ext cx="3078300" cy="511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fc20988155_0_126:notes"/>
          <p:cNvSpPr>
            <a:spLocks noGrp="1" noRot="1" noChangeAspect="1"/>
          </p:cNvSpPr>
          <p:nvPr>
            <p:ph type="sldImg" idx="2"/>
          </p:nvPr>
        </p:nvSpPr>
        <p:spPr>
          <a:xfrm>
            <a:off x="141288"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gfc20988155_0_126:notes"/>
          <p:cNvSpPr txBox="1">
            <a:spLocks noGrp="1"/>
          </p:cNvSpPr>
          <p:nvPr>
            <p:ph type="body" idx="1"/>
          </p:nvPr>
        </p:nvSpPr>
        <p:spPr>
          <a:xfrm>
            <a:off x="709613" y="4860925"/>
            <a:ext cx="5683200" cy="4605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Kevin, I updated this slide- Emma</a:t>
            </a:r>
            <a:endParaRPr/>
          </a:p>
        </p:txBody>
      </p:sp>
      <p:sp>
        <p:nvSpPr>
          <p:cNvPr id="95" name="Google Shape;95;gfc20988155_0_126:notes"/>
          <p:cNvSpPr txBox="1">
            <a:spLocks noGrp="1"/>
          </p:cNvSpPr>
          <p:nvPr>
            <p:ph type="sldNum" idx="12"/>
          </p:nvPr>
        </p:nvSpPr>
        <p:spPr>
          <a:xfrm>
            <a:off x="4022725" y="9721850"/>
            <a:ext cx="3078300" cy="511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fc20988155_0_117:notes"/>
          <p:cNvSpPr>
            <a:spLocks noGrp="1" noRot="1" noChangeAspect="1"/>
          </p:cNvSpPr>
          <p:nvPr>
            <p:ph type="sldImg" idx="2"/>
          </p:nvPr>
        </p:nvSpPr>
        <p:spPr>
          <a:xfrm>
            <a:off x="141288"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 name="Google Shape;85;gfc20988155_0_117:notes"/>
          <p:cNvSpPr txBox="1">
            <a:spLocks noGrp="1"/>
          </p:cNvSpPr>
          <p:nvPr>
            <p:ph type="body" idx="1"/>
          </p:nvPr>
        </p:nvSpPr>
        <p:spPr>
          <a:xfrm>
            <a:off x="709613" y="4860925"/>
            <a:ext cx="5683200" cy="4605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Kevin, I updated this slide- Emma</a:t>
            </a:r>
            <a:endParaRPr/>
          </a:p>
        </p:txBody>
      </p:sp>
      <p:sp>
        <p:nvSpPr>
          <p:cNvPr id="86" name="Google Shape;86;gfc20988155_0_117:notes"/>
          <p:cNvSpPr txBox="1">
            <a:spLocks noGrp="1"/>
          </p:cNvSpPr>
          <p:nvPr>
            <p:ph type="sldNum" idx="12"/>
          </p:nvPr>
        </p:nvSpPr>
        <p:spPr>
          <a:xfrm>
            <a:off x="4022725" y="9721850"/>
            <a:ext cx="3078300" cy="511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gedee9bb90c_1_12:notes"/>
          <p:cNvSpPr>
            <a:spLocks noGrp="1" noRot="1" noChangeAspect="1"/>
          </p:cNvSpPr>
          <p:nvPr>
            <p:ph type="sldImg" idx="2"/>
          </p:nvPr>
        </p:nvSpPr>
        <p:spPr>
          <a:xfrm>
            <a:off x="141288" y="768350"/>
            <a:ext cx="6819900" cy="3836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 name="Google Shape;54;gedee9bb90c_1_12:notes"/>
          <p:cNvSpPr txBox="1">
            <a:spLocks noGrp="1"/>
          </p:cNvSpPr>
          <p:nvPr>
            <p:ph type="body" idx="1"/>
          </p:nvPr>
        </p:nvSpPr>
        <p:spPr>
          <a:xfrm>
            <a:off x="709613" y="4860925"/>
            <a:ext cx="5683200" cy="4605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Welcome back- Share course details with new sci-cos</a:t>
            </a:r>
            <a:endParaRPr/>
          </a:p>
          <a:p>
            <a:pPr marL="0" lvl="0" indent="0" algn="l" rtl="0">
              <a:lnSpc>
                <a:spcPct val="100000"/>
              </a:lnSpc>
              <a:spcBef>
                <a:spcPts val="0"/>
              </a:spcBef>
              <a:spcAft>
                <a:spcPts val="0"/>
              </a:spcAft>
              <a:buSzPts val="1400"/>
              <a:buNone/>
            </a:pPr>
            <a:r>
              <a:rPr lang="en-GB"/>
              <a:t>Open discussion for 5 minutes to share the good things that have been happening</a:t>
            </a:r>
            <a:endParaRPr/>
          </a:p>
          <a:p>
            <a:pPr marL="0" lvl="0" indent="0" algn="l" rtl="0">
              <a:lnSpc>
                <a:spcPct val="100000"/>
              </a:lnSpc>
              <a:spcBef>
                <a:spcPts val="0"/>
              </a:spcBef>
              <a:spcAft>
                <a:spcPts val="0"/>
              </a:spcAft>
              <a:buSzPts val="1400"/>
              <a:buNone/>
            </a:pPr>
            <a:r>
              <a:rPr lang="en-GB"/>
              <a:t>Ofsted review paper for science-learning journeys link- Who has read this? What did you think?  Share key points- discuss. …’ majority no. of primary schools- reduced amount of curriculum time to teach science which led to a narrowing of the curriculum.’ </a:t>
            </a:r>
            <a:endParaRPr/>
          </a:p>
          <a:p>
            <a:pPr marL="0" lvl="0" indent="0" algn="l" rtl="0">
              <a:lnSpc>
                <a:spcPct val="100000"/>
              </a:lnSpc>
              <a:spcBef>
                <a:spcPts val="0"/>
              </a:spcBef>
              <a:spcAft>
                <a:spcPts val="0"/>
              </a:spcAft>
              <a:buSzPts val="1400"/>
              <a:buNone/>
            </a:pPr>
            <a:r>
              <a:rPr lang="en-GB"/>
              <a:t>Unpick the reason for the remodel and explain their importance in this first draft</a:t>
            </a:r>
            <a:endParaRPr/>
          </a:p>
          <a:p>
            <a:pPr marL="0" lvl="0" indent="0" algn="l" rtl="0">
              <a:lnSpc>
                <a:spcPct val="100000"/>
              </a:lnSpc>
              <a:spcBef>
                <a:spcPts val="0"/>
              </a:spcBef>
              <a:spcAft>
                <a:spcPts val="0"/>
              </a:spcAft>
              <a:buClr>
                <a:schemeClr val="dk1"/>
              </a:buClr>
              <a:buSzPts val="1100"/>
              <a:buFont typeface="Arial"/>
              <a:buNone/>
            </a:pPr>
            <a:endParaRPr/>
          </a:p>
        </p:txBody>
      </p:sp>
      <p:sp>
        <p:nvSpPr>
          <p:cNvPr id="55" name="Google Shape;55;gedee9bb90c_1_12:notes"/>
          <p:cNvSpPr txBox="1">
            <a:spLocks noGrp="1"/>
          </p:cNvSpPr>
          <p:nvPr>
            <p:ph type="sldNum" idx="12"/>
          </p:nvPr>
        </p:nvSpPr>
        <p:spPr>
          <a:xfrm>
            <a:off x="4022725" y="9721850"/>
            <a:ext cx="3078300" cy="511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939969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ne-colum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F09FFC12-0E90-0E0E-2E69-5FD8AC50C2B5}"/>
              </a:ext>
            </a:extLst>
          </p:cNvPr>
          <p:cNvSpPr>
            <a:spLocks noGrp="1"/>
          </p:cNvSpPr>
          <p:nvPr>
            <p:ph type="title"/>
          </p:nvPr>
        </p:nvSpPr>
        <p:spPr>
          <a:xfrm>
            <a:off x="1371601" y="730251"/>
            <a:ext cx="21334522" cy="2651126"/>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8" name="Content Placeholder 2">
            <a:extLst>
              <a:ext uri="{FF2B5EF4-FFF2-40B4-BE49-F238E27FC236}">
                <a16:creationId xmlns:a16="http://schemas.microsoft.com/office/drawing/2014/main" id="{C22CA918-D1D5-D6AF-D615-E480B5418626}"/>
              </a:ext>
            </a:extLst>
          </p:cNvPr>
          <p:cNvSpPr>
            <a:spLocks noGrp="1"/>
          </p:cNvSpPr>
          <p:nvPr>
            <p:ph idx="13" hasCustomPrompt="1"/>
          </p:nvPr>
        </p:nvSpPr>
        <p:spPr>
          <a:xfrm>
            <a:off x="1371601" y="4431892"/>
            <a:ext cx="21334521" cy="7873093"/>
          </a:xfrm>
          <a:prstGeom prst="rect">
            <a:avLst/>
          </a:prstGeom>
        </p:spPr>
        <p:txBody>
          <a:bodyPr>
            <a:noAutofit/>
          </a:bodyPr>
          <a:lstStyle>
            <a:lvl1pPr marL="0" indent="0">
              <a:buNone/>
              <a:defRPr sz="3600">
                <a:solidFill>
                  <a:srgbClr val="08314C"/>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a:defRPr sz="2000"/>
            </a:lvl6pPr>
            <a:lvl7pPr>
              <a:defRPr sz="2000"/>
            </a:lvl7pPr>
            <a:lvl8pPr>
              <a:defRPr sz="2000"/>
            </a:lvl8pPr>
            <a:lvl9pPr>
              <a:defRPr sz="20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Body copy style in one column of text. </a:t>
            </a:r>
          </a:p>
        </p:txBody>
      </p:sp>
    </p:spTree>
    <p:extLst>
      <p:ext uri="{BB962C8B-B14F-4D97-AF65-F5344CB8AC3E}">
        <p14:creationId xmlns:p14="http://schemas.microsoft.com/office/powerpoint/2010/main" val="4021111606"/>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79"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colum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94B2C531-0FE1-23AB-282E-8A00F4733ABC}"/>
              </a:ext>
            </a:extLst>
          </p:cNvPr>
          <p:cNvSpPr>
            <a:spLocks noGrp="1"/>
          </p:cNvSpPr>
          <p:nvPr>
            <p:ph type="title"/>
          </p:nvPr>
        </p:nvSpPr>
        <p:spPr>
          <a:xfrm>
            <a:off x="1371601" y="730251"/>
            <a:ext cx="21334522" cy="2651126"/>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8" name="Content Placeholder 2">
            <a:extLst>
              <a:ext uri="{FF2B5EF4-FFF2-40B4-BE49-F238E27FC236}">
                <a16:creationId xmlns:a16="http://schemas.microsoft.com/office/drawing/2014/main" id="{8930ED8D-4BDE-196E-914C-62E1395EEA5E}"/>
              </a:ext>
            </a:extLst>
          </p:cNvPr>
          <p:cNvSpPr>
            <a:spLocks noGrp="1"/>
          </p:cNvSpPr>
          <p:nvPr>
            <p:ph idx="13" hasCustomPrompt="1"/>
          </p:nvPr>
        </p:nvSpPr>
        <p:spPr>
          <a:xfrm>
            <a:off x="1371601" y="4431892"/>
            <a:ext cx="21334521" cy="7873093"/>
          </a:xfrm>
          <a:prstGeom prst="rect">
            <a:avLst/>
          </a:prstGeom>
        </p:spPr>
        <p:txBody>
          <a:bodyPr numCol="2" spcCol="1944000">
            <a:noAutofit/>
          </a:bodyPr>
          <a:lstStyle>
            <a:lvl1pPr marL="0" indent="0">
              <a:buNone/>
              <a:defRPr sz="3600">
                <a:solidFill>
                  <a:srgbClr val="08314C"/>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a:defRPr sz="2000"/>
            </a:lvl6pPr>
            <a:lvl7pPr>
              <a:defRPr sz="2000"/>
            </a:lvl7pPr>
            <a:lvl8pPr>
              <a:defRPr sz="2000"/>
            </a:lvl8pPr>
            <a:lvl9pPr>
              <a:defRPr sz="20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style in two columns of text. Body copy style in two columns of text. Body copy style in two columns of text. Body copy style in two columns of text. Body copy style in two columns of text.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style in two columns of text. Body copy style in two columns of text. Body copy style in two columns of text. Body copy style in two columns of text. Body copy style in two columns of text.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style in two columns of text. Body copy style in two columns of text. Body copy style in two columns of text. Body copy style in two columns of text. Body copy style in two columns of text.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style in two columns of text. Body copy style in two columns of text. Body copy style in two columns of text. Body copy style in two columns of text. Body copy style in two columns of text.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Tree>
    <p:extLst>
      <p:ext uri="{BB962C8B-B14F-4D97-AF65-F5344CB8AC3E}">
        <p14:creationId xmlns:p14="http://schemas.microsoft.com/office/powerpoint/2010/main" val="1446281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ree-column">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2197031A-F39D-DAB3-81EA-64DB980B0253}"/>
              </a:ext>
            </a:extLst>
          </p:cNvPr>
          <p:cNvSpPr>
            <a:spLocks noGrp="1"/>
          </p:cNvSpPr>
          <p:nvPr>
            <p:ph type="title"/>
          </p:nvPr>
        </p:nvSpPr>
        <p:spPr>
          <a:xfrm>
            <a:off x="1371601" y="730251"/>
            <a:ext cx="21334522" cy="2651126"/>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8" name="Content Placeholder 2">
            <a:extLst>
              <a:ext uri="{FF2B5EF4-FFF2-40B4-BE49-F238E27FC236}">
                <a16:creationId xmlns:a16="http://schemas.microsoft.com/office/drawing/2014/main" id="{53B659A6-DCB3-F617-8D9C-E4B57AF63E56}"/>
              </a:ext>
            </a:extLst>
          </p:cNvPr>
          <p:cNvSpPr>
            <a:spLocks noGrp="1"/>
          </p:cNvSpPr>
          <p:nvPr>
            <p:ph idx="13" hasCustomPrompt="1"/>
          </p:nvPr>
        </p:nvSpPr>
        <p:spPr>
          <a:xfrm>
            <a:off x="1371601" y="4431892"/>
            <a:ext cx="21334521" cy="7873093"/>
          </a:xfrm>
          <a:prstGeom prst="rect">
            <a:avLst/>
          </a:prstGeom>
        </p:spPr>
        <p:txBody>
          <a:bodyPr wrap="square" numCol="3" spcCol="1944000">
            <a:noAutofit/>
          </a:bodyPr>
          <a:lstStyle>
            <a:lvl1pPr marL="0" indent="0">
              <a:buNone/>
              <a:defRPr sz="3600">
                <a:solidFill>
                  <a:srgbClr val="08314C"/>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a:defRPr sz="2000"/>
            </a:lvl6pPr>
            <a:lvl7pPr>
              <a:defRPr sz="2000"/>
            </a:lvl7pPr>
            <a:lvl8pPr>
              <a:defRPr sz="2000"/>
            </a:lvl8pPr>
            <a:lvl9pPr>
              <a:defRPr sz="2000"/>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style in three columns of text. Body copy style in three columns of text.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style in three columns of text. Body copy style in three columns of text.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style in three columns of text. Body copy style in three columns of text.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style in three columns of text. Body copy style in three columns of text.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style in three columns of text. Body copy style in three columns of text.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style in three columns of text. Body copy style in three columns of text.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Body copy style in three columns of text.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Tree>
    <p:extLst>
      <p:ext uri="{BB962C8B-B14F-4D97-AF65-F5344CB8AC3E}">
        <p14:creationId xmlns:p14="http://schemas.microsoft.com/office/powerpoint/2010/main" val="3287400552"/>
      </p:ext>
    </p:extLst>
  </p:cSld>
  <p:clrMapOvr>
    <a:masterClrMapping/>
  </p:clrMapOvr>
  <p:extLst>
    <p:ext uri="{DCECCB84-F9BA-43D5-87BE-67443E8EF086}">
      <p15:sldGuideLst xmlns:p15="http://schemas.microsoft.com/office/powerpoint/2012/main">
        <p15:guide id="1" orient="horz" pos="4320" userDrawn="1">
          <p15:clr>
            <a:srgbClr val="FBAE40"/>
          </p15:clr>
        </p15:guide>
        <p15:guide id="2" pos="7679"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9"/>
        <p:cNvGrpSpPr/>
        <p:nvPr/>
      </p:nvGrpSpPr>
      <p:grpSpPr>
        <a:xfrm>
          <a:off x="0" y="0"/>
          <a:ext cx="0" cy="0"/>
          <a:chOff x="0" y="0"/>
          <a:chExt cx="0" cy="0"/>
        </a:xfrm>
      </p:grpSpPr>
      <p:sp>
        <p:nvSpPr>
          <p:cNvPr id="20" name="Google Shape;20;p5"/>
          <p:cNvSpPr txBox="1">
            <a:spLocks noGrp="1"/>
          </p:cNvSpPr>
          <p:nvPr>
            <p:ph type="title"/>
          </p:nvPr>
        </p:nvSpPr>
        <p:spPr>
          <a:xfrm>
            <a:off x="1219124" y="549276"/>
            <a:ext cx="16348334" cy="2286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dk1"/>
              </a:buClr>
              <a:buSzPts val="3200"/>
              <a:buFont typeface="Arial"/>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5"/>
          <p:cNvSpPr txBox="1">
            <a:spLocks noGrp="1"/>
          </p:cNvSpPr>
          <p:nvPr>
            <p:ph type="body" idx="1"/>
          </p:nvPr>
        </p:nvSpPr>
        <p:spPr>
          <a:xfrm>
            <a:off x="1219121" y="3833665"/>
            <a:ext cx="21944172" cy="8064898"/>
          </a:xfrm>
          <a:prstGeom prst="rect">
            <a:avLst/>
          </a:prstGeom>
          <a:noFill/>
          <a:ln>
            <a:noFill/>
          </a:ln>
        </p:spPr>
        <p:txBody>
          <a:bodyPr spcFirstLastPara="1" wrap="square" lIns="91425" tIns="45700" rIns="91425" bIns="45700" anchor="t" anchorCtr="0">
            <a:normAutofit/>
          </a:bodyPr>
          <a:lstStyle>
            <a:lvl1pPr marL="914354" lvl="0" indent="-812759" algn="l">
              <a:lnSpc>
                <a:spcPct val="100000"/>
              </a:lnSpc>
              <a:spcBef>
                <a:spcPts val="1120"/>
              </a:spcBef>
              <a:spcAft>
                <a:spcPts val="0"/>
              </a:spcAft>
              <a:buClr>
                <a:schemeClr val="dk1"/>
              </a:buClr>
              <a:buSzPts val="2800"/>
              <a:buChar char="•"/>
              <a:defRPr>
                <a:latin typeface="Arial"/>
                <a:ea typeface="Arial"/>
                <a:cs typeface="Arial"/>
                <a:sym typeface="Arial"/>
              </a:defRPr>
            </a:lvl1pPr>
            <a:lvl2pPr marL="1828709" lvl="1" indent="-761962" algn="l">
              <a:lnSpc>
                <a:spcPct val="100000"/>
              </a:lnSpc>
              <a:spcBef>
                <a:spcPts val="960"/>
              </a:spcBef>
              <a:spcAft>
                <a:spcPts val="0"/>
              </a:spcAft>
              <a:buClr>
                <a:schemeClr val="dk1"/>
              </a:buClr>
              <a:buSzPts val="2400"/>
              <a:buChar char="–"/>
              <a:defRPr>
                <a:latin typeface="Arial"/>
                <a:ea typeface="Arial"/>
                <a:cs typeface="Arial"/>
                <a:sym typeface="Arial"/>
              </a:defRPr>
            </a:lvl2pPr>
            <a:lvl3pPr marL="2743063" lvl="2" indent="-711164" algn="l">
              <a:lnSpc>
                <a:spcPct val="100000"/>
              </a:lnSpc>
              <a:spcBef>
                <a:spcPts val="800"/>
              </a:spcBef>
              <a:spcAft>
                <a:spcPts val="0"/>
              </a:spcAft>
              <a:buClr>
                <a:schemeClr val="dk1"/>
              </a:buClr>
              <a:buSzPts val="2000"/>
              <a:buChar char="•"/>
              <a:defRPr>
                <a:latin typeface="Arial"/>
                <a:ea typeface="Arial"/>
                <a:cs typeface="Arial"/>
                <a:sym typeface="Arial"/>
              </a:defRPr>
            </a:lvl3pPr>
            <a:lvl4pPr marL="3657417" lvl="3" indent="-685766" algn="l">
              <a:lnSpc>
                <a:spcPct val="100000"/>
              </a:lnSpc>
              <a:spcBef>
                <a:spcPts val="720"/>
              </a:spcBef>
              <a:spcAft>
                <a:spcPts val="0"/>
              </a:spcAft>
              <a:buClr>
                <a:schemeClr val="dk1"/>
              </a:buClr>
              <a:buSzPts val="1800"/>
              <a:buChar char="–"/>
              <a:defRPr>
                <a:latin typeface="Arial"/>
                <a:ea typeface="Arial"/>
                <a:cs typeface="Arial"/>
                <a:sym typeface="Arial"/>
              </a:defRPr>
            </a:lvl4pPr>
            <a:lvl5pPr marL="4571771" lvl="4" indent="-685766" algn="l">
              <a:lnSpc>
                <a:spcPct val="100000"/>
              </a:lnSpc>
              <a:spcBef>
                <a:spcPts val="720"/>
              </a:spcBef>
              <a:spcAft>
                <a:spcPts val="0"/>
              </a:spcAft>
              <a:buClr>
                <a:schemeClr val="dk1"/>
              </a:buClr>
              <a:buSzPts val="1800"/>
              <a:buChar char="»"/>
              <a:defRPr>
                <a:latin typeface="Arial"/>
                <a:ea typeface="Arial"/>
                <a:cs typeface="Arial"/>
                <a:sym typeface="Arial"/>
              </a:defRPr>
            </a:lvl5pPr>
            <a:lvl6pPr marL="5486126" lvl="5" indent="-685766" algn="l">
              <a:lnSpc>
                <a:spcPct val="100000"/>
              </a:lnSpc>
              <a:spcBef>
                <a:spcPts val="720"/>
              </a:spcBef>
              <a:spcAft>
                <a:spcPts val="0"/>
              </a:spcAft>
              <a:buClr>
                <a:schemeClr val="dk1"/>
              </a:buClr>
              <a:buSzPts val="1800"/>
              <a:buChar char="•"/>
              <a:defRPr/>
            </a:lvl6pPr>
            <a:lvl7pPr marL="6400480" lvl="6" indent="-685766" algn="l">
              <a:lnSpc>
                <a:spcPct val="100000"/>
              </a:lnSpc>
              <a:spcBef>
                <a:spcPts val="720"/>
              </a:spcBef>
              <a:spcAft>
                <a:spcPts val="0"/>
              </a:spcAft>
              <a:buClr>
                <a:schemeClr val="dk1"/>
              </a:buClr>
              <a:buSzPts val="1800"/>
              <a:buChar char="•"/>
              <a:defRPr/>
            </a:lvl7pPr>
            <a:lvl8pPr marL="7314834" lvl="7" indent="-685766" algn="l">
              <a:lnSpc>
                <a:spcPct val="100000"/>
              </a:lnSpc>
              <a:spcBef>
                <a:spcPts val="720"/>
              </a:spcBef>
              <a:spcAft>
                <a:spcPts val="0"/>
              </a:spcAft>
              <a:buClr>
                <a:schemeClr val="dk1"/>
              </a:buClr>
              <a:buSzPts val="1800"/>
              <a:buChar char="•"/>
              <a:defRPr/>
            </a:lvl8pPr>
            <a:lvl9pPr marL="8229189" lvl="8" indent="-685766" algn="l">
              <a:lnSpc>
                <a:spcPct val="100000"/>
              </a:lnSpc>
              <a:spcBef>
                <a:spcPts val="72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2551218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B1BC1-2333-0EF4-2938-D726797BB2C9}"/>
              </a:ext>
            </a:extLst>
          </p:cNvPr>
          <p:cNvSpPr>
            <a:spLocks noGrp="1"/>
          </p:cNvSpPr>
          <p:nvPr>
            <p:ph type="ctrTitle"/>
          </p:nvPr>
        </p:nvSpPr>
        <p:spPr>
          <a:xfrm>
            <a:off x="3047802" y="2244726"/>
            <a:ext cx="18286810" cy="4775200"/>
          </a:xfrm>
        </p:spPr>
        <p:txBody>
          <a:bodyPr anchor="b"/>
          <a:lstStyle>
            <a:lvl1pPr algn="ctr">
              <a:defRPr sz="11999"/>
            </a:lvl1pPr>
          </a:lstStyle>
          <a:p>
            <a:r>
              <a:rPr lang="en-US"/>
              <a:t>Click to edit Master title style</a:t>
            </a:r>
            <a:endParaRPr lang="en-GB"/>
          </a:p>
        </p:txBody>
      </p:sp>
      <p:sp>
        <p:nvSpPr>
          <p:cNvPr id="3" name="Subtitle 2">
            <a:extLst>
              <a:ext uri="{FF2B5EF4-FFF2-40B4-BE49-F238E27FC236}">
                <a16:creationId xmlns:a16="http://schemas.microsoft.com/office/drawing/2014/main" id="{1BF8C231-6E92-AFBE-F9FB-61EBB0FEC1D6}"/>
              </a:ext>
            </a:extLst>
          </p:cNvPr>
          <p:cNvSpPr>
            <a:spLocks noGrp="1"/>
          </p:cNvSpPr>
          <p:nvPr>
            <p:ph type="subTitle" idx="1"/>
          </p:nvPr>
        </p:nvSpPr>
        <p:spPr>
          <a:xfrm>
            <a:off x="3047802" y="7204076"/>
            <a:ext cx="18286810" cy="3311524"/>
          </a:xfrm>
        </p:spPr>
        <p:txBody>
          <a:bodyPr/>
          <a:lstStyle>
            <a:lvl1pPr marL="0" indent="0" algn="ctr">
              <a:buNone/>
              <a:defRPr sz="4800"/>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A51248A-8E5C-6FD5-9ABB-9D46983101FC}"/>
              </a:ext>
            </a:extLst>
          </p:cNvPr>
          <p:cNvSpPr>
            <a:spLocks noGrp="1"/>
          </p:cNvSpPr>
          <p:nvPr>
            <p:ph type="dt" sz="half" idx="10"/>
          </p:nvPr>
        </p:nvSpPr>
        <p:spPr/>
        <p:txBody>
          <a:bodyPr/>
          <a:lstStyle/>
          <a:p>
            <a:fld id="{4B28FEF3-6386-4575-B6E4-DA0BA6394E54}" type="datetimeFigureOut">
              <a:rPr lang="en-GB" smtClean="0"/>
              <a:t>22/03/2024</a:t>
            </a:fld>
            <a:endParaRPr lang="en-GB"/>
          </a:p>
        </p:txBody>
      </p:sp>
      <p:sp>
        <p:nvSpPr>
          <p:cNvPr id="5" name="Footer Placeholder 4">
            <a:extLst>
              <a:ext uri="{FF2B5EF4-FFF2-40B4-BE49-F238E27FC236}">
                <a16:creationId xmlns:a16="http://schemas.microsoft.com/office/drawing/2014/main" id="{A6CFEA71-8160-C4AC-ADD8-D2453C57D5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483DA99-1E63-6F84-B768-BDD1E380B83C}"/>
              </a:ext>
            </a:extLst>
          </p:cNvPr>
          <p:cNvSpPr>
            <a:spLocks noGrp="1"/>
          </p:cNvSpPr>
          <p:nvPr>
            <p:ph type="sldNum" sz="quarter" idx="12"/>
          </p:nvPr>
        </p:nvSpPr>
        <p:spPr/>
        <p:txBody>
          <a:bodyPr/>
          <a:lstStyle/>
          <a:p>
            <a:fld id="{3CA266FE-3274-494C-A125-B1059D174283}" type="slidenum">
              <a:rPr lang="en-GB" smtClean="0"/>
              <a:t>‹#›</a:t>
            </a:fld>
            <a:endParaRPr lang="en-GB"/>
          </a:p>
        </p:txBody>
      </p:sp>
    </p:spTree>
    <p:extLst>
      <p:ext uri="{BB962C8B-B14F-4D97-AF65-F5344CB8AC3E}">
        <p14:creationId xmlns:p14="http://schemas.microsoft.com/office/powerpoint/2010/main" val="219853761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6CAEB82-BA05-B409-C41D-B7EBDC79F7A2}"/>
              </a:ext>
            </a:extLst>
          </p:cNvPr>
          <p:cNvPicPr>
            <a:picLocks noChangeAspect="1"/>
          </p:cNvPicPr>
          <p:nvPr userDrawn="1"/>
        </p:nvPicPr>
        <p:blipFill>
          <a:blip r:embed="rId7"/>
          <a:srcRect/>
          <a:stretch/>
        </p:blipFill>
        <p:spPr>
          <a:xfrm>
            <a:off x="3" y="446"/>
            <a:ext cx="24383205" cy="13715553"/>
          </a:xfrm>
          <a:prstGeom prst="rect">
            <a:avLst/>
          </a:prstGeom>
        </p:spPr>
      </p:pic>
    </p:spTree>
    <p:extLst>
      <p:ext uri="{BB962C8B-B14F-4D97-AF65-F5344CB8AC3E}">
        <p14:creationId xmlns:p14="http://schemas.microsoft.com/office/powerpoint/2010/main" val="15659703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 id="2147483666" r:id="rId5"/>
  </p:sldLayoutIdLst>
  <p:txStyles>
    <p:titleStyle>
      <a:lvl1pPr algn="l" defTabSz="1828709" rtl="0" eaLnBrk="1" latinLnBrk="0" hangingPunct="1">
        <a:lnSpc>
          <a:spcPct val="90000"/>
        </a:lnSpc>
        <a:spcBef>
          <a:spcPct val="0"/>
        </a:spcBef>
        <a:buNone/>
        <a:defRPr sz="8800" b="1" kern="1200">
          <a:solidFill>
            <a:srgbClr val="08314C"/>
          </a:solidFill>
          <a:latin typeface="Arial" panose="020B0604020202020204" pitchFamily="34" charset="0"/>
          <a:ea typeface="+mj-ea"/>
          <a:cs typeface="Arial" panose="020B0604020202020204" pitchFamily="34" charset="0"/>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rgbClr val="08314C"/>
          </a:solidFill>
          <a:latin typeface="Arial" panose="020B0604020202020204" pitchFamily="34" charset="0"/>
          <a:ea typeface="+mn-ea"/>
          <a:cs typeface="Arial" panose="020B0604020202020204" pitchFamily="34" charset="0"/>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rgbClr val="08314C"/>
          </a:solidFill>
          <a:latin typeface="Arial" panose="020B0604020202020204" pitchFamily="34" charset="0"/>
          <a:ea typeface="+mn-ea"/>
          <a:cs typeface="Arial" panose="020B0604020202020204" pitchFamily="34" charset="0"/>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rgbClr val="08314C"/>
          </a:solidFill>
          <a:latin typeface="Arial" panose="020B0604020202020204" pitchFamily="34" charset="0"/>
          <a:ea typeface="+mn-ea"/>
          <a:cs typeface="Arial" panose="020B0604020202020204" pitchFamily="34" charset="0"/>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rgbClr val="08314C"/>
          </a:solidFill>
          <a:latin typeface="Arial" panose="020B0604020202020204" pitchFamily="34" charset="0"/>
          <a:ea typeface="+mn-ea"/>
          <a:cs typeface="Arial" panose="020B0604020202020204" pitchFamily="34" charset="0"/>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rgbClr val="08314C"/>
          </a:solidFill>
          <a:latin typeface="Arial" panose="020B0604020202020204" pitchFamily="34" charset="0"/>
          <a:ea typeface="+mn-ea"/>
          <a:cs typeface="Arial" panose="020B0604020202020204" pitchFamily="34" charset="0"/>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userDrawn="1">
          <p15:clr>
            <a:srgbClr val="F26B43"/>
          </p15:clr>
        </p15:guide>
        <p15:guide id="2" pos="767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hyperlink" Target="mailto:emma.cooper3@hants.gov.uk" TargetMode="External"/><Relationship Id="rId4" Type="http://schemas.openxmlformats.org/officeDocument/2006/relationships/hyperlink" Target="mailto:kevin.neil@hants.gov.uk"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31.png"/><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6.png"/><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4.xml"/><Relationship Id="rId4" Type="http://schemas.openxmlformats.org/officeDocument/2006/relationships/image" Target="../media/image44.jpe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5793BC-ACA0-3F26-32CA-1CF9550528D7}"/>
              </a:ext>
            </a:extLst>
          </p:cNvPr>
          <p:cNvSpPr txBox="1"/>
          <p:nvPr/>
        </p:nvSpPr>
        <p:spPr>
          <a:xfrm>
            <a:off x="1354138" y="3169548"/>
            <a:ext cx="21674138" cy="3046988"/>
          </a:xfrm>
          <a:prstGeom prst="rect">
            <a:avLst/>
          </a:prstGeom>
          <a:noFill/>
        </p:spPr>
        <p:txBody>
          <a:bodyPr wrap="square" rtlCol="0">
            <a:spAutoFit/>
          </a:bodyPr>
          <a:lstStyle/>
          <a:p>
            <a:r>
              <a:rPr lang="en-GB" sz="9600" dirty="0">
                <a:solidFill>
                  <a:schemeClr val="bg1"/>
                </a:solidFill>
              </a:rPr>
              <a:t>Heads of Science Network Meeting</a:t>
            </a:r>
          </a:p>
          <a:p>
            <a:r>
              <a:rPr lang="en-GB" sz="9600" dirty="0">
                <a:solidFill>
                  <a:schemeClr val="bg1"/>
                </a:solidFill>
              </a:rPr>
              <a:t>2023/2024- Spring 2 </a:t>
            </a:r>
          </a:p>
        </p:txBody>
      </p:sp>
      <p:sp>
        <p:nvSpPr>
          <p:cNvPr id="3" name="TextBox 2">
            <a:extLst>
              <a:ext uri="{FF2B5EF4-FFF2-40B4-BE49-F238E27FC236}">
                <a16:creationId xmlns:a16="http://schemas.microsoft.com/office/drawing/2014/main" id="{9DB7FAB8-F0D8-3C50-14A8-43067664EF02}"/>
              </a:ext>
            </a:extLst>
          </p:cNvPr>
          <p:cNvSpPr txBox="1"/>
          <p:nvPr/>
        </p:nvSpPr>
        <p:spPr>
          <a:xfrm>
            <a:off x="1354137" y="7416781"/>
            <a:ext cx="21637625" cy="2308324"/>
          </a:xfrm>
          <a:prstGeom prst="rect">
            <a:avLst/>
          </a:prstGeom>
          <a:noFill/>
        </p:spPr>
        <p:txBody>
          <a:bodyPr wrap="square" rtlCol="0">
            <a:spAutoFit/>
          </a:bodyPr>
          <a:lstStyle/>
          <a:p>
            <a:r>
              <a:rPr lang="en-US" sz="7200" dirty="0">
                <a:solidFill>
                  <a:schemeClr val="bg1"/>
                </a:solidFill>
                <a:latin typeface="Arial" panose="020B0604020202020204" pitchFamily="34" charset="0"/>
                <a:cs typeface="Arial" panose="020B0604020202020204" pitchFamily="34" charset="0"/>
              </a:rPr>
              <a:t>21/3/24</a:t>
            </a:r>
          </a:p>
          <a:p>
            <a:r>
              <a:rPr lang="en-US" sz="7200" dirty="0">
                <a:solidFill>
                  <a:schemeClr val="bg1"/>
                </a:solidFill>
                <a:latin typeface="Arial" panose="020B0604020202020204" pitchFamily="34" charset="0"/>
                <a:cs typeface="Arial" panose="020B0604020202020204" pitchFamily="34" charset="0"/>
              </a:rPr>
              <a:t>Kev Neil</a:t>
            </a:r>
          </a:p>
        </p:txBody>
      </p:sp>
      <p:sp>
        <p:nvSpPr>
          <p:cNvPr id="6" name="TextBox 5">
            <a:extLst>
              <a:ext uri="{FF2B5EF4-FFF2-40B4-BE49-F238E27FC236}">
                <a16:creationId xmlns:a16="http://schemas.microsoft.com/office/drawing/2014/main" id="{35B514BC-25A5-D910-7C12-BEE0D8B52206}"/>
              </a:ext>
            </a:extLst>
          </p:cNvPr>
          <p:cNvSpPr txBox="1"/>
          <p:nvPr/>
        </p:nvSpPr>
        <p:spPr>
          <a:xfrm>
            <a:off x="2744789" y="12236655"/>
            <a:ext cx="20246974" cy="738664"/>
          </a:xfrm>
          <a:prstGeom prst="rect">
            <a:avLst/>
          </a:prstGeom>
          <a:noFill/>
        </p:spPr>
        <p:txBody>
          <a:bodyPr wrap="square" rtlCol="0">
            <a:spAutoFit/>
          </a:bodyPr>
          <a:lstStyle/>
          <a:p>
            <a:pPr algn="r"/>
            <a:r>
              <a:rPr lang="en-US" sz="4200" dirty="0">
                <a:solidFill>
                  <a:srgbClr val="08314C"/>
                </a:solidFill>
                <a:latin typeface="Arial" panose="020B0604020202020204" pitchFamily="34" charset="0"/>
                <a:cs typeface="Arial" panose="020B0604020202020204" pitchFamily="34" charset="0"/>
              </a:rPr>
              <a:t>Science </a:t>
            </a:r>
          </a:p>
        </p:txBody>
      </p:sp>
    </p:spTree>
    <p:extLst>
      <p:ext uri="{BB962C8B-B14F-4D97-AF65-F5344CB8AC3E}">
        <p14:creationId xmlns:p14="http://schemas.microsoft.com/office/powerpoint/2010/main" val="11080924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9" name="Google Shape;89;gfc20988155_0_117"/>
          <p:cNvSpPr txBox="1"/>
          <p:nvPr/>
        </p:nvSpPr>
        <p:spPr>
          <a:xfrm>
            <a:off x="10204435" y="10153236"/>
            <a:ext cx="4485308" cy="800134"/>
          </a:xfrm>
          <a:prstGeom prst="rect">
            <a:avLst/>
          </a:prstGeom>
          <a:noFill/>
          <a:ln>
            <a:noFill/>
          </a:ln>
        </p:spPr>
        <p:txBody>
          <a:bodyPr spcFirstLastPara="1" wrap="square" lIns="182838" tIns="182838" rIns="182838" bIns="182838" anchor="t" anchorCtr="0">
            <a:spAutoFit/>
          </a:bodyPr>
          <a:lstStyle/>
          <a:p>
            <a:pPr>
              <a:buClr>
                <a:srgbClr val="000000"/>
              </a:buClr>
              <a:buSzPts val="1400"/>
            </a:pPr>
            <a:endParaRPr sz="2800" kern="0">
              <a:solidFill>
                <a:srgbClr val="000000"/>
              </a:solidFill>
              <a:latin typeface="Calibri"/>
              <a:ea typeface="Calibri"/>
              <a:cs typeface="Calibri"/>
              <a:sym typeface="Calibri"/>
            </a:endParaRPr>
          </a:p>
        </p:txBody>
      </p:sp>
      <p:sp>
        <p:nvSpPr>
          <p:cNvPr id="90" name="Google Shape;90;gfc20988155_0_117"/>
          <p:cNvSpPr txBox="1"/>
          <p:nvPr/>
        </p:nvSpPr>
        <p:spPr>
          <a:xfrm>
            <a:off x="6362386" y="9429386"/>
            <a:ext cx="10516715" cy="2831460"/>
          </a:xfrm>
          <a:prstGeom prst="rect">
            <a:avLst/>
          </a:prstGeom>
          <a:noFill/>
          <a:ln>
            <a:noFill/>
          </a:ln>
        </p:spPr>
        <p:txBody>
          <a:bodyPr spcFirstLastPara="1" wrap="square" lIns="182838" tIns="182838" rIns="182838" bIns="182838" anchor="t" anchorCtr="0">
            <a:spAutoFit/>
          </a:bodyPr>
          <a:lstStyle/>
          <a:p>
            <a:pPr>
              <a:buClr>
                <a:srgbClr val="000000"/>
              </a:buClr>
              <a:buSzPts val="1600"/>
            </a:pPr>
            <a:r>
              <a:rPr lang="en-GB" sz="3200" kern="0" dirty="0">
                <a:solidFill>
                  <a:srgbClr val="000000"/>
                </a:solidFill>
                <a:latin typeface="Arial"/>
                <a:ea typeface="Arial"/>
                <a:cs typeface="Arial"/>
                <a:sym typeface="Arial"/>
              </a:rPr>
              <a:t>New resources uploaded into the open access site. SLOP booklets, learning walk proforma for expert teaching.</a:t>
            </a:r>
            <a:endParaRPr sz="3200" kern="0" dirty="0">
              <a:solidFill>
                <a:srgbClr val="000000"/>
              </a:solidFill>
              <a:latin typeface="Arial"/>
              <a:ea typeface="Arial"/>
              <a:cs typeface="Arial"/>
              <a:sym typeface="Arial"/>
            </a:endParaRPr>
          </a:p>
          <a:p>
            <a:pPr>
              <a:buClr>
                <a:srgbClr val="000000"/>
              </a:buClr>
              <a:buSzPts val="1600"/>
            </a:pPr>
            <a:endParaRPr sz="3200" kern="0" dirty="0">
              <a:solidFill>
                <a:srgbClr val="000000"/>
              </a:solidFill>
              <a:latin typeface="Arial"/>
              <a:ea typeface="Arial"/>
              <a:cs typeface="Arial"/>
              <a:sym typeface="Arial"/>
            </a:endParaRPr>
          </a:p>
          <a:p>
            <a:pPr>
              <a:buClr>
                <a:srgbClr val="000000"/>
              </a:buClr>
              <a:buSzPts val="1600"/>
            </a:pPr>
            <a:r>
              <a:rPr lang="en-GB" sz="3200" kern="0" dirty="0">
                <a:solidFill>
                  <a:srgbClr val="000000"/>
                </a:solidFill>
                <a:latin typeface="Arial"/>
                <a:ea typeface="Arial"/>
                <a:cs typeface="Arial"/>
                <a:sym typeface="Arial"/>
              </a:rPr>
              <a:t>New Moodle+  resources</a:t>
            </a:r>
            <a:endParaRPr sz="3200" kern="0" dirty="0">
              <a:solidFill>
                <a:srgbClr val="000000"/>
              </a:solidFill>
              <a:latin typeface="Arial"/>
              <a:ea typeface="Arial"/>
              <a:cs typeface="Arial"/>
              <a:sym typeface="Arial"/>
            </a:endParaRPr>
          </a:p>
        </p:txBody>
      </p:sp>
      <p:pic>
        <p:nvPicPr>
          <p:cNvPr id="91" name="Google Shape;91;gfc20988155_0_117"/>
          <p:cNvPicPr preferRelativeResize="0"/>
          <p:nvPr/>
        </p:nvPicPr>
        <p:blipFill rotWithShape="1">
          <a:blip r:embed="rId3">
            <a:alphaModFix/>
          </a:blip>
          <a:srcRect/>
          <a:stretch/>
        </p:blipFill>
        <p:spPr>
          <a:xfrm>
            <a:off x="4444002" y="422472"/>
            <a:ext cx="14222178" cy="900691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B4437-3BEE-4FCB-A0A0-9BC6F829BB82}"/>
              </a:ext>
            </a:extLst>
          </p:cNvPr>
          <p:cNvSpPr>
            <a:spLocks noGrp="1"/>
          </p:cNvSpPr>
          <p:nvPr>
            <p:ph type="title"/>
          </p:nvPr>
        </p:nvSpPr>
        <p:spPr>
          <a:xfrm>
            <a:off x="1219124" y="1059639"/>
            <a:ext cx="23163289" cy="2286000"/>
          </a:xfrm>
        </p:spPr>
        <p:txBody>
          <a:bodyPr/>
          <a:lstStyle/>
          <a:p>
            <a:r>
              <a:rPr lang="en-GB" dirty="0"/>
              <a:t>Tracking disciplinary knowledge instruction across KS3 &amp; 4</a:t>
            </a:r>
          </a:p>
        </p:txBody>
      </p:sp>
      <p:pic>
        <p:nvPicPr>
          <p:cNvPr id="4" name="Picture 3">
            <a:extLst>
              <a:ext uri="{FF2B5EF4-FFF2-40B4-BE49-F238E27FC236}">
                <a16:creationId xmlns:a16="http://schemas.microsoft.com/office/drawing/2014/main" id="{326944D1-61EC-47CB-82D0-EC7C75C95511}"/>
              </a:ext>
            </a:extLst>
          </p:cNvPr>
          <p:cNvPicPr>
            <a:picLocks noChangeAspect="1"/>
          </p:cNvPicPr>
          <p:nvPr/>
        </p:nvPicPr>
        <p:blipFill>
          <a:blip r:embed="rId2"/>
          <a:stretch>
            <a:fillRect/>
          </a:stretch>
        </p:blipFill>
        <p:spPr>
          <a:xfrm>
            <a:off x="3047801" y="3962647"/>
            <a:ext cx="18286809" cy="9471563"/>
          </a:xfrm>
          <a:prstGeom prst="rect">
            <a:avLst/>
          </a:prstGeom>
        </p:spPr>
      </p:pic>
    </p:spTree>
    <p:extLst>
      <p:ext uri="{BB962C8B-B14F-4D97-AF65-F5344CB8AC3E}">
        <p14:creationId xmlns:p14="http://schemas.microsoft.com/office/powerpoint/2010/main" val="32440588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B4437-3BEE-4FCB-A0A0-9BC6F829BB82}"/>
              </a:ext>
            </a:extLst>
          </p:cNvPr>
          <p:cNvSpPr>
            <a:spLocks noGrp="1"/>
          </p:cNvSpPr>
          <p:nvPr>
            <p:ph type="title"/>
          </p:nvPr>
        </p:nvSpPr>
        <p:spPr>
          <a:xfrm>
            <a:off x="2683565" y="292454"/>
            <a:ext cx="21011322" cy="2285851"/>
          </a:xfrm>
        </p:spPr>
        <p:txBody>
          <a:bodyPr/>
          <a:lstStyle/>
          <a:p>
            <a:r>
              <a:rPr lang="en-GB" dirty="0"/>
              <a:t>5 Steps for Expert Science Teaching</a:t>
            </a:r>
          </a:p>
        </p:txBody>
      </p:sp>
      <p:pic>
        <p:nvPicPr>
          <p:cNvPr id="3" name="Picture 2">
            <a:extLst>
              <a:ext uri="{FF2B5EF4-FFF2-40B4-BE49-F238E27FC236}">
                <a16:creationId xmlns:a16="http://schemas.microsoft.com/office/drawing/2014/main" id="{50429654-E98E-3F40-90CB-637B0BF3744E}"/>
              </a:ext>
            </a:extLst>
          </p:cNvPr>
          <p:cNvPicPr>
            <a:picLocks noChangeAspect="1"/>
          </p:cNvPicPr>
          <p:nvPr/>
        </p:nvPicPr>
        <p:blipFill>
          <a:blip r:embed="rId2"/>
          <a:stretch>
            <a:fillRect/>
          </a:stretch>
        </p:blipFill>
        <p:spPr>
          <a:xfrm>
            <a:off x="4432852" y="2192375"/>
            <a:ext cx="15008087" cy="10600381"/>
          </a:xfrm>
          <a:prstGeom prst="rect">
            <a:avLst/>
          </a:prstGeom>
        </p:spPr>
      </p:pic>
    </p:spTree>
    <p:extLst>
      <p:ext uri="{BB962C8B-B14F-4D97-AF65-F5344CB8AC3E}">
        <p14:creationId xmlns:p14="http://schemas.microsoft.com/office/powerpoint/2010/main" val="38842885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14EE6-8FF3-E801-DEDD-375743B305BF}"/>
              </a:ext>
            </a:extLst>
          </p:cNvPr>
          <p:cNvSpPr>
            <a:spLocks noGrp="1"/>
          </p:cNvSpPr>
          <p:nvPr>
            <p:ph type="title"/>
          </p:nvPr>
        </p:nvSpPr>
        <p:spPr/>
        <p:txBody>
          <a:bodyPr/>
          <a:lstStyle/>
          <a:p>
            <a:r>
              <a:rPr lang="en-GB" dirty="0"/>
              <a:t>Updated Safety in Secondary Science documents </a:t>
            </a:r>
          </a:p>
        </p:txBody>
      </p:sp>
      <p:sp>
        <p:nvSpPr>
          <p:cNvPr id="3" name="Text Placeholder 2">
            <a:extLst>
              <a:ext uri="{FF2B5EF4-FFF2-40B4-BE49-F238E27FC236}">
                <a16:creationId xmlns:a16="http://schemas.microsoft.com/office/drawing/2014/main" id="{32B69C66-BB58-C3D1-A3C2-AFA36C82F5D6}"/>
              </a:ext>
            </a:extLst>
          </p:cNvPr>
          <p:cNvSpPr>
            <a:spLocks noGrp="1"/>
          </p:cNvSpPr>
          <p:nvPr>
            <p:ph type="body" idx="1"/>
          </p:nvPr>
        </p:nvSpPr>
        <p:spPr/>
        <p:txBody>
          <a:bodyPr/>
          <a:lstStyle/>
          <a:p>
            <a:endParaRPr lang="en-GB" dirty="0"/>
          </a:p>
        </p:txBody>
      </p:sp>
      <p:pic>
        <p:nvPicPr>
          <p:cNvPr id="5" name="Picture 4">
            <a:extLst>
              <a:ext uri="{FF2B5EF4-FFF2-40B4-BE49-F238E27FC236}">
                <a16:creationId xmlns:a16="http://schemas.microsoft.com/office/drawing/2014/main" id="{62959B61-ADF8-C808-11CE-9F35318A895D}"/>
              </a:ext>
            </a:extLst>
          </p:cNvPr>
          <p:cNvPicPr>
            <a:picLocks noChangeAspect="1"/>
          </p:cNvPicPr>
          <p:nvPr/>
        </p:nvPicPr>
        <p:blipFill>
          <a:blip r:embed="rId2"/>
          <a:stretch>
            <a:fillRect/>
          </a:stretch>
        </p:blipFill>
        <p:spPr>
          <a:xfrm>
            <a:off x="3047801" y="3231116"/>
            <a:ext cx="18286809" cy="8679235"/>
          </a:xfrm>
          <a:prstGeom prst="rect">
            <a:avLst/>
          </a:prstGeom>
        </p:spPr>
      </p:pic>
      <p:sp>
        <p:nvSpPr>
          <p:cNvPr id="6" name="Arrow: Up 5">
            <a:extLst>
              <a:ext uri="{FF2B5EF4-FFF2-40B4-BE49-F238E27FC236}">
                <a16:creationId xmlns:a16="http://schemas.microsoft.com/office/drawing/2014/main" id="{F38CCF72-F974-13DB-7315-4889D9A21682}"/>
              </a:ext>
            </a:extLst>
          </p:cNvPr>
          <p:cNvSpPr/>
          <p:nvPr/>
        </p:nvSpPr>
        <p:spPr>
          <a:xfrm>
            <a:off x="14329360" y="7343305"/>
            <a:ext cx="1087831" cy="314157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n-GB" sz="2800" kern="0">
              <a:solidFill>
                <a:srgbClr val="FFFFFF"/>
              </a:solidFill>
              <a:latin typeface="Arial"/>
              <a:sym typeface="Arial"/>
            </a:endParaRPr>
          </a:p>
        </p:txBody>
      </p:sp>
    </p:spTree>
    <p:extLst>
      <p:ext uri="{BB962C8B-B14F-4D97-AF65-F5344CB8AC3E}">
        <p14:creationId xmlns:p14="http://schemas.microsoft.com/office/powerpoint/2010/main" val="6867573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14EE6-8FF3-E801-DEDD-375743B305BF}"/>
              </a:ext>
            </a:extLst>
          </p:cNvPr>
          <p:cNvSpPr>
            <a:spLocks noGrp="1"/>
          </p:cNvSpPr>
          <p:nvPr>
            <p:ph type="title"/>
          </p:nvPr>
        </p:nvSpPr>
        <p:spPr>
          <a:xfrm>
            <a:off x="1219124" y="549276"/>
            <a:ext cx="21501728" cy="2286000"/>
          </a:xfrm>
        </p:spPr>
        <p:txBody>
          <a:bodyPr/>
          <a:lstStyle/>
          <a:p>
            <a:r>
              <a:rPr lang="en-GB" dirty="0"/>
              <a:t>Updated Essential Safety in Secondary Science documents </a:t>
            </a:r>
          </a:p>
        </p:txBody>
      </p:sp>
      <p:sp>
        <p:nvSpPr>
          <p:cNvPr id="3" name="Text Placeholder 2">
            <a:extLst>
              <a:ext uri="{FF2B5EF4-FFF2-40B4-BE49-F238E27FC236}">
                <a16:creationId xmlns:a16="http://schemas.microsoft.com/office/drawing/2014/main" id="{32B69C66-BB58-C3D1-A3C2-AFA36C82F5D6}"/>
              </a:ext>
            </a:extLst>
          </p:cNvPr>
          <p:cNvSpPr>
            <a:spLocks noGrp="1"/>
          </p:cNvSpPr>
          <p:nvPr>
            <p:ph type="body" idx="1"/>
          </p:nvPr>
        </p:nvSpPr>
        <p:spPr/>
        <p:txBody>
          <a:bodyPr/>
          <a:lstStyle/>
          <a:p>
            <a:endParaRPr lang="en-GB" dirty="0"/>
          </a:p>
        </p:txBody>
      </p:sp>
      <p:pic>
        <p:nvPicPr>
          <p:cNvPr id="7" name="Picture 6">
            <a:extLst>
              <a:ext uri="{FF2B5EF4-FFF2-40B4-BE49-F238E27FC236}">
                <a16:creationId xmlns:a16="http://schemas.microsoft.com/office/drawing/2014/main" id="{0F0BB250-152E-DE35-F79E-2DA31E318BC2}"/>
              </a:ext>
            </a:extLst>
          </p:cNvPr>
          <p:cNvPicPr>
            <a:picLocks noChangeAspect="1"/>
          </p:cNvPicPr>
          <p:nvPr/>
        </p:nvPicPr>
        <p:blipFill>
          <a:blip r:embed="rId2"/>
          <a:stretch>
            <a:fillRect/>
          </a:stretch>
        </p:blipFill>
        <p:spPr>
          <a:xfrm>
            <a:off x="6268120" y="3590915"/>
            <a:ext cx="10657384" cy="10569162"/>
          </a:xfrm>
          <a:prstGeom prst="rect">
            <a:avLst/>
          </a:prstGeom>
        </p:spPr>
      </p:pic>
    </p:spTree>
    <p:extLst>
      <p:ext uri="{BB962C8B-B14F-4D97-AF65-F5344CB8AC3E}">
        <p14:creationId xmlns:p14="http://schemas.microsoft.com/office/powerpoint/2010/main" val="36349382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57" name="Google Shape;57;gedee9bb90c_1_12"/>
          <p:cNvSpPr txBox="1">
            <a:spLocks noGrp="1"/>
          </p:cNvSpPr>
          <p:nvPr>
            <p:ph type="title"/>
          </p:nvPr>
        </p:nvSpPr>
        <p:spPr>
          <a:xfrm>
            <a:off x="3504957" y="795576"/>
            <a:ext cx="17466607" cy="1463581"/>
          </a:xfrm>
          <a:prstGeom prst="rect">
            <a:avLst/>
          </a:prstGeom>
          <a:noFill/>
          <a:ln>
            <a:noFill/>
          </a:ln>
        </p:spPr>
        <p:txBody>
          <a:bodyPr spcFirstLastPara="1" wrap="square" lIns="182838" tIns="91394" rIns="182838" bIns="91394" anchor="ctr" anchorCtr="0">
            <a:noAutofit/>
          </a:bodyPr>
          <a:lstStyle/>
          <a:p>
            <a:r>
              <a:rPr lang="en-GB" b="1" dirty="0"/>
              <a:t>Agenda for this afternoon</a:t>
            </a:r>
            <a:endParaRPr b="1" dirty="0"/>
          </a:p>
        </p:txBody>
      </p:sp>
      <p:sp>
        <p:nvSpPr>
          <p:cNvPr id="58" name="Google Shape;58;gedee9bb90c_1_12"/>
          <p:cNvSpPr txBox="1">
            <a:spLocks noGrp="1"/>
          </p:cNvSpPr>
          <p:nvPr>
            <p:ph type="body" idx="1"/>
          </p:nvPr>
        </p:nvSpPr>
        <p:spPr>
          <a:xfrm>
            <a:off x="1483331" y="1971089"/>
            <a:ext cx="17216479" cy="11573948"/>
          </a:xfrm>
          <a:prstGeom prst="rect">
            <a:avLst/>
          </a:prstGeom>
          <a:noFill/>
          <a:ln>
            <a:noFill/>
          </a:ln>
        </p:spPr>
        <p:txBody>
          <a:bodyPr spcFirstLastPara="1" wrap="square" lIns="182838" tIns="91394" rIns="182838" bIns="91394" anchor="t" anchorCtr="0">
            <a:normAutofit fontScale="62500" lnSpcReduction="20000"/>
          </a:bodyPr>
          <a:lstStyle/>
          <a:p>
            <a:pPr marL="128264" indent="0">
              <a:buSzPct val="100000"/>
              <a:buNone/>
            </a:pPr>
            <a:br>
              <a:rPr lang="en-GB" dirty="0"/>
            </a:br>
            <a:endParaRPr lang="en-GB" dirty="0"/>
          </a:p>
          <a:p>
            <a:pPr marL="685766" indent="-685766">
              <a:lnSpc>
                <a:spcPct val="107000"/>
              </a:lnSpc>
            </a:pPr>
            <a:r>
              <a:rPr lang="en-GB" sz="6900" dirty="0">
                <a:latin typeface="+mn-lt"/>
                <a:ea typeface="Calibri" panose="020F0502020204030204" pitchFamily="34" charset="0"/>
                <a:cs typeface="Times New Roman" panose="02020603050405020304" pitchFamily="18" charset="0"/>
              </a:rPr>
              <a:t>Catch up</a:t>
            </a:r>
          </a:p>
          <a:p>
            <a:pPr marL="685766" indent="-685766">
              <a:lnSpc>
                <a:spcPct val="107000"/>
              </a:lnSpc>
            </a:pPr>
            <a:r>
              <a:rPr lang="en-GB" sz="6900" dirty="0">
                <a:latin typeface="+mn-lt"/>
                <a:ea typeface="Calibri" panose="020F0502020204030204" pitchFamily="34" charset="0"/>
                <a:cs typeface="Times New Roman" panose="02020603050405020304" pitchFamily="18" charset="0"/>
              </a:rPr>
              <a:t>AQA- Science</a:t>
            </a:r>
          </a:p>
          <a:p>
            <a:pPr marL="685766" indent="-685766">
              <a:lnSpc>
                <a:spcPct val="107000"/>
              </a:lnSpc>
            </a:pPr>
            <a:r>
              <a:rPr lang="en-GB" sz="6900" dirty="0">
                <a:latin typeface="+mn-lt"/>
                <a:ea typeface="Calibri" panose="020F0502020204030204" pitchFamily="34" charset="0"/>
                <a:cs typeface="Times New Roman" panose="02020603050405020304" pitchFamily="18" charset="0"/>
              </a:rPr>
              <a:t>Science updates</a:t>
            </a:r>
          </a:p>
          <a:p>
            <a:pPr marL="685766" indent="-685766">
              <a:lnSpc>
                <a:spcPct val="107000"/>
              </a:lnSpc>
            </a:pPr>
            <a:r>
              <a:rPr lang="en-GB" sz="6900" dirty="0">
                <a:latin typeface="+mn-lt"/>
                <a:ea typeface="Calibri" panose="020F0502020204030204" pitchFamily="34" charset="0"/>
                <a:cs typeface="Times New Roman" panose="02020603050405020304" pitchFamily="18" charset="0"/>
              </a:rPr>
              <a:t>Year 11 progress review</a:t>
            </a:r>
          </a:p>
          <a:p>
            <a:pPr marL="685766" indent="-685766">
              <a:lnSpc>
                <a:spcPct val="107000"/>
              </a:lnSpc>
            </a:pPr>
            <a:r>
              <a:rPr lang="en-GB" sz="6900" dirty="0">
                <a:latin typeface="+mn-lt"/>
                <a:ea typeface="Calibri" panose="020F0502020204030204" pitchFamily="34" charset="0"/>
                <a:cs typeface="Times New Roman" panose="02020603050405020304" pitchFamily="18" charset="0"/>
              </a:rPr>
              <a:t>AI tool for teachers</a:t>
            </a:r>
          </a:p>
          <a:p>
            <a:pPr marL="685766" indent="-685766">
              <a:lnSpc>
                <a:spcPct val="107000"/>
              </a:lnSpc>
            </a:pPr>
            <a:r>
              <a:rPr lang="en-GB" sz="6900" dirty="0">
                <a:latin typeface="+mn-lt"/>
                <a:ea typeface="Calibri" panose="020F0502020204030204" pitchFamily="34" charset="0"/>
                <a:cs typeface="Times New Roman" panose="02020603050405020304" pitchFamily="18" charset="0"/>
              </a:rPr>
              <a:t>Successfully implementing a software package</a:t>
            </a:r>
          </a:p>
          <a:p>
            <a:pPr marL="685766" indent="-685766">
              <a:lnSpc>
                <a:spcPct val="107000"/>
              </a:lnSpc>
            </a:pPr>
            <a:r>
              <a:rPr lang="en-GB" sz="6900" dirty="0">
                <a:latin typeface="+mn-lt"/>
                <a:ea typeface="Calibri" panose="020F0502020204030204" pitchFamily="34" charset="0"/>
                <a:cs typeface="Times New Roman" panose="02020603050405020304" pitchFamily="18" charset="0"/>
              </a:rPr>
              <a:t>Excellence in Science- What does it look like?</a:t>
            </a:r>
          </a:p>
          <a:p>
            <a:pPr marL="685766" indent="-685766">
              <a:lnSpc>
                <a:spcPct val="107000"/>
              </a:lnSpc>
            </a:pPr>
            <a:r>
              <a:rPr lang="en-GB" sz="6900" dirty="0">
                <a:latin typeface="+mn-lt"/>
                <a:ea typeface="Calibri" panose="020F0502020204030204" pitchFamily="34" charset="0"/>
                <a:cs typeface="Times New Roman" panose="02020603050405020304" pitchFamily="18" charset="0"/>
              </a:rPr>
              <a:t>Steering group agenda BCM</a:t>
            </a:r>
          </a:p>
          <a:p>
            <a:pPr marL="685766" indent="-685766">
              <a:lnSpc>
                <a:spcPct val="107000"/>
              </a:lnSpc>
            </a:pPr>
            <a:r>
              <a:rPr lang="en-GB" sz="6900" dirty="0">
                <a:latin typeface="+mn-lt"/>
                <a:ea typeface="Calibri" panose="020F0502020204030204" pitchFamily="34" charset="0"/>
                <a:cs typeface="Times New Roman" panose="02020603050405020304" pitchFamily="18" charset="0"/>
              </a:rPr>
              <a:t>AOB</a:t>
            </a:r>
          </a:p>
          <a:p>
            <a:pPr marL="0" indent="0">
              <a:lnSpc>
                <a:spcPct val="107000"/>
              </a:lnSpc>
              <a:buNone/>
            </a:pPr>
            <a:endParaRPr lang="en-GB" sz="6400" dirty="0">
              <a:latin typeface="+mn-lt"/>
              <a:ea typeface="Calibri" panose="020F0502020204030204" pitchFamily="34" charset="0"/>
              <a:cs typeface="Times New Roman" panose="02020603050405020304" pitchFamily="18" charset="0"/>
            </a:endParaRPr>
          </a:p>
          <a:p>
            <a:pPr marL="0" indent="0">
              <a:lnSpc>
                <a:spcPct val="107000"/>
              </a:lnSpc>
              <a:buNone/>
            </a:pPr>
            <a:r>
              <a:rPr lang="en-GB" sz="6400" dirty="0">
                <a:latin typeface="+mn-lt"/>
                <a:ea typeface="Calibri" panose="020F0502020204030204" pitchFamily="34" charset="0"/>
                <a:cs typeface="Times New Roman" panose="02020603050405020304" pitchFamily="18" charset="0"/>
              </a:rPr>
              <a:t>         		</a:t>
            </a:r>
          </a:p>
          <a:p>
            <a:pPr marL="0" indent="0">
              <a:lnSpc>
                <a:spcPct val="107000"/>
              </a:lnSpc>
              <a:buNone/>
            </a:pPr>
            <a:endParaRPr lang="en-GB" sz="6400" dirty="0">
              <a:latin typeface="+mn-lt"/>
              <a:ea typeface="Calibri" panose="020F0502020204030204" pitchFamily="34" charset="0"/>
              <a:cs typeface="Times New Roman" panose="02020603050405020304" pitchFamily="18" charset="0"/>
            </a:endParaRPr>
          </a:p>
          <a:p>
            <a:pPr marL="0" indent="0">
              <a:lnSpc>
                <a:spcPct val="107000"/>
              </a:lnSpc>
              <a:buNone/>
            </a:pPr>
            <a:endParaRPr lang="en-GB" sz="6200" dirty="0">
              <a:latin typeface="+mn-lt"/>
              <a:ea typeface="Calibri" panose="020F0502020204030204" pitchFamily="34" charset="0"/>
              <a:cs typeface="Times New Roman" panose="02020603050405020304" pitchFamily="18" charset="0"/>
            </a:endParaRPr>
          </a:p>
          <a:p>
            <a:pPr marL="128264" indent="0">
              <a:buSzPct val="100000"/>
              <a:buNone/>
            </a:pPr>
            <a:br>
              <a:rPr lang="en-GB" dirty="0"/>
            </a:br>
            <a:endParaRPr lang="en-GB" dirty="0"/>
          </a:p>
          <a:p>
            <a:pPr marL="0" indent="0">
              <a:buSzPct val="129032"/>
              <a:buNone/>
            </a:pPr>
            <a:endParaRPr dirty="0"/>
          </a:p>
          <a:p>
            <a:pPr marL="0" indent="0">
              <a:buSzPct val="129032"/>
              <a:buNone/>
            </a:pPr>
            <a:endParaRPr dirty="0"/>
          </a:p>
          <a:p>
            <a:pPr marL="0" indent="0">
              <a:buSzPct val="129032"/>
              <a:buNone/>
            </a:pPr>
            <a:endParaRPr dirty="0"/>
          </a:p>
        </p:txBody>
      </p:sp>
      <p:pic>
        <p:nvPicPr>
          <p:cNvPr id="5122" name="Picture 2" descr="Agenda - Free of Charge Creative Commons Chalkboard image">
            <a:extLst>
              <a:ext uri="{FF2B5EF4-FFF2-40B4-BE49-F238E27FC236}">
                <a16:creationId xmlns:a16="http://schemas.microsoft.com/office/drawing/2014/main" id="{59CFBE7F-B8E7-2420-7605-C9DD679B32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37271" y="4307858"/>
            <a:ext cx="7261811" cy="47748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23338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7D746-9D82-0266-EC23-65AA4939B280}"/>
              </a:ext>
            </a:extLst>
          </p:cNvPr>
          <p:cNvSpPr>
            <a:spLocks noGrp="1"/>
          </p:cNvSpPr>
          <p:nvPr>
            <p:ph type="title"/>
          </p:nvPr>
        </p:nvSpPr>
        <p:spPr/>
        <p:txBody>
          <a:bodyPr/>
          <a:lstStyle/>
          <a:p>
            <a:r>
              <a:rPr lang="en-GB" dirty="0"/>
              <a:t>Catch up</a:t>
            </a:r>
          </a:p>
        </p:txBody>
      </p:sp>
      <p:sp>
        <p:nvSpPr>
          <p:cNvPr id="3" name="Text Placeholder 2">
            <a:extLst>
              <a:ext uri="{FF2B5EF4-FFF2-40B4-BE49-F238E27FC236}">
                <a16:creationId xmlns:a16="http://schemas.microsoft.com/office/drawing/2014/main" id="{0F9E927B-E2A1-3558-A6AB-C4CDCCF60BFF}"/>
              </a:ext>
            </a:extLst>
          </p:cNvPr>
          <p:cNvSpPr>
            <a:spLocks noGrp="1"/>
          </p:cNvSpPr>
          <p:nvPr>
            <p:ph type="body" idx="1"/>
          </p:nvPr>
        </p:nvSpPr>
        <p:spPr/>
        <p:txBody>
          <a:bodyPr/>
          <a:lstStyle/>
          <a:p>
            <a:r>
              <a:rPr lang="en-GB" dirty="0"/>
              <a:t>Welcome back.</a:t>
            </a:r>
          </a:p>
          <a:p>
            <a:endParaRPr lang="en-GB" dirty="0"/>
          </a:p>
          <a:p>
            <a:r>
              <a:rPr lang="en-GB" dirty="0"/>
              <a:t>Share some positives from the term so far.</a:t>
            </a:r>
          </a:p>
          <a:p>
            <a:endParaRPr lang="en-GB" dirty="0"/>
          </a:p>
          <a:p>
            <a:r>
              <a:rPr lang="en-GB" dirty="0"/>
              <a:t>What have been the challenges of the term so far?</a:t>
            </a:r>
          </a:p>
          <a:p>
            <a:pPr marL="101595" indent="0">
              <a:buNone/>
            </a:pPr>
            <a:br>
              <a:rPr lang="en-GB" dirty="0"/>
            </a:br>
            <a:br>
              <a:rPr lang="en-GB" dirty="0"/>
            </a:br>
            <a:r>
              <a:rPr lang="en-GB" dirty="0"/>
              <a:t> </a:t>
            </a:r>
          </a:p>
        </p:txBody>
      </p:sp>
    </p:spTree>
    <p:extLst>
      <p:ext uri="{BB962C8B-B14F-4D97-AF65-F5344CB8AC3E}">
        <p14:creationId xmlns:p14="http://schemas.microsoft.com/office/powerpoint/2010/main" val="41420399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9ECCE-E106-8B4B-C89F-012D2517648B}"/>
              </a:ext>
            </a:extLst>
          </p:cNvPr>
          <p:cNvSpPr>
            <a:spLocks noGrp="1"/>
          </p:cNvSpPr>
          <p:nvPr>
            <p:ph type="title"/>
          </p:nvPr>
        </p:nvSpPr>
        <p:spPr/>
        <p:txBody>
          <a:bodyPr/>
          <a:lstStyle/>
          <a:p>
            <a:r>
              <a:rPr lang="en-GB" dirty="0"/>
              <a:t>AQA presentation</a:t>
            </a:r>
          </a:p>
        </p:txBody>
      </p:sp>
      <p:sp>
        <p:nvSpPr>
          <p:cNvPr id="3" name="Text Placeholder 2">
            <a:extLst>
              <a:ext uri="{FF2B5EF4-FFF2-40B4-BE49-F238E27FC236}">
                <a16:creationId xmlns:a16="http://schemas.microsoft.com/office/drawing/2014/main" id="{6CD78B59-64F6-3CA7-D31C-01062A7AA40C}"/>
              </a:ext>
            </a:extLst>
          </p:cNvPr>
          <p:cNvSpPr>
            <a:spLocks noGrp="1"/>
          </p:cNvSpPr>
          <p:nvPr>
            <p:ph type="body" idx="1"/>
          </p:nvPr>
        </p:nvSpPr>
        <p:spPr/>
        <p:txBody>
          <a:bodyPr/>
          <a:lstStyle/>
          <a:p>
            <a:endParaRPr lang="en-GB" dirty="0"/>
          </a:p>
        </p:txBody>
      </p:sp>
      <p:pic>
        <p:nvPicPr>
          <p:cNvPr id="1026" name="Picture 2" descr="AQA Global Assessment Services - Partners - Education World ...">
            <a:extLst>
              <a:ext uri="{FF2B5EF4-FFF2-40B4-BE49-F238E27FC236}">
                <a16:creationId xmlns:a16="http://schemas.microsoft.com/office/drawing/2014/main" id="{79D80918-CB04-3A58-3DE6-F9474DD7BA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1702" y="1276714"/>
            <a:ext cx="15239008" cy="11162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72220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85593-A070-8A52-96DF-FFDD7CAED600}"/>
              </a:ext>
            </a:extLst>
          </p:cNvPr>
          <p:cNvSpPr>
            <a:spLocks noGrp="1"/>
          </p:cNvSpPr>
          <p:nvPr>
            <p:ph type="title"/>
          </p:nvPr>
        </p:nvSpPr>
        <p:spPr>
          <a:xfrm>
            <a:off x="6060581" y="5112486"/>
            <a:ext cx="12261250" cy="2285851"/>
          </a:xfrm>
        </p:spPr>
        <p:txBody>
          <a:bodyPr/>
          <a:lstStyle/>
          <a:p>
            <a:pPr algn="ctr"/>
            <a:r>
              <a:rPr lang="en-GB" sz="6400" dirty="0">
                <a:latin typeface="+mn-lt"/>
                <a:ea typeface="Calibri" panose="020F0502020204030204" pitchFamily="34" charset="0"/>
                <a:cs typeface="Times New Roman" panose="02020603050405020304" pitchFamily="18" charset="0"/>
              </a:rPr>
              <a:t>Science updates</a:t>
            </a:r>
            <a:endParaRPr lang="en-GB" dirty="0"/>
          </a:p>
        </p:txBody>
      </p:sp>
    </p:spTree>
    <p:extLst>
      <p:ext uri="{BB962C8B-B14F-4D97-AF65-F5344CB8AC3E}">
        <p14:creationId xmlns:p14="http://schemas.microsoft.com/office/powerpoint/2010/main" val="35615022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21247-9B27-8160-FF9F-DF72BBA7AE03}"/>
              </a:ext>
            </a:extLst>
          </p:cNvPr>
          <p:cNvSpPr>
            <a:spLocks noGrp="1"/>
          </p:cNvSpPr>
          <p:nvPr>
            <p:ph type="title"/>
          </p:nvPr>
        </p:nvSpPr>
        <p:spPr>
          <a:xfrm>
            <a:off x="443872" y="91732"/>
            <a:ext cx="22992598" cy="2286000"/>
          </a:xfrm>
        </p:spPr>
        <p:txBody>
          <a:bodyPr/>
          <a:lstStyle/>
          <a:p>
            <a:r>
              <a:rPr lang="en-GB" dirty="0"/>
              <a:t>Updates for RPS and Radioactive sources</a:t>
            </a:r>
          </a:p>
        </p:txBody>
      </p:sp>
      <p:sp>
        <p:nvSpPr>
          <p:cNvPr id="3" name="Text Placeholder 2">
            <a:extLst>
              <a:ext uri="{FF2B5EF4-FFF2-40B4-BE49-F238E27FC236}">
                <a16:creationId xmlns:a16="http://schemas.microsoft.com/office/drawing/2014/main" id="{DB5E6569-A012-03B3-FE4B-0CE66D39CCC3}"/>
              </a:ext>
            </a:extLst>
          </p:cNvPr>
          <p:cNvSpPr>
            <a:spLocks noGrp="1"/>
          </p:cNvSpPr>
          <p:nvPr>
            <p:ph type="body" idx="1"/>
          </p:nvPr>
        </p:nvSpPr>
        <p:spPr>
          <a:xfrm>
            <a:off x="1219121" y="2377732"/>
            <a:ext cx="21944171" cy="10525075"/>
          </a:xfrm>
        </p:spPr>
        <p:txBody>
          <a:bodyPr>
            <a:normAutofit fontScale="70000" lnSpcReduction="20000"/>
          </a:bodyPr>
          <a:lstStyle/>
          <a:p>
            <a:r>
              <a:rPr lang="en-GB" dirty="0"/>
              <a:t>The HSE is continuing to do inspections this term and into the summer so making sure your sources, storage and paperwork are up to date is vital.</a:t>
            </a:r>
          </a:p>
          <a:p>
            <a:endParaRPr lang="en-GB" dirty="0"/>
          </a:p>
          <a:p>
            <a:r>
              <a:rPr lang="en-GB" dirty="0"/>
              <a:t>New edition of L093 published end of February. </a:t>
            </a:r>
          </a:p>
          <a:p>
            <a:endParaRPr lang="en-GB" dirty="0"/>
          </a:p>
          <a:p>
            <a:r>
              <a:rPr lang="en-GB" dirty="0"/>
              <a:t>Here are some of the main changes in the 2024 edition of L093 – for a full list of changes search CLEAPSS for document GL114. </a:t>
            </a:r>
            <a:br>
              <a:rPr lang="en-GB" dirty="0"/>
            </a:br>
            <a:endParaRPr lang="en-GB" dirty="0"/>
          </a:p>
          <a:p>
            <a:r>
              <a:rPr lang="en-GB" dirty="0"/>
              <a:t>The HSE has stipulated that refresher training must be done at least every five years. </a:t>
            </a:r>
            <a:br>
              <a:rPr lang="en-GB" dirty="0"/>
            </a:br>
            <a:endParaRPr lang="en-GB" dirty="0"/>
          </a:p>
          <a:p>
            <a:r>
              <a:rPr lang="en-GB" dirty="0"/>
              <a:t>Reclassification of the radium cup source as one to keep under review (brown-dotted border). If there are signs of foil discolouration, dispose of the source. </a:t>
            </a:r>
            <a:br>
              <a:rPr lang="en-GB" dirty="0"/>
            </a:br>
            <a:endParaRPr lang="en-GB" dirty="0"/>
          </a:p>
          <a:p>
            <a:r>
              <a:rPr lang="en-GB" dirty="0"/>
              <a:t>Dispose of any expansion (Wilson) cloud chamber radium sources.</a:t>
            </a:r>
            <a:br>
              <a:rPr lang="en-GB" dirty="0"/>
            </a:br>
            <a:r>
              <a:rPr lang="en-GB" dirty="0"/>
              <a:t>  </a:t>
            </a:r>
          </a:p>
          <a:p>
            <a:r>
              <a:rPr lang="en-GB" dirty="0"/>
              <a:t>No longer advise transporting school sources by private car or school minibus.</a:t>
            </a:r>
            <a:br>
              <a:rPr lang="en-GB" dirty="0"/>
            </a:br>
            <a:r>
              <a:rPr lang="en-GB" dirty="0"/>
              <a:t> </a:t>
            </a:r>
          </a:p>
          <a:p>
            <a:r>
              <a:rPr lang="en-GB" dirty="0"/>
              <a:t>The monthly store check has been revised so it records that each source has been checked</a:t>
            </a:r>
          </a:p>
        </p:txBody>
      </p:sp>
    </p:spTree>
    <p:extLst>
      <p:ext uri="{BB962C8B-B14F-4D97-AF65-F5344CB8AC3E}">
        <p14:creationId xmlns:p14="http://schemas.microsoft.com/office/powerpoint/2010/main" val="1781352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fade">
                                      <p:cBhvr>
                                        <p:cTn id="12" dur="500"/>
                                        <p:tgtEl>
                                          <p:spTgt spid="3">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fade">
                                      <p:cBhvr>
                                        <p:cTn id="17" dur="500"/>
                                        <p:tgtEl>
                                          <p:spTgt spid="3">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fade">
                                      <p:cBhvr>
                                        <p:cTn id="22" dur="500"/>
                                        <p:tgtEl>
                                          <p:spTgt spid="3">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Effect transition="in" filter="fade">
                                      <p:cBhvr>
                                        <p:cTn id="2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2"/>
          <p:cNvSpPr txBox="1">
            <a:spLocks noGrp="1"/>
          </p:cNvSpPr>
          <p:nvPr>
            <p:ph type="title"/>
          </p:nvPr>
        </p:nvSpPr>
        <p:spPr>
          <a:xfrm>
            <a:off x="3703410" y="-256111"/>
            <a:ext cx="12261402" cy="2285851"/>
          </a:xfrm>
          <a:prstGeom prst="rect">
            <a:avLst/>
          </a:prstGeom>
          <a:noFill/>
          <a:ln>
            <a:noFill/>
          </a:ln>
        </p:spPr>
        <p:txBody>
          <a:bodyPr spcFirstLastPara="1" wrap="square" lIns="182838" tIns="91394" rIns="182838" bIns="91394" anchor="ctr" anchorCtr="0">
            <a:noAutofit/>
          </a:bodyPr>
          <a:lstStyle/>
          <a:p>
            <a:r>
              <a:rPr lang="en-GB" b="1"/>
              <a:t>Welcome</a:t>
            </a:r>
            <a:endParaRPr b="1"/>
          </a:p>
        </p:txBody>
      </p:sp>
      <p:pic>
        <p:nvPicPr>
          <p:cNvPr id="71" name="Google Shape;71;p2"/>
          <p:cNvPicPr preferRelativeResize="0"/>
          <p:nvPr/>
        </p:nvPicPr>
        <p:blipFill rotWithShape="1">
          <a:blip r:embed="rId3">
            <a:alphaModFix/>
          </a:blip>
          <a:srcRect l="6202" r="16841"/>
          <a:stretch/>
        </p:blipFill>
        <p:spPr>
          <a:xfrm>
            <a:off x="14184488" y="3902256"/>
            <a:ext cx="2446993" cy="2830116"/>
          </a:xfrm>
          <a:prstGeom prst="rect">
            <a:avLst/>
          </a:prstGeom>
          <a:noFill/>
          <a:ln>
            <a:noFill/>
          </a:ln>
        </p:spPr>
      </p:pic>
      <p:sp>
        <p:nvSpPr>
          <p:cNvPr id="72" name="Google Shape;72;p2"/>
          <p:cNvSpPr txBox="1"/>
          <p:nvPr/>
        </p:nvSpPr>
        <p:spPr>
          <a:xfrm>
            <a:off x="1462454" y="1492152"/>
            <a:ext cx="12261402" cy="10015286"/>
          </a:xfrm>
          <a:prstGeom prst="rect">
            <a:avLst/>
          </a:prstGeom>
          <a:noFill/>
          <a:ln>
            <a:noFill/>
          </a:ln>
        </p:spPr>
        <p:txBody>
          <a:bodyPr spcFirstLastPara="1" wrap="square" lIns="182838" tIns="182838" rIns="182838" bIns="182838" anchor="t" anchorCtr="0">
            <a:spAutoFit/>
          </a:bodyPr>
          <a:lstStyle/>
          <a:p>
            <a:pPr marL="723864" indent="-723864">
              <a:lnSpc>
                <a:spcPct val="70000"/>
              </a:lnSpc>
              <a:buClr>
                <a:srgbClr val="000000"/>
              </a:buClr>
              <a:buSzPts val="1100"/>
            </a:pPr>
            <a:endParaRPr lang="en-GB" sz="4600" kern="0" dirty="0">
              <a:solidFill>
                <a:srgbClr val="000000"/>
              </a:solidFill>
              <a:latin typeface="Arial"/>
              <a:ea typeface="Arial"/>
              <a:cs typeface="Arial"/>
              <a:sym typeface="Arial"/>
            </a:endParaRPr>
          </a:p>
          <a:p>
            <a:pPr marL="723864" indent="-723864">
              <a:lnSpc>
                <a:spcPct val="70000"/>
              </a:lnSpc>
              <a:buClr>
                <a:srgbClr val="000000"/>
              </a:buClr>
              <a:buSzPts val="1100"/>
            </a:pPr>
            <a:endParaRPr lang="en-GB" sz="4600" kern="0" dirty="0">
              <a:solidFill>
                <a:srgbClr val="000000"/>
              </a:solidFill>
              <a:latin typeface="Arial"/>
              <a:ea typeface="Arial"/>
              <a:cs typeface="Arial"/>
              <a:sym typeface="Arial"/>
            </a:endParaRPr>
          </a:p>
          <a:p>
            <a:pPr marL="723864" indent="-723864">
              <a:lnSpc>
                <a:spcPct val="70000"/>
              </a:lnSpc>
              <a:buClr>
                <a:srgbClr val="000000"/>
              </a:buClr>
              <a:buSzPts val="1100"/>
            </a:pPr>
            <a:r>
              <a:rPr lang="en-GB" sz="4600" kern="0" dirty="0">
                <a:solidFill>
                  <a:srgbClr val="000000"/>
                </a:solidFill>
                <a:latin typeface="Arial"/>
                <a:ea typeface="Arial"/>
                <a:cs typeface="Arial"/>
                <a:sym typeface="Arial"/>
              </a:rPr>
              <a:t>The HIAS Science Team:</a:t>
            </a:r>
            <a:endParaRPr sz="4600" kern="0" dirty="0">
              <a:solidFill>
                <a:srgbClr val="000000"/>
              </a:solidFill>
              <a:latin typeface="Arial"/>
              <a:ea typeface="Arial"/>
              <a:cs typeface="Arial"/>
              <a:sym typeface="Arial"/>
            </a:endParaRPr>
          </a:p>
          <a:p>
            <a:pPr marL="723864" indent="-723864">
              <a:lnSpc>
                <a:spcPct val="70000"/>
              </a:lnSpc>
              <a:buClr>
                <a:srgbClr val="000000"/>
              </a:buClr>
              <a:buSzPts val="1100"/>
            </a:pPr>
            <a:endParaRPr sz="4600" kern="0" dirty="0">
              <a:solidFill>
                <a:srgbClr val="000000"/>
              </a:solidFill>
              <a:latin typeface="Arial"/>
              <a:ea typeface="Arial"/>
              <a:cs typeface="Arial"/>
              <a:sym typeface="Arial"/>
            </a:endParaRPr>
          </a:p>
          <a:p>
            <a:pPr>
              <a:lnSpc>
                <a:spcPct val="70000"/>
              </a:lnSpc>
              <a:spcBef>
                <a:spcPts val="1400"/>
              </a:spcBef>
              <a:buClr>
                <a:srgbClr val="000000"/>
              </a:buClr>
              <a:buSzPts val="1100"/>
            </a:pPr>
            <a:endParaRPr lang="en-GB" sz="4600" kern="0" dirty="0">
              <a:solidFill>
                <a:srgbClr val="000000"/>
              </a:solidFill>
              <a:latin typeface="Arial"/>
              <a:ea typeface="Arial"/>
              <a:cs typeface="Arial"/>
              <a:sym typeface="Arial"/>
            </a:endParaRPr>
          </a:p>
          <a:p>
            <a:pPr>
              <a:lnSpc>
                <a:spcPct val="70000"/>
              </a:lnSpc>
              <a:spcBef>
                <a:spcPts val="1400"/>
              </a:spcBef>
              <a:buClr>
                <a:srgbClr val="000000"/>
              </a:buClr>
              <a:buSzPts val="1100"/>
            </a:pPr>
            <a:r>
              <a:rPr lang="en-GB" sz="4600" b="1" kern="0" dirty="0">
                <a:solidFill>
                  <a:srgbClr val="000000"/>
                </a:solidFill>
                <a:latin typeface="Arial"/>
                <a:ea typeface="Arial"/>
                <a:cs typeface="Arial"/>
                <a:sym typeface="Arial"/>
              </a:rPr>
              <a:t> Kevin Neil </a:t>
            </a:r>
          </a:p>
          <a:p>
            <a:pPr>
              <a:lnSpc>
                <a:spcPct val="70000"/>
              </a:lnSpc>
              <a:spcBef>
                <a:spcPts val="1400"/>
              </a:spcBef>
              <a:buClr>
                <a:srgbClr val="000000"/>
              </a:buClr>
              <a:buSzPts val="1100"/>
            </a:pPr>
            <a:r>
              <a:rPr lang="en-GB" sz="4600" kern="0" dirty="0">
                <a:solidFill>
                  <a:srgbClr val="000000"/>
                </a:solidFill>
                <a:latin typeface="Arial"/>
                <a:ea typeface="Arial"/>
                <a:cs typeface="Arial"/>
                <a:sym typeface="Arial"/>
              </a:rPr>
              <a:t> (County Science Inspector/Adviser)</a:t>
            </a:r>
          </a:p>
          <a:p>
            <a:pPr>
              <a:lnSpc>
                <a:spcPct val="70000"/>
              </a:lnSpc>
              <a:spcBef>
                <a:spcPts val="1400"/>
              </a:spcBef>
              <a:buClr>
                <a:srgbClr val="000000"/>
              </a:buClr>
              <a:buSzPts val="1100"/>
            </a:pPr>
            <a:r>
              <a:rPr lang="en-GB" sz="4600" kern="0" dirty="0">
                <a:solidFill>
                  <a:srgbClr val="000000"/>
                </a:solidFill>
                <a:latin typeface="Arial"/>
                <a:ea typeface="Arial"/>
                <a:cs typeface="Arial"/>
                <a:sym typeface="Arial"/>
              </a:rPr>
              <a:t> Radiation Protection Officer</a:t>
            </a:r>
            <a:endParaRPr sz="4600" kern="0" dirty="0">
              <a:solidFill>
                <a:srgbClr val="000000"/>
              </a:solidFill>
              <a:latin typeface="Arial"/>
              <a:ea typeface="Arial"/>
              <a:cs typeface="Arial"/>
              <a:sym typeface="Arial"/>
            </a:endParaRPr>
          </a:p>
          <a:p>
            <a:pPr>
              <a:lnSpc>
                <a:spcPct val="70000"/>
              </a:lnSpc>
              <a:spcBef>
                <a:spcPts val="1400"/>
              </a:spcBef>
              <a:buClr>
                <a:srgbClr val="000000"/>
              </a:buClr>
              <a:buSzPts val="1100"/>
            </a:pPr>
            <a:r>
              <a:rPr lang="en-GB" sz="4600" kern="0" dirty="0">
                <a:solidFill>
                  <a:srgbClr val="000000"/>
                </a:solidFill>
                <a:latin typeface="Arial"/>
                <a:ea typeface="Arial"/>
                <a:cs typeface="Arial"/>
                <a:sym typeface="Arial"/>
              </a:rPr>
              <a:t> </a:t>
            </a:r>
            <a:r>
              <a:rPr lang="en-GB" sz="3366" u="sng" kern="0" dirty="0">
                <a:solidFill>
                  <a:srgbClr val="0000FF"/>
                </a:solidFill>
                <a:latin typeface="Arial"/>
                <a:ea typeface="Arial"/>
                <a:cs typeface="Arial"/>
                <a:sym typeface="Arial"/>
                <a:hlinkClick r:id="rId4"/>
              </a:rPr>
              <a:t>kevin.neil@hants.gov.uk</a:t>
            </a:r>
            <a:endParaRPr sz="3366" kern="0" dirty="0">
              <a:solidFill>
                <a:srgbClr val="888888"/>
              </a:solidFill>
              <a:latin typeface="Arial"/>
              <a:ea typeface="Arial"/>
              <a:cs typeface="Arial"/>
              <a:sym typeface="Arial"/>
            </a:endParaRPr>
          </a:p>
          <a:p>
            <a:pPr algn="ctr">
              <a:buClr>
                <a:srgbClr val="888888"/>
              </a:buClr>
              <a:buSzPts val="2800"/>
            </a:pPr>
            <a:endParaRPr sz="3366" kern="0" dirty="0">
              <a:solidFill>
                <a:srgbClr val="888888"/>
              </a:solidFill>
              <a:latin typeface="Arial"/>
              <a:ea typeface="Arial"/>
              <a:cs typeface="Arial"/>
              <a:sym typeface="Arial"/>
            </a:endParaRPr>
          </a:p>
          <a:p>
            <a:pPr algn="ctr">
              <a:buClr>
                <a:srgbClr val="888888"/>
              </a:buClr>
              <a:buSzPts val="2800"/>
            </a:pPr>
            <a:endParaRPr sz="4600" b="1" kern="0" dirty="0">
              <a:solidFill>
                <a:srgbClr val="000000"/>
              </a:solidFill>
              <a:latin typeface="Arial"/>
              <a:ea typeface="Arial"/>
              <a:cs typeface="Arial"/>
              <a:sym typeface="Arial"/>
            </a:endParaRPr>
          </a:p>
          <a:p>
            <a:pPr>
              <a:lnSpc>
                <a:spcPct val="70000"/>
              </a:lnSpc>
              <a:spcBef>
                <a:spcPts val="1400"/>
              </a:spcBef>
              <a:buClr>
                <a:srgbClr val="000000"/>
              </a:buClr>
              <a:buSzPts val="1100"/>
            </a:pPr>
            <a:r>
              <a:rPr lang="en-GB" sz="4600" b="1" kern="0" dirty="0">
                <a:solidFill>
                  <a:srgbClr val="000000"/>
                </a:solidFill>
                <a:latin typeface="Arial"/>
                <a:ea typeface="Arial"/>
                <a:cs typeface="Arial"/>
                <a:sym typeface="Arial"/>
              </a:rPr>
              <a:t> Emma Cooper </a:t>
            </a:r>
            <a:br>
              <a:rPr lang="en-GB" sz="4600" kern="0" dirty="0">
                <a:solidFill>
                  <a:srgbClr val="000000"/>
                </a:solidFill>
                <a:latin typeface="Arial"/>
                <a:ea typeface="Arial"/>
                <a:cs typeface="Arial"/>
                <a:sym typeface="Arial"/>
              </a:rPr>
            </a:br>
            <a:r>
              <a:rPr lang="en-GB" sz="4600" kern="0" dirty="0">
                <a:solidFill>
                  <a:srgbClr val="000000"/>
                </a:solidFill>
                <a:latin typeface="Arial"/>
                <a:ea typeface="Arial"/>
                <a:cs typeface="Arial"/>
                <a:sym typeface="Arial"/>
              </a:rPr>
              <a:t>(General Inspector/Advisor for Science)</a:t>
            </a:r>
            <a:endParaRPr sz="4600" kern="0" dirty="0">
              <a:solidFill>
                <a:srgbClr val="000000"/>
              </a:solidFill>
              <a:latin typeface="Arial"/>
              <a:ea typeface="Arial"/>
              <a:cs typeface="Arial"/>
              <a:sym typeface="Arial"/>
            </a:endParaRPr>
          </a:p>
          <a:p>
            <a:pPr>
              <a:lnSpc>
                <a:spcPct val="70000"/>
              </a:lnSpc>
              <a:spcBef>
                <a:spcPts val="1400"/>
              </a:spcBef>
              <a:buClr>
                <a:srgbClr val="000000"/>
              </a:buClr>
              <a:buSzPts val="1100"/>
            </a:pPr>
            <a:r>
              <a:rPr lang="en-GB" sz="3366" u="sng" kern="0" dirty="0">
                <a:solidFill>
                  <a:srgbClr val="0000FF"/>
                </a:solidFill>
                <a:latin typeface="Arial"/>
                <a:ea typeface="Arial"/>
                <a:cs typeface="Arial"/>
                <a:sym typeface="Arial"/>
                <a:hlinkClick r:id="rId5"/>
              </a:rPr>
              <a:t>emma.cooper3@hants.gov.uk</a:t>
            </a:r>
            <a:endParaRPr sz="4600" kern="0" dirty="0">
              <a:solidFill>
                <a:srgbClr val="000000"/>
              </a:solidFill>
              <a:latin typeface="Arial"/>
              <a:ea typeface="Arial"/>
              <a:cs typeface="Arial"/>
              <a:sym typeface="Arial"/>
            </a:endParaRPr>
          </a:p>
          <a:p>
            <a:pPr>
              <a:lnSpc>
                <a:spcPct val="70000"/>
              </a:lnSpc>
              <a:spcBef>
                <a:spcPts val="1400"/>
              </a:spcBef>
              <a:buClr>
                <a:srgbClr val="000000"/>
              </a:buClr>
              <a:buSzPts val="1100"/>
            </a:pPr>
            <a:endParaRPr sz="4600" kern="0" dirty="0">
              <a:solidFill>
                <a:srgbClr val="000000"/>
              </a:solidFill>
              <a:latin typeface="Arial"/>
              <a:ea typeface="Arial"/>
              <a:cs typeface="Arial"/>
              <a:sym typeface="Arial"/>
            </a:endParaRPr>
          </a:p>
          <a:p>
            <a:pPr>
              <a:lnSpc>
                <a:spcPct val="70000"/>
              </a:lnSpc>
              <a:spcBef>
                <a:spcPts val="1400"/>
              </a:spcBef>
              <a:buClr>
                <a:srgbClr val="000000"/>
              </a:buClr>
              <a:buSzPts val="1100"/>
            </a:pPr>
            <a:endParaRPr sz="4600" kern="0" dirty="0">
              <a:solidFill>
                <a:srgbClr val="000000"/>
              </a:solidFill>
              <a:latin typeface="Arial"/>
              <a:ea typeface="Arial"/>
              <a:cs typeface="Arial"/>
              <a:sym typeface="Arial"/>
            </a:endParaRPr>
          </a:p>
        </p:txBody>
      </p:sp>
      <p:pic>
        <p:nvPicPr>
          <p:cNvPr id="73" name="Google Shape;73;p2"/>
          <p:cNvPicPr preferRelativeResize="0"/>
          <p:nvPr/>
        </p:nvPicPr>
        <p:blipFill rotWithShape="1">
          <a:blip r:embed="rId6">
            <a:alphaModFix/>
          </a:blip>
          <a:srcRect r="4095"/>
          <a:stretch/>
        </p:blipFill>
        <p:spPr>
          <a:xfrm>
            <a:off x="14184493" y="7644521"/>
            <a:ext cx="2446991" cy="2830116"/>
          </a:xfrm>
          <a:prstGeom prst="rect">
            <a:avLst/>
          </a:prstGeom>
          <a:noFill/>
          <a:ln>
            <a:noFill/>
          </a:ln>
        </p:spPr>
      </p:pic>
    </p:spTree>
    <p:extLst>
      <p:ext uri="{BB962C8B-B14F-4D97-AF65-F5344CB8AC3E}">
        <p14:creationId xmlns:p14="http://schemas.microsoft.com/office/powerpoint/2010/main" val="19045157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AA79A-8852-43DA-81A8-A2B990704439}"/>
              </a:ext>
            </a:extLst>
          </p:cNvPr>
          <p:cNvSpPr>
            <a:spLocks noGrp="1"/>
          </p:cNvSpPr>
          <p:nvPr>
            <p:ph type="title"/>
          </p:nvPr>
        </p:nvSpPr>
        <p:spPr/>
        <p:txBody>
          <a:bodyPr/>
          <a:lstStyle/>
          <a:p>
            <a:r>
              <a:rPr lang="en-GB" dirty="0"/>
              <a:t>Incident with 2,4-DNP-H </a:t>
            </a:r>
          </a:p>
        </p:txBody>
      </p:sp>
      <p:sp>
        <p:nvSpPr>
          <p:cNvPr id="3" name="Text Placeholder 2">
            <a:extLst>
              <a:ext uri="{FF2B5EF4-FFF2-40B4-BE49-F238E27FC236}">
                <a16:creationId xmlns:a16="http://schemas.microsoft.com/office/drawing/2014/main" id="{9E0023EC-5E8E-DE31-9056-1EEEF2086B05}"/>
              </a:ext>
            </a:extLst>
          </p:cNvPr>
          <p:cNvSpPr>
            <a:spLocks noGrp="1"/>
          </p:cNvSpPr>
          <p:nvPr>
            <p:ph type="body" idx="1"/>
          </p:nvPr>
        </p:nvSpPr>
        <p:spPr>
          <a:xfrm>
            <a:off x="629626" y="2825551"/>
            <a:ext cx="21944172" cy="8064898"/>
          </a:xfrm>
        </p:spPr>
        <p:txBody>
          <a:bodyPr/>
          <a:lstStyle/>
          <a:p>
            <a:r>
              <a:rPr lang="en-GB" dirty="0"/>
              <a:t>A school in Hampshire recently had an incident with this specific chemical </a:t>
            </a:r>
          </a:p>
        </p:txBody>
      </p:sp>
      <p:pic>
        <p:nvPicPr>
          <p:cNvPr id="5" name="Picture 4">
            <a:extLst>
              <a:ext uri="{FF2B5EF4-FFF2-40B4-BE49-F238E27FC236}">
                <a16:creationId xmlns:a16="http://schemas.microsoft.com/office/drawing/2014/main" id="{769A2522-677A-27F1-D7D0-33A279ECC3A2}"/>
              </a:ext>
            </a:extLst>
          </p:cNvPr>
          <p:cNvPicPr>
            <a:picLocks noChangeAspect="1"/>
          </p:cNvPicPr>
          <p:nvPr/>
        </p:nvPicPr>
        <p:blipFill>
          <a:blip r:embed="rId2"/>
          <a:stretch>
            <a:fillRect/>
          </a:stretch>
        </p:blipFill>
        <p:spPr>
          <a:xfrm>
            <a:off x="8175378" y="4400077"/>
            <a:ext cx="11573524" cy="8064898"/>
          </a:xfrm>
          <a:prstGeom prst="rect">
            <a:avLst/>
          </a:prstGeom>
        </p:spPr>
      </p:pic>
      <p:sp>
        <p:nvSpPr>
          <p:cNvPr id="9" name="TextBox 8">
            <a:extLst>
              <a:ext uri="{FF2B5EF4-FFF2-40B4-BE49-F238E27FC236}">
                <a16:creationId xmlns:a16="http://schemas.microsoft.com/office/drawing/2014/main" id="{E2DF15E4-7B85-2272-DF8A-ABDF68996A87}"/>
              </a:ext>
            </a:extLst>
          </p:cNvPr>
          <p:cNvSpPr txBox="1"/>
          <p:nvPr/>
        </p:nvSpPr>
        <p:spPr>
          <a:xfrm>
            <a:off x="1219124" y="5154081"/>
            <a:ext cx="6521378" cy="7540526"/>
          </a:xfrm>
          <a:prstGeom prst="rect">
            <a:avLst/>
          </a:prstGeom>
          <a:noFill/>
        </p:spPr>
        <p:txBody>
          <a:bodyPr wrap="square" rtlCol="0">
            <a:spAutoFit/>
          </a:bodyPr>
          <a:lstStyle/>
          <a:p>
            <a:r>
              <a:rPr lang="en-GB" sz="3200" dirty="0"/>
              <a:t>The chemical should have been kept damp as it is highly explosive. Crystallisation occurred and it required a controlled explosion on the school field by the police and fire team. </a:t>
            </a:r>
          </a:p>
          <a:p>
            <a:endParaRPr lang="en-GB" sz="3200" dirty="0"/>
          </a:p>
          <a:p>
            <a:r>
              <a:rPr lang="en-GB" sz="3200" dirty="0"/>
              <a:t>This chemical is used predominately in A-Level organic chemistry. </a:t>
            </a:r>
          </a:p>
          <a:p>
            <a:endParaRPr lang="en-GB" sz="3200" dirty="0"/>
          </a:p>
          <a:p>
            <a:r>
              <a:rPr lang="en-GB" sz="3200" dirty="0"/>
              <a:t>Worth checking if some of it is lurking in the back of chemical stores, and it’s being kept under the correct conditions.</a:t>
            </a:r>
            <a:endParaRPr lang="en-GB" dirty="0"/>
          </a:p>
          <a:p>
            <a:endParaRPr lang="en-GB" dirty="0"/>
          </a:p>
          <a:p>
            <a:endParaRPr lang="en-GB" dirty="0"/>
          </a:p>
        </p:txBody>
      </p:sp>
    </p:spTree>
    <p:extLst>
      <p:ext uri="{BB962C8B-B14F-4D97-AF65-F5344CB8AC3E}">
        <p14:creationId xmlns:p14="http://schemas.microsoft.com/office/powerpoint/2010/main" val="28457073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0D467-36F3-8014-414A-D720FED38B71}"/>
              </a:ext>
            </a:extLst>
          </p:cNvPr>
          <p:cNvSpPr>
            <a:spLocks noGrp="1"/>
          </p:cNvSpPr>
          <p:nvPr>
            <p:ph type="title"/>
          </p:nvPr>
        </p:nvSpPr>
        <p:spPr/>
        <p:txBody>
          <a:bodyPr/>
          <a:lstStyle/>
          <a:p>
            <a:r>
              <a:rPr lang="en-GB" dirty="0"/>
              <a:t>Adam will be back next year</a:t>
            </a:r>
          </a:p>
        </p:txBody>
      </p:sp>
      <p:sp>
        <p:nvSpPr>
          <p:cNvPr id="3" name="Text Placeholder 2">
            <a:extLst>
              <a:ext uri="{FF2B5EF4-FFF2-40B4-BE49-F238E27FC236}">
                <a16:creationId xmlns:a16="http://schemas.microsoft.com/office/drawing/2014/main" id="{B62BC976-3302-E831-F8D9-BF63239CE1C3}"/>
              </a:ext>
            </a:extLst>
          </p:cNvPr>
          <p:cNvSpPr>
            <a:spLocks noGrp="1"/>
          </p:cNvSpPr>
          <p:nvPr>
            <p:ph type="body" idx="1"/>
          </p:nvPr>
        </p:nvSpPr>
        <p:spPr>
          <a:xfrm>
            <a:off x="0" y="3793225"/>
            <a:ext cx="21944171" cy="8064373"/>
          </a:xfrm>
        </p:spPr>
        <p:txBody>
          <a:bodyPr/>
          <a:lstStyle/>
          <a:p>
            <a:r>
              <a:rPr lang="en-GB" b="1" dirty="0"/>
              <a:t>Now bookable on the Learning Zone</a:t>
            </a:r>
          </a:p>
          <a:p>
            <a:pPr marL="101595" indent="0">
              <a:buNone/>
            </a:pPr>
            <a:r>
              <a:rPr lang="en-GB" dirty="0"/>
              <a:t>    Monday 24</a:t>
            </a:r>
            <a:r>
              <a:rPr lang="en-GB" baseline="30000" dirty="0"/>
              <a:t>th</a:t>
            </a:r>
            <a:r>
              <a:rPr lang="en-GB" dirty="0"/>
              <a:t> June 2024</a:t>
            </a:r>
          </a:p>
          <a:p>
            <a:endParaRPr lang="en-GB" dirty="0"/>
          </a:p>
          <a:p>
            <a:r>
              <a:rPr lang="en-GB" dirty="0"/>
              <a:t>More in depth focus on one </a:t>
            </a:r>
            <a:br>
              <a:rPr lang="en-GB" dirty="0"/>
            </a:br>
            <a:r>
              <a:rPr lang="en-GB" dirty="0"/>
              <a:t>or two areas from his book: </a:t>
            </a:r>
            <a:br>
              <a:rPr lang="en-GB" dirty="0"/>
            </a:br>
            <a:r>
              <a:rPr lang="en-GB" dirty="0"/>
              <a:t>Teaching Secondary Science. </a:t>
            </a:r>
            <a:br>
              <a:rPr lang="en-GB" dirty="0"/>
            </a:br>
            <a:r>
              <a:rPr lang="en-GB" dirty="0"/>
              <a:t>A Complete Guide.</a:t>
            </a:r>
          </a:p>
        </p:txBody>
      </p:sp>
      <p:pic>
        <p:nvPicPr>
          <p:cNvPr id="4" name="Picture 3" descr="A person standing next to a white box&#10;&#10;Description automatically generated">
            <a:extLst>
              <a:ext uri="{FF2B5EF4-FFF2-40B4-BE49-F238E27FC236}">
                <a16:creationId xmlns:a16="http://schemas.microsoft.com/office/drawing/2014/main" id="{DE4F5535-B56C-7AA7-27B2-09CCAEBA5B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09373" y="2350430"/>
            <a:ext cx="9555548" cy="434421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descr="A group of people in a classroom&#10;&#10;Description automatically generated">
            <a:extLst>
              <a:ext uri="{FF2B5EF4-FFF2-40B4-BE49-F238E27FC236}">
                <a16:creationId xmlns:a16="http://schemas.microsoft.com/office/drawing/2014/main" id="{91B4D9E5-314D-9FDC-1A81-7FDC571D0B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42261" y="7334319"/>
            <a:ext cx="7954762" cy="5966072"/>
          </a:xfrm>
          <a:prstGeom prst="rect">
            <a:avLst/>
          </a:prstGeom>
        </p:spPr>
      </p:pic>
      <p:pic>
        <p:nvPicPr>
          <p:cNvPr id="7" name="Picture 6">
            <a:extLst>
              <a:ext uri="{FF2B5EF4-FFF2-40B4-BE49-F238E27FC236}">
                <a16:creationId xmlns:a16="http://schemas.microsoft.com/office/drawing/2014/main" id="{78931966-97D4-828E-F178-0684C179170A}"/>
              </a:ext>
            </a:extLst>
          </p:cNvPr>
          <p:cNvPicPr>
            <a:picLocks noChangeAspect="1"/>
          </p:cNvPicPr>
          <p:nvPr/>
        </p:nvPicPr>
        <p:blipFill>
          <a:blip r:embed="rId4"/>
          <a:stretch>
            <a:fillRect/>
          </a:stretch>
        </p:blipFill>
        <p:spPr>
          <a:xfrm>
            <a:off x="11124324" y="7334320"/>
            <a:ext cx="2946360" cy="4165543"/>
          </a:xfrm>
          <a:prstGeom prst="rect">
            <a:avLst/>
          </a:prstGeom>
        </p:spPr>
      </p:pic>
      <p:pic>
        <p:nvPicPr>
          <p:cNvPr id="8" name="Picture 7">
            <a:extLst>
              <a:ext uri="{FF2B5EF4-FFF2-40B4-BE49-F238E27FC236}">
                <a16:creationId xmlns:a16="http://schemas.microsoft.com/office/drawing/2014/main" id="{F74C0834-3BF2-085A-D69E-0AFDF962C9C3}"/>
              </a:ext>
            </a:extLst>
          </p:cNvPr>
          <p:cNvPicPr>
            <a:picLocks noChangeAspect="1"/>
          </p:cNvPicPr>
          <p:nvPr/>
        </p:nvPicPr>
        <p:blipFill>
          <a:blip r:embed="rId5"/>
          <a:stretch>
            <a:fillRect/>
          </a:stretch>
        </p:blipFill>
        <p:spPr>
          <a:xfrm>
            <a:off x="7295321" y="-86336"/>
            <a:ext cx="9730899" cy="138023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99893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81631-DF79-FDDA-DD67-444753B295D5}"/>
              </a:ext>
            </a:extLst>
          </p:cNvPr>
          <p:cNvSpPr>
            <a:spLocks noGrp="1"/>
          </p:cNvSpPr>
          <p:nvPr>
            <p:ph type="title"/>
          </p:nvPr>
        </p:nvSpPr>
        <p:spPr/>
        <p:txBody>
          <a:bodyPr/>
          <a:lstStyle/>
          <a:p>
            <a:r>
              <a:rPr lang="en-GB" dirty="0"/>
              <a:t>Powerful Science magazine</a:t>
            </a:r>
          </a:p>
        </p:txBody>
      </p:sp>
      <p:sp>
        <p:nvSpPr>
          <p:cNvPr id="3" name="Text Placeholder 2">
            <a:extLst>
              <a:ext uri="{FF2B5EF4-FFF2-40B4-BE49-F238E27FC236}">
                <a16:creationId xmlns:a16="http://schemas.microsoft.com/office/drawing/2014/main" id="{37148C29-5769-AA43-CFA7-21D46D6F26B8}"/>
              </a:ext>
            </a:extLst>
          </p:cNvPr>
          <p:cNvSpPr>
            <a:spLocks noGrp="1"/>
          </p:cNvSpPr>
          <p:nvPr>
            <p:ph type="body" idx="1"/>
          </p:nvPr>
        </p:nvSpPr>
        <p:spPr/>
        <p:txBody>
          <a:bodyPr/>
          <a:lstStyle/>
          <a:p>
            <a:endParaRPr lang="en-GB" dirty="0"/>
          </a:p>
        </p:txBody>
      </p:sp>
      <p:pic>
        <p:nvPicPr>
          <p:cNvPr id="5" name="Picture 4">
            <a:extLst>
              <a:ext uri="{FF2B5EF4-FFF2-40B4-BE49-F238E27FC236}">
                <a16:creationId xmlns:a16="http://schemas.microsoft.com/office/drawing/2014/main" id="{CBFADB67-77A3-A4B0-561B-257219D963E9}"/>
              </a:ext>
            </a:extLst>
          </p:cNvPr>
          <p:cNvPicPr>
            <a:picLocks noChangeAspect="1"/>
          </p:cNvPicPr>
          <p:nvPr/>
        </p:nvPicPr>
        <p:blipFill>
          <a:blip r:embed="rId2"/>
          <a:stretch>
            <a:fillRect/>
          </a:stretch>
        </p:blipFill>
        <p:spPr>
          <a:xfrm>
            <a:off x="1015344" y="2405400"/>
            <a:ext cx="7556396" cy="104900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6976A093-C0F6-01EE-6946-FD91A0F3C153}"/>
              </a:ext>
            </a:extLst>
          </p:cNvPr>
          <p:cNvPicPr>
            <a:picLocks noChangeAspect="1"/>
          </p:cNvPicPr>
          <p:nvPr/>
        </p:nvPicPr>
        <p:blipFill>
          <a:blip r:embed="rId3"/>
          <a:stretch>
            <a:fillRect/>
          </a:stretch>
        </p:blipFill>
        <p:spPr>
          <a:xfrm>
            <a:off x="11800661" y="3124346"/>
            <a:ext cx="7518296" cy="105662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DCCDB289-B4D6-8B26-84A1-3D2D39747ED9}"/>
              </a:ext>
            </a:extLst>
          </p:cNvPr>
          <p:cNvPicPr>
            <a:picLocks noChangeAspect="1"/>
          </p:cNvPicPr>
          <p:nvPr/>
        </p:nvPicPr>
        <p:blipFill>
          <a:blip r:embed="rId4"/>
          <a:stretch>
            <a:fillRect/>
          </a:stretch>
        </p:blipFill>
        <p:spPr>
          <a:xfrm>
            <a:off x="16876816" y="1987413"/>
            <a:ext cx="7505597" cy="107059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A33B3865-0B79-E012-AA17-39401CF6974B}"/>
              </a:ext>
            </a:extLst>
          </p:cNvPr>
          <p:cNvPicPr>
            <a:picLocks noChangeAspect="1"/>
          </p:cNvPicPr>
          <p:nvPr/>
        </p:nvPicPr>
        <p:blipFill>
          <a:blip r:embed="rId5"/>
          <a:stretch>
            <a:fillRect/>
          </a:stretch>
        </p:blipFill>
        <p:spPr>
          <a:xfrm>
            <a:off x="3858581" y="3124346"/>
            <a:ext cx="7518296" cy="10591654"/>
          </a:xfrm>
          <a:prstGeom prst="rect">
            <a:avLst/>
          </a:prstGeom>
        </p:spPr>
      </p:pic>
    </p:spTree>
    <p:extLst>
      <p:ext uri="{BB962C8B-B14F-4D97-AF65-F5344CB8AC3E}">
        <p14:creationId xmlns:p14="http://schemas.microsoft.com/office/powerpoint/2010/main" val="6555000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81631-DF79-FDDA-DD67-444753B295D5}"/>
              </a:ext>
            </a:extLst>
          </p:cNvPr>
          <p:cNvSpPr>
            <a:spLocks noGrp="1"/>
          </p:cNvSpPr>
          <p:nvPr>
            <p:ph type="title"/>
          </p:nvPr>
        </p:nvSpPr>
        <p:spPr/>
        <p:txBody>
          <a:bodyPr/>
          <a:lstStyle/>
          <a:p>
            <a:r>
              <a:rPr lang="en-GB" dirty="0"/>
              <a:t>Powerful Science magazine</a:t>
            </a:r>
          </a:p>
        </p:txBody>
      </p:sp>
      <p:sp>
        <p:nvSpPr>
          <p:cNvPr id="3" name="Text Placeholder 2">
            <a:extLst>
              <a:ext uri="{FF2B5EF4-FFF2-40B4-BE49-F238E27FC236}">
                <a16:creationId xmlns:a16="http://schemas.microsoft.com/office/drawing/2014/main" id="{37148C29-5769-AA43-CFA7-21D46D6F26B8}"/>
              </a:ext>
            </a:extLst>
          </p:cNvPr>
          <p:cNvSpPr>
            <a:spLocks noGrp="1"/>
          </p:cNvSpPr>
          <p:nvPr>
            <p:ph type="body" idx="1"/>
          </p:nvPr>
        </p:nvSpPr>
        <p:spPr>
          <a:xfrm>
            <a:off x="8554163" y="3833862"/>
            <a:ext cx="8350976" cy="8064373"/>
          </a:xfrm>
        </p:spPr>
        <p:txBody>
          <a:bodyPr>
            <a:normAutofit fontScale="85000" lnSpcReduction="20000"/>
          </a:bodyPr>
          <a:lstStyle/>
          <a:p>
            <a:r>
              <a:rPr lang="en-GB" dirty="0"/>
              <a:t>Spring edition just published. Should be arriving to your school soon.</a:t>
            </a:r>
          </a:p>
          <a:p>
            <a:endParaRPr lang="en-GB" dirty="0"/>
          </a:p>
          <a:p>
            <a:r>
              <a:rPr lang="en-GB" dirty="0"/>
              <a:t>Secondary articles include: </a:t>
            </a:r>
          </a:p>
          <a:p>
            <a:r>
              <a:rPr lang="en-GB" i="1" dirty="0"/>
              <a:t>High quality use of exam questions in lessons at Swanmore College</a:t>
            </a:r>
          </a:p>
          <a:p>
            <a:r>
              <a:rPr lang="en-GB" i="1" dirty="0"/>
              <a:t>KS3 assessment</a:t>
            </a:r>
          </a:p>
          <a:p>
            <a:r>
              <a:rPr lang="en-GB" i="1" dirty="0"/>
              <a:t>AI tools</a:t>
            </a:r>
          </a:p>
        </p:txBody>
      </p:sp>
      <p:graphicFrame>
        <p:nvGraphicFramePr>
          <p:cNvPr id="4" name="Table 3">
            <a:extLst>
              <a:ext uri="{FF2B5EF4-FFF2-40B4-BE49-F238E27FC236}">
                <a16:creationId xmlns:a16="http://schemas.microsoft.com/office/drawing/2014/main" id="{DC631CBC-0E2A-A752-06AD-E1F67E7DB171}"/>
              </a:ext>
            </a:extLst>
          </p:cNvPr>
          <p:cNvGraphicFramePr>
            <a:graphicFrameLocks noGrp="1"/>
          </p:cNvGraphicFramePr>
          <p:nvPr/>
        </p:nvGraphicFramePr>
        <p:xfrm>
          <a:off x="17567457" y="1077995"/>
          <a:ext cx="6588917" cy="11885115"/>
        </p:xfrm>
        <a:graphic>
          <a:graphicData uri="http://schemas.openxmlformats.org/drawingml/2006/table">
            <a:tbl>
              <a:tblPr firstRow="1" firstCol="1" bandRow="1">
                <a:tableStyleId>{5C22544A-7EE6-4342-B048-85BDC9FD1C3A}</a:tableStyleId>
              </a:tblPr>
              <a:tblGrid>
                <a:gridCol w="6588917">
                  <a:extLst>
                    <a:ext uri="{9D8B030D-6E8A-4147-A177-3AD203B41FA5}">
                      <a16:colId xmlns:a16="http://schemas.microsoft.com/office/drawing/2014/main" val="1625289400"/>
                    </a:ext>
                  </a:extLst>
                </a:gridCol>
              </a:tblGrid>
              <a:tr h="1057539">
                <a:tc>
                  <a:txBody>
                    <a:bodyPr/>
                    <a:lstStyle/>
                    <a:p>
                      <a:r>
                        <a:rPr lang="en-GB" sz="2200" dirty="0">
                          <a:effectLst/>
                        </a:rPr>
                        <a:t>Establishment Name</a:t>
                      </a:r>
                      <a:endParaRPr lang="en-GB" sz="2100" dirty="0">
                        <a:effectLst/>
                        <a:latin typeface="Calibri" panose="020F0502020204030204" pitchFamily="34" charset="0"/>
                        <a:ea typeface="Calibri" panose="020F0502020204030204" pitchFamily="34" charset="0"/>
                      </a:endParaRPr>
                    </a:p>
                  </a:txBody>
                  <a:tcPr marL="104643" marR="104643" marT="0" marB="0"/>
                </a:tc>
                <a:extLst>
                  <a:ext uri="{0D108BD9-81ED-4DB2-BD59-A6C34878D82A}">
                    <a16:rowId xmlns:a16="http://schemas.microsoft.com/office/drawing/2014/main" val="3259226894"/>
                  </a:ext>
                </a:extLst>
              </a:tr>
              <a:tr h="388209">
                <a:tc>
                  <a:txBody>
                    <a:bodyPr/>
                    <a:lstStyle/>
                    <a:p>
                      <a:r>
                        <a:rPr lang="en-GB" sz="2200">
                          <a:effectLst/>
                        </a:rPr>
                        <a:t>Aldworth Science College</a:t>
                      </a:r>
                      <a:endParaRPr lang="en-GB" sz="2100">
                        <a:effectLst/>
                        <a:latin typeface="Calibri" panose="020F0502020204030204" pitchFamily="34" charset="0"/>
                        <a:ea typeface="Calibri" panose="020F0502020204030204" pitchFamily="34" charset="0"/>
                      </a:endParaRPr>
                    </a:p>
                  </a:txBody>
                  <a:tcPr marL="104643" marR="104643" marT="0" marB="0"/>
                </a:tc>
                <a:extLst>
                  <a:ext uri="{0D108BD9-81ED-4DB2-BD59-A6C34878D82A}">
                    <a16:rowId xmlns:a16="http://schemas.microsoft.com/office/drawing/2014/main" val="2765869443"/>
                  </a:ext>
                </a:extLst>
              </a:tr>
              <a:tr h="388209">
                <a:tc>
                  <a:txBody>
                    <a:bodyPr/>
                    <a:lstStyle/>
                    <a:p>
                      <a:r>
                        <a:rPr lang="en-GB" sz="2200">
                          <a:effectLst/>
                        </a:rPr>
                        <a:t>Applemore College</a:t>
                      </a:r>
                      <a:endParaRPr lang="en-GB" sz="2100">
                        <a:effectLst/>
                        <a:latin typeface="Calibri" panose="020F0502020204030204" pitchFamily="34" charset="0"/>
                        <a:ea typeface="Calibri" panose="020F0502020204030204" pitchFamily="34" charset="0"/>
                      </a:endParaRPr>
                    </a:p>
                  </a:txBody>
                  <a:tcPr marL="104643" marR="104643" marT="0" marB="0"/>
                </a:tc>
                <a:extLst>
                  <a:ext uri="{0D108BD9-81ED-4DB2-BD59-A6C34878D82A}">
                    <a16:rowId xmlns:a16="http://schemas.microsoft.com/office/drawing/2014/main" val="3209703531"/>
                  </a:ext>
                </a:extLst>
              </a:tr>
              <a:tr h="771064">
                <a:tc>
                  <a:txBody>
                    <a:bodyPr/>
                    <a:lstStyle/>
                    <a:p>
                      <a:r>
                        <a:rPr lang="en-GB" sz="2200">
                          <a:effectLst/>
                        </a:rPr>
                        <a:t>Brookfield Community School and Language</a:t>
                      </a:r>
                      <a:endParaRPr lang="en-GB" sz="2100">
                        <a:effectLst/>
                        <a:latin typeface="Calibri" panose="020F0502020204030204" pitchFamily="34" charset="0"/>
                        <a:ea typeface="Calibri" panose="020F0502020204030204" pitchFamily="34" charset="0"/>
                      </a:endParaRPr>
                    </a:p>
                  </a:txBody>
                  <a:tcPr marL="104643" marR="104643" marT="0" marB="0"/>
                </a:tc>
                <a:extLst>
                  <a:ext uri="{0D108BD9-81ED-4DB2-BD59-A6C34878D82A}">
                    <a16:rowId xmlns:a16="http://schemas.microsoft.com/office/drawing/2014/main" val="1858928167"/>
                  </a:ext>
                </a:extLst>
              </a:tr>
              <a:tr h="388209">
                <a:tc>
                  <a:txBody>
                    <a:bodyPr/>
                    <a:lstStyle/>
                    <a:p>
                      <a:r>
                        <a:rPr lang="en-GB" sz="2200">
                          <a:effectLst/>
                        </a:rPr>
                        <a:t>Crestwood Community School</a:t>
                      </a:r>
                      <a:endParaRPr lang="en-GB" sz="2100">
                        <a:effectLst/>
                        <a:latin typeface="Calibri" panose="020F0502020204030204" pitchFamily="34" charset="0"/>
                        <a:ea typeface="Calibri" panose="020F0502020204030204" pitchFamily="34" charset="0"/>
                      </a:endParaRPr>
                    </a:p>
                  </a:txBody>
                  <a:tcPr marL="104643" marR="104643" marT="0" marB="0"/>
                </a:tc>
                <a:extLst>
                  <a:ext uri="{0D108BD9-81ED-4DB2-BD59-A6C34878D82A}">
                    <a16:rowId xmlns:a16="http://schemas.microsoft.com/office/drawing/2014/main" val="1968212135"/>
                  </a:ext>
                </a:extLst>
              </a:tr>
              <a:tr h="388209">
                <a:tc>
                  <a:txBody>
                    <a:bodyPr/>
                    <a:lstStyle/>
                    <a:p>
                      <a:r>
                        <a:rPr lang="en-GB" sz="2200">
                          <a:effectLst/>
                        </a:rPr>
                        <a:t>Crookhorn College</a:t>
                      </a:r>
                      <a:endParaRPr lang="en-GB" sz="2100">
                        <a:effectLst/>
                        <a:latin typeface="Calibri" panose="020F0502020204030204" pitchFamily="34" charset="0"/>
                        <a:ea typeface="Calibri" panose="020F0502020204030204" pitchFamily="34" charset="0"/>
                      </a:endParaRPr>
                    </a:p>
                  </a:txBody>
                  <a:tcPr marL="104643" marR="104643" marT="0" marB="0"/>
                </a:tc>
                <a:extLst>
                  <a:ext uri="{0D108BD9-81ED-4DB2-BD59-A6C34878D82A}">
                    <a16:rowId xmlns:a16="http://schemas.microsoft.com/office/drawing/2014/main" val="3085926825"/>
                  </a:ext>
                </a:extLst>
              </a:tr>
              <a:tr h="388209">
                <a:tc>
                  <a:txBody>
                    <a:bodyPr/>
                    <a:lstStyle/>
                    <a:p>
                      <a:r>
                        <a:rPr lang="en-GB" sz="2200">
                          <a:effectLst/>
                        </a:rPr>
                        <a:t>Fernhill College</a:t>
                      </a:r>
                      <a:endParaRPr lang="en-GB" sz="2100">
                        <a:effectLst/>
                        <a:latin typeface="Calibri" panose="020F0502020204030204" pitchFamily="34" charset="0"/>
                        <a:ea typeface="Calibri" panose="020F0502020204030204" pitchFamily="34" charset="0"/>
                      </a:endParaRPr>
                    </a:p>
                  </a:txBody>
                  <a:tcPr marL="104643" marR="104643" marT="0" marB="0"/>
                </a:tc>
                <a:extLst>
                  <a:ext uri="{0D108BD9-81ED-4DB2-BD59-A6C34878D82A}">
                    <a16:rowId xmlns:a16="http://schemas.microsoft.com/office/drawing/2014/main" val="2995235292"/>
                  </a:ext>
                </a:extLst>
              </a:tr>
              <a:tr h="757957">
                <a:tc>
                  <a:txBody>
                    <a:bodyPr/>
                    <a:lstStyle/>
                    <a:p>
                      <a:r>
                        <a:rPr lang="en-GB" sz="2200">
                          <a:effectLst/>
                        </a:rPr>
                        <a:t>Hamble Community Sports College</a:t>
                      </a:r>
                      <a:endParaRPr lang="en-GB" sz="2100">
                        <a:effectLst/>
                        <a:latin typeface="Calibri" panose="020F0502020204030204" pitchFamily="34" charset="0"/>
                        <a:ea typeface="Calibri" panose="020F0502020204030204" pitchFamily="34" charset="0"/>
                      </a:endParaRPr>
                    </a:p>
                  </a:txBody>
                  <a:tcPr marL="104643" marR="104643" marT="0" marB="0"/>
                </a:tc>
                <a:extLst>
                  <a:ext uri="{0D108BD9-81ED-4DB2-BD59-A6C34878D82A}">
                    <a16:rowId xmlns:a16="http://schemas.microsoft.com/office/drawing/2014/main" val="1087801114"/>
                  </a:ext>
                </a:extLst>
              </a:tr>
              <a:tr h="388209">
                <a:tc>
                  <a:txBody>
                    <a:bodyPr/>
                    <a:lstStyle/>
                    <a:p>
                      <a:r>
                        <a:rPr lang="en-GB" sz="2200">
                          <a:effectLst/>
                        </a:rPr>
                        <a:t>Harrow Way Community School</a:t>
                      </a:r>
                      <a:endParaRPr lang="en-GB" sz="2100">
                        <a:effectLst/>
                        <a:latin typeface="Calibri" panose="020F0502020204030204" pitchFamily="34" charset="0"/>
                        <a:ea typeface="Calibri" panose="020F0502020204030204" pitchFamily="34" charset="0"/>
                      </a:endParaRPr>
                    </a:p>
                  </a:txBody>
                  <a:tcPr marL="104643" marR="104643" marT="0" marB="0"/>
                </a:tc>
                <a:extLst>
                  <a:ext uri="{0D108BD9-81ED-4DB2-BD59-A6C34878D82A}">
                    <a16:rowId xmlns:a16="http://schemas.microsoft.com/office/drawing/2014/main" val="1815600572"/>
                  </a:ext>
                </a:extLst>
              </a:tr>
              <a:tr h="388209">
                <a:tc>
                  <a:txBody>
                    <a:bodyPr/>
                    <a:lstStyle/>
                    <a:p>
                      <a:r>
                        <a:rPr lang="en-GB" sz="2200">
                          <a:effectLst/>
                        </a:rPr>
                        <a:t>Henry Beaufort School</a:t>
                      </a:r>
                      <a:endParaRPr lang="en-GB" sz="2100">
                        <a:effectLst/>
                        <a:latin typeface="Calibri" panose="020F0502020204030204" pitchFamily="34" charset="0"/>
                        <a:ea typeface="Calibri" panose="020F0502020204030204" pitchFamily="34" charset="0"/>
                      </a:endParaRPr>
                    </a:p>
                  </a:txBody>
                  <a:tcPr marL="104643" marR="104643" marT="0" marB="0"/>
                </a:tc>
                <a:extLst>
                  <a:ext uri="{0D108BD9-81ED-4DB2-BD59-A6C34878D82A}">
                    <a16:rowId xmlns:a16="http://schemas.microsoft.com/office/drawing/2014/main" val="3967961869"/>
                  </a:ext>
                </a:extLst>
              </a:tr>
              <a:tr h="388209">
                <a:tc>
                  <a:txBody>
                    <a:bodyPr/>
                    <a:lstStyle/>
                    <a:p>
                      <a:r>
                        <a:rPr lang="en-GB" sz="2200">
                          <a:effectLst/>
                        </a:rPr>
                        <a:t>Horndean Technology College</a:t>
                      </a:r>
                      <a:endParaRPr lang="en-GB" sz="2100">
                        <a:effectLst/>
                        <a:latin typeface="Calibri" panose="020F0502020204030204" pitchFamily="34" charset="0"/>
                        <a:ea typeface="Calibri" panose="020F0502020204030204" pitchFamily="34" charset="0"/>
                      </a:endParaRPr>
                    </a:p>
                  </a:txBody>
                  <a:tcPr marL="104643" marR="104643" marT="0" marB="0"/>
                </a:tc>
                <a:extLst>
                  <a:ext uri="{0D108BD9-81ED-4DB2-BD59-A6C34878D82A}">
                    <a16:rowId xmlns:a16="http://schemas.microsoft.com/office/drawing/2014/main" val="614824091"/>
                  </a:ext>
                </a:extLst>
              </a:tr>
              <a:tr h="388209">
                <a:tc>
                  <a:txBody>
                    <a:bodyPr/>
                    <a:lstStyle/>
                    <a:p>
                      <a:r>
                        <a:rPr lang="en-GB" sz="2200">
                          <a:effectLst/>
                        </a:rPr>
                        <a:t>Hounsdown Academy</a:t>
                      </a:r>
                      <a:endParaRPr lang="en-GB" sz="2100">
                        <a:effectLst/>
                        <a:latin typeface="Calibri" panose="020F0502020204030204" pitchFamily="34" charset="0"/>
                        <a:ea typeface="Calibri" panose="020F0502020204030204" pitchFamily="34" charset="0"/>
                      </a:endParaRPr>
                    </a:p>
                  </a:txBody>
                  <a:tcPr marL="104643" marR="104643" marT="0" marB="0"/>
                </a:tc>
                <a:extLst>
                  <a:ext uri="{0D108BD9-81ED-4DB2-BD59-A6C34878D82A}">
                    <a16:rowId xmlns:a16="http://schemas.microsoft.com/office/drawing/2014/main" val="2930474757"/>
                  </a:ext>
                </a:extLst>
              </a:tr>
              <a:tr h="388209">
                <a:tc>
                  <a:txBody>
                    <a:bodyPr/>
                    <a:lstStyle/>
                    <a:p>
                      <a:r>
                        <a:rPr lang="en-GB" sz="2200">
                          <a:effectLst/>
                        </a:rPr>
                        <a:t>Kings' School</a:t>
                      </a:r>
                      <a:endParaRPr lang="en-GB" sz="2100">
                        <a:effectLst/>
                        <a:latin typeface="Calibri" panose="020F0502020204030204" pitchFamily="34" charset="0"/>
                        <a:ea typeface="Calibri" panose="020F0502020204030204" pitchFamily="34" charset="0"/>
                      </a:endParaRPr>
                    </a:p>
                  </a:txBody>
                  <a:tcPr marL="104643" marR="104643" marT="0" marB="0"/>
                </a:tc>
                <a:extLst>
                  <a:ext uri="{0D108BD9-81ED-4DB2-BD59-A6C34878D82A}">
                    <a16:rowId xmlns:a16="http://schemas.microsoft.com/office/drawing/2014/main" val="797863721"/>
                  </a:ext>
                </a:extLst>
              </a:tr>
              <a:tr h="388209">
                <a:tc>
                  <a:txBody>
                    <a:bodyPr/>
                    <a:lstStyle/>
                    <a:p>
                      <a:r>
                        <a:rPr lang="en-GB" sz="2200">
                          <a:effectLst/>
                        </a:rPr>
                        <a:t>Park Community School</a:t>
                      </a:r>
                      <a:endParaRPr lang="en-GB" sz="2100">
                        <a:effectLst/>
                        <a:latin typeface="Calibri" panose="020F0502020204030204" pitchFamily="34" charset="0"/>
                        <a:ea typeface="Calibri" panose="020F0502020204030204" pitchFamily="34" charset="0"/>
                      </a:endParaRPr>
                    </a:p>
                  </a:txBody>
                  <a:tcPr marL="104643" marR="104643" marT="0" marB="0"/>
                </a:tc>
                <a:extLst>
                  <a:ext uri="{0D108BD9-81ED-4DB2-BD59-A6C34878D82A}">
                    <a16:rowId xmlns:a16="http://schemas.microsoft.com/office/drawing/2014/main" val="3099598032"/>
                  </a:ext>
                </a:extLst>
              </a:tr>
              <a:tr h="388209">
                <a:tc>
                  <a:txBody>
                    <a:bodyPr/>
                    <a:lstStyle/>
                    <a:p>
                      <a:r>
                        <a:rPr lang="en-GB" sz="2200">
                          <a:effectLst/>
                        </a:rPr>
                        <a:t>Portchester Community School</a:t>
                      </a:r>
                      <a:endParaRPr lang="en-GB" sz="2100">
                        <a:effectLst/>
                        <a:latin typeface="Calibri" panose="020F0502020204030204" pitchFamily="34" charset="0"/>
                        <a:ea typeface="Calibri" panose="020F0502020204030204" pitchFamily="34" charset="0"/>
                      </a:endParaRPr>
                    </a:p>
                  </a:txBody>
                  <a:tcPr marL="104643" marR="104643" marT="0" marB="0"/>
                </a:tc>
                <a:extLst>
                  <a:ext uri="{0D108BD9-81ED-4DB2-BD59-A6C34878D82A}">
                    <a16:rowId xmlns:a16="http://schemas.microsoft.com/office/drawing/2014/main" val="631326895"/>
                  </a:ext>
                </a:extLst>
              </a:tr>
              <a:tr h="388209">
                <a:tc>
                  <a:txBody>
                    <a:bodyPr/>
                    <a:lstStyle/>
                    <a:p>
                      <a:r>
                        <a:rPr lang="en-GB" sz="2200">
                          <a:effectLst/>
                        </a:rPr>
                        <a:t>Swanmore College of Technology</a:t>
                      </a:r>
                      <a:endParaRPr lang="en-GB" sz="2100">
                        <a:effectLst/>
                        <a:latin typeface="Calibri" panose="020F0502020204030204" pitchFamily="34" charset="0"/>
                        <a:ea typeface="Calibri" panose="020F0502020204030204" pitchFamily="34" charset="0"/>
                      </a:endParaRPr>
                    </a:p>
                  </a:txBody>
                  <a:tcPr marL="104643" marR="104643" marT="0" marB="0"/>
                </a:tc>
                <a:extLst>
                  <a:ext uri="{0D108BD9-81ED-4DB2-BD59-A6C34878D82A}">
                    <a16:rowId xmlns:a16="http://schemas.microsoft.com/office/drawing/2014/main" val="3086084800"/>
                  </a:ext>
                </a:extLst>
              </a:tr>
              <a:tr h="388209">
                <a:tc>
                  <a:txBody>
                    <a:bodyPr/>
                    <a:lstStyle/>
                    <a:p>
                      <a:r>
                        <a:rPr lang="en-GB" sz="2200">
                          <a:effectLst/>
                        </a:rPr>
                        <a:t>Testbourne Community School</a:t>
                      </a:r>
                      <a:endParaRPr lang="en-GB" sz="2100">
                        <a:effectLst/>
                        <a:latin typeface="Calibri" panose="020F0502020204030204" pitchFamily="34" charset="0"/>
                        <a:ea typeface="Calibri" panose="020F0502020204030204" pitchFamily="34" charset="0"/>
                      </a:endParaRPr>
                    </a:p>
                  </a:txBody>
                  <a:tcPr marL="104643" marR="104643" marT="0" marB="0"/>
                </a:tc>
                <a:extLst>
                  <a:ext uri="{0D108BD9-81ED-4DB2-BD59-A6C34878D82A}">
                    <a16:rowId xmlns:a16="http://schemas.microsoft.com/office/drawing/2014/main" val="2278436150"/>
                  </a:ext>
                </a:extLst>
              </a:tr>
              <a:tr h="388209">
                <a:tc>
                  <a:txBody>
                    <a:bodyPr/>
                    <a:lstStyle/>
                    <a:p>
                      <a:r>
                        <a:rPr lang="en-GB" sz="2200">
                          <a:effectLst/>
                        </a:rPr>
                        <a:t>The Hayling College</a:t>
                      </a:r>
                      <a:endParaRPr lang="en-GB" sz="2100">
                        <a:effectLst/>
                        <a:latin typeface="Calibri" panose="020F0502020204030204" pitchFamily="34" charset="0"/>
                        <a:ea typeface="Calibri" panose="020F0502020204030204" pitchFamily="34" charset="0"/>
                      </a:endParaRPr>
                    </a:p>
                  </a:txBody>
                  <a:tcPr marL="104643" marR="104643" marT="0" marB="0"/>
                </a:tc>
                <a:extLst>
                  <a:ext uri="{0D108BD9-81ED-4DB2-BD59-A6C34878D82A}">
                    <a16:rowId xmlns:a16="http://schemas.microsoft.com/office/drawing/2014/main" val="538119890"/>
                  </a:ext>
                </a:extLst>
              </a:tr>
              <a:tr h="757957">
                <a:tc>
                  <a:txBody>
                    <a:bodyPr/>
                    <a:lstStyle/>
                    <a:p>
                      <a:r>
                        <a:rPr lang="en-GB" sz="2200">
                          <a:effectLst/>
                        </a:rPr>
                        <a:t>The Henry Cort Community College</a:t>
                      </a:r>
                      <a:endParaRPr lang="en-GB" sz="2100">
                        <a:effectLst/>
                        <a:latin typeface="Calibri" panose="020F0502020204030204" pitchFamily="34" charset="0"/>
                        <a:ea typeface="Calibri" panose="020F0502020204030204" pitchFamily="34" charset="0"/>
                      </a:endParaRPr>
                    </a:p>
                  </a:txBody>
                  <a:tcPr marL="104643" marR="104643" marT="0" marB="0"/>
                </a:tc>
                <a:extLst>
                  <a:ext uri="{0D108BD9-81ED-4DB2-BD59-A6C34878D82A}">
                    <a16:rowId xmlns:a16="http://schemas.microsoft.com/office/drawing/2014/main" val="513897004"/>
                  </a:ext>
                </a:extLst>
              </a:tr>
              <a:tr h="388209">
                <a:tc>
                  <a:txBody>
                    <a:bodyPr/>
                    <a:lstStyle/>
                    <a:p>
                      <a:r>
                        <a:rPr lang="en-GB" sz="2200">
                          <a:effectLst/>
                        </a:rPr>
                        <a:t>The Mountbatten School</a:t>
                      </a:r>
                      <a:endParaRPr lang="en-GB" sz="2100">
                        <a:effectLst/>
                        <a:latin typeface="Calibri" panose="020F0502020204030204" pitchFamily="34" charset="0"/>
                        <a:ea typeface="Calibri" panose="020F0502020204030204" pitchFamily="34" charset="0"/>
                      </a:endParaRPr>
                    </a:p>
                  </a:txBody>
                  <a:tcPr marL="104643" marR="104643" marT="0" marB="0"/>
                </a:tc>
                <a:extLst>
                  <a:ext uri="{0D108BD9-81ED-4DB2-BD59-A6C34878D82A}">
                    <a16:rowId xmlns:a16="http://schemas.microsoft.com/office/drawing/2014/main" val="632841707"/>
                  </a:ext>
                </a:extLst>
              </a:tr>
              <a:tr h="388209">
                <a:tc>
                  <a:txBody>
                    <a:bodyPr/>
                    <a:lstStyle/>
                    <a:p>
                      <a:r>
                        <a:rPr lang="en-GB" sz="2200">
                          <a:effectLst/>
                        </a:rPr>
                        <a:t>The Toynbee School</a:t>
                      </a:r>
                      <a:endParaRPr lang="en-GB" sz="2100">
                        <a:effectLst/>
                        <a:latin typeface="Calibri" panose="020F0502020204030204" pitchFamily="34" charset="0"/>
                        <a:ea typeface="Calibri" panose="020F0502020204030204" pitchFamily="34" charset="0"/>
                      </a:endParaRPr>
                    </a:p>
                  </a:txBody>
                  <a:tcPr marL="104643" marR="104643" marT="0" marB="0"/>
                </a:tc>
                <a:extLst>
                  <a:ext uri="{0D108BD9-81ED-4DB2-BD59-A6C34878D82A}">
                    <a16:rowId xmlns:a16="http://schemas.microsoft.com/office/drawing/2014/main" val="927703566"/>
                  </a:ext>
                </a:extLst>
              </a:tr>
              <a:tr h="388209">
                <a:tc>
                  <a:txBody>
                    <a:bodyPr/>
                    <a:lstStyle/>
                    <a:p>
                      <a:r>
                        <a:rPr lang="en-GB" sz="2200">
                          <a:effectLst/>
                        </a:rPr>
                        <a:t>The Vyne Community School</a:t>
                      </a:r>
                      <a:endParaRPr lang="en-GB" sz="2100">
                        <a:effectLst/>
                        <a:latin typeface="Calibri" panose="020F0502020204030204" pitchFamily="34" charset="0"/>
                        <a:ea typeface="Calibri" panose="020F0502020204030204" pitchFamily="34" charset="0"/>
                      </a:endParaRPr>
                    </a:p>
                  </a:txBody>
                  <a:tcPr marL="104643" marR="104643" marT="0" marB="0"/>
                </a:tc>
                <a:extLst>
                  <a:ext uri="{0D108BD9-81ED-4DB2-BD59-A6C34878D82A}">
                    <a16:rowId xmlns:a16="http://schemas.microsoft.com/office/drawing/2014/main" val="572882853"/>
                  </a:ext>
                </a:extLst>
              </a:tr>
              <a:tr h="388209">
                <a:tc>
                  <a:txBody>
                    <a:bodyPr/>
                    <a:lstStyle/>
                    <a:p>
                      <a:r>
                        <a:rPr lang="en-GB" sz="2200">
                          <a:effectLst/>
                        </a:rPr>
                        <a:t>The Wavell School</a:t>
                      </a:r>
                      <a:endParaRPr lang="en-GB" sz="2100">
                        <a:effectLst/>
                        <a:latin typeface="Calibri" panose="020F0502020204030204" pitchFamily="34" charset="0"/>
                        <a:ea typeface="Calibri" panose="020F0502020204030204" pitchFamily="34" charset="0"/>
                      </a:endParaRPr>
                    </a:p>
                  </a:txBody>
                  <a:tcPr marL="104643" marR="104643" marT="0" marB="0"/>
                </a:tc>
                <a:extLst>
                  <a:ext uri="{0D108BD9-81ED-4DB2-BD59-A6C34878D82A}">
                    <a16:rowId xmlns:a16="http://schemas.microsoft.com/office/drawing/2014/main" val="145664890"/>
                  </a:ext>
                </a:extLst>
              </a:tr>
              <a:tr h="388209">
                <a:tc>
                  <a:txBody>
                    <a:bodyPr/>
                    <a:lstStyle/>
                    <a:p>
                      <a:r>
                        <a:rPr lang="en-GB" sz="2200">
                          <a:effectLst/>
                        </a:rPr>
                        <a:t>Thornden School</a:t>
                      </a:r>
                      <a:endParaRPr lang="en-GB" sz="2100">
                        <a:effectLst/>
                        <a:latin typeface="Calibri" panose="020F0502020204030204" pitchFamily="34" charset="0"/>
                        <a:ea typeface="Calibri" panose="020F0502020204030204" pitchFamily="34" charset="0"/>
                      </a:endParaRPr>
                    </a:p>
                  </a:txBody>
                  <a:tcPr marL="104643" marR="104643" marT="0" marB="0"/>
                </a:tc>
                <a:extLst>
                  <a:ext uri="{0D108BD9-81ED-4DB2-BD59-A6C34878D82A}">
                    <a16:rowId xmlns:a16="http://schemas.microsoft.com/office/drawing/2014/main" val="2553242210"/>
                  </a:ext>
                </a:extLst>
              </a:tr>
              <a:tr h="388209">
                <a:tc>
                  <a:txBody>
                    <a:bodyPr/>
                    <a:lstStyle/>
                    <a:p>
                      <a:r>
                        <a:rPr lang="en-GB" sz="2200" dirty="0" err="1">
                          <a:effectLst/>
                        </a:rPr>
                        <a:t>Warblington</a:t>
                      </a:r>
                      <a:r>
                        <a:rPr lang="en-GB" sz="2200" dirty="0">
                          <a:effectLst/>
                        </a:rPr>
                        <a:t> School</a:t>
                      </a:r>
                      <a:endParaRPr lang="en-GB" sz="2100" dirty="0">
                        <a:effectLst/>
                        <a:latin typeface="Calibri" panose="020F0502020204030204" pitchFamily="34" charset="0"/>
                        <a:ea typeface="Calibri" panose="020F0502020204030204" pitchFamily="34" charset="0"/>
                      </a:endParaRPr>
                    </a:p>
                  </a:txBody>
                  <a:tcPr marL="104643" marR="104643" marT="0" marB="0"/>
                </a:tc>
                <a:extLst>
                  <a:ext uri="{0D108BD9-81ED-4DB2-BD59-A6C34878D82A}">
                    <a16:rowId xmlns:a16="http://schemas.microsoft.com/office/drawing/2014/main" val="138576649"/>
                  </a:ext>
                </a:extLst>
              </a:tr>
              <a:tr h="388209">
                <a:tc>
                  <a:txBody>
                    <a:bodyPr/>
                    <a:lstStyle/>
                    <a:p>
                      <a:r>
                        <a:rPr lang="en-GB" sz="2200" dirty="0" err="1">
                          <a:effectLst/>
                        </a:rPr>
                        <a:t>Wildern</a:t>
                      </a:r>
                      <a:r>
                        <a:rPr lang="en-GB" sz="2200" dirty="0">
                          <a:effectLst/>
                        </a:rPr>
                        <a:t> School</a:t>
                      </a:r>
                      <a:endParaRPr lang="en-GB" sz="2100" dirty="0">
                        <a:effectLst/>
                        <a:latin typeface="Calibri" panose="020F0502020204030204" pitchFamily="34" charset="0"/>
                        <a:ea typeface="Calibri" panose="020F0502020204030204" pitchFamily="34" charset="0"/>
                      </a:endParaRPr>
                    </a:p>
                  </a:txBody>
                  <a:tcPr marL="104643" marR="104643" marT="0" marB="0"/>
                </a:tc>
                <a:extLst>
                  <a:ext uri="{0D108BD9-81ED-4DB2-BD59-A6C34878D82A}">
                    <a16:rowId xmlns:a16="http://schemas.microsoft.com/office/drawing/2014/main" val="2875436989"/>
                  </a:ext>
                </a:extLst>
              </a:tr>
            </a:tbl>
          </a:graphicData>
        </a:graphic>
      </p:graphicFrame>
      <p:pic>
        <p:nvPicPr>
          <p:cNvPr id="6" name="Picture 5">
            <a:extLst>
              <a:ext uri="{FF2B5EF4-FFF2-40B4-BE49-F238E27FC236}">
                <a16:creationId xmlns:a16="http://schemas.microsoft.com/office/drawing/2014/main" id="{51AF928E-002E-27C0-C413-C8DE901FAB4A}"/>
              </a:ext>
            </a:extLst>
          </p:cNvPr>
          <p:cNvPicPr>
            <a:picLocks noChangeAspect="1"/>
          </p:cNvPicPr>
          <p:nvPr/>
        </p:nvPicPr>
        <p:blipFill>
          <a:blip r:embed="rId2"/>
          <a:stretch>
            <a:fillRect/>
          </a:stretch>
        </p:blipFill>
        <p:spPr>
          <a:xfrm>
            <a:off x="1081341" y="2694335"/>
            <a:ext cx="7141663" cy="9928361"/>
          </a:xfrm>
          <a:prstGeom prst="rect">
            <a:avLst/>
          </a:prstGeom>
        </p:spPr>
      </p:pic>
    </p:spTree>
    <p:extLst>
      <p:ext uri="{BB962C8B-B14F-4D97-AF65-F5344CB8AC3E}">
        <p14:creationId xmlns:p14="http://schemas.microsoft.com/office/powerpoint/2010/main" val="3650560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85593-A070-8A52-96DF-FFDD7CAED600}"/>
              </a:ext>
            </a:extLst>
          </p:cNvPr>
          <p:cNvSpPr>
            <a:spLocks noGrp="1"/>
          </p:cNvSpPr>
          <p:nvPr>
            <p:ph type="title"/>
          </p:nvPr>
        </p:nvSpPr>
        <p:spPr>
          <a:xfrm>
            <a:off x="6060581" y="5112486"/>
            <a:ext cx="12261250" cy="2285851"/>
          </a:xfrm>
        </p:spPr>
        <p:txBody>
          <a:bodyPr/>
          <a:lstStyle/>
          <a:p>
            <a:pPr algn="ctr"/>
            <a:r>
              <a:rPr lang="en-GB" sz="7200" dirty="0">
                <a:latin typeface="+mn-lt"/>
                <a:ea typeface="Calibri" panose="020F0502020204030204" pitchFamily="34" charset="0"/>
                <a:cs typeface="Times New Roman" panose="02020603050405020304" pitchFamily="18" charset="0"/>
              </a:rPr>
              <a:t>Year 11 Progress Review</a:t>
            </a:r>
            <a:endParaRPr lang="en-GB" sz="7200" dirty="0"/>
          </a:p>
        </p:txBody>
      </p:sp>
    </p:spTree>
    <p:extLst>
      <p:ext uri="{BB962C8B-B14F-4D97-AF65-F5344CB8AC3E}">
        <p14:creationId xmlns:p14="http://schemas.microsoft.com/office/powerpoint/2010/main" val="6942229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751F5-3A60-93EE-ADB0-905AA8AC8D90}"/>
              </a:ext>
            </a:extLst>
          </p:cNvPr>
          <p:cNvSpPr>
            <a:spLocks noGrp="1"/>
          </p:cNvSpPr>
          <p:nvPr>
            <p:ph type="title"/>
          </p:nvPr>
        </p:nvSpPr>
        <p:spPr/>
        <p:txBody>
          <a:bodyPr/>
          <a:lstStyle/>
          <a:p>
            <a:r>
              <a:rPr lang="en-GB" dirty="0"/>
              <a:t>Year 11</a:t>
            </a:r>
          </a:p>
        </p:txBody>
      </p:sp>
      <p:sp>
        <p:nvSpPr>
          <p:cNvPr id="3" name="Text Placeholder 2">
            <a:extLst>
              <a:ext uri="{FF2B5EF4-FFF2-40B4-BE49-F238E27FC236}">
                <a16:creationId xmlns:a16="http://schemas.microsoft.com/office/drawing/2014/main" id="{4FA0CE6C-F0C3-FFBA-D6EE-6D31A973C8D6}"/>
              </a:ext>
            </a:extLst>
          </p:cNvPr>
          <p:cNvSpPr>
            <a:spLocks noGrp="1"/>
          </p:cNvSpPr>
          <p:nvPr>
            <p:ph type="body" idx="1"/>
          </p:nvPr>
        </p:nvSpPr>
        <p:spPr>
          <a:xfrm>
            <a:off x="1219118" y="3774604"/>
            <a:ext cx="21944171" cy="9692009"/>
          </a:xfrm>
        </p:spPr>
        <p:txBody>
          <a:bodyPr>
            <a:normAutofit/>
          </a:bodyPr>
          <a:lstStyle/>
          <a:p>
            <a:pPr marL="101595" indent="0">
              <a:buNone/>
            </a:pPr>
            <a:r>
              <a:rPr lang="en-GB" dirty="0"/>
              <a:t>In small groups – share thoughts and experiences on these areas regarding Year 11.</a:t>
            </a:r>
          </a:p>
          <a:p>
            <a:endParaRPr lang="en-GB" dirty="0"/>
          </a:p>
          <a:p>
            <a:r>
              <a:rPr lang="en-GB" dirty="0"/>
              <a:t>What are the current barriers to success?</a:t>
            </a:r>
          </a:p>
          <a:p>
            <a:r>
              <a:rPr lang="en-GB" dirty="0"/>
              <a:t>Have you changed direction or strategy since the last discussion --based upon new data/mocks round 2?</a:t>
            </a:r>
          </a:p>
          <a:p>
            <a:r>
              <a:rPr lang="en-GB" dirty="0"/>
              <a:t>What revision strategies/programmes are you running?</a:t>
            </a:r>
          </a:p>
          <a:p>
            <a:pPr marL="101595" indent="0">
              <a:buNone/>
            </a:pPr>
            <a:br>
              <a:rPr lang="en-GB" dirty="0"/>
            </a:br>
            <a:endParaRPr lang="en-GB" dirty="0"/>
          </a:p>
        </p:txBody>
      </p:sp>
    </p:spTree>
    <p:extLst>
      <p:ext uri="{BB962C8B-B14F-4D97-AF65-F5344CB8AC3E}">
        <p14:creationId xmlns:p14="http://schemas.microsoft.com/office/powerpoint/2010/main" val="15309022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85593-A070-8A52-96DF-FFDD7CAED600}"/>
              </a:ext>
            </a:extLst>
          </p:cNvPr>
          <p:cNvSpPr>
            <a:spLocks noGrp="1"/>
          </p:cNvSpPr>
          <p:nvPr>
            <p:ph type="title"/>
          </p:nvPr>
        </p:nvSpPr>
        <p:spPr>
          <a:xfrm>
            <a:off x="6060581" y="5112486"/>
            <a:ext cx="12261250" cy="2285851"/>
          </a:xfrm>
        </p:spPr>
        <p:txBody>
          <a:bodyPr/>
          <a:lstStyle/>
          <a:p>
            <a:pPr algn="ctr"/>
            <a:r>
              <a:rPr lang="en-GB" dirty="0">
                <a:latin typeface="+mn-lt"/>
                <a:ea typeface="Calibri" panose="020F0502020204030204" pitchFamily="34" charset="0"/>
                <a:cs typeface="Times New Roman" panose="02020603050405020304" pitchFamily="18" charset="0"/>
              </a:rPr>
              <a:t>AI tools for Teachers</a:t>
            </a:r>
            <a:br>
              <a:rPr lang="en-GB" dirty="0">
                <a:latin typeface="+mn-lt"/>
                <a:ea typeface="Calibri" panose="020F0502020204030204" pitchFamily="34" charset="0"/>
                <a:cs typeface="Times New Roman" panose="02020603050405020304" pitchFamily="18" charset="0"/>
              </a:rPr>
            </a:br>
            <a:br>
              <a:rPr lang="en-GB" dirty="0">
                <a:latin typeface="+mn-lt"/>
                <a:ea typeface="Calibri" panose="020F0502020204030204" pitchFamily="34" charset="0"/>
                <a:cs typeface="Times New Roman" panose="02020603050405020304" pitchFamily="18" charset="0"/>
              </a:rPr>
            </a:br>
            <a:r>
              <a:rPr lang="en-GB" dirty="0">
                <a:latin typeface="+mn-lt"/>
                <a:ea typeface="Calibri" panose="020F0502020204030204" pitchFamily="34" charset="0"/>
                <a:cs typeface="Times New Roman" panose="02020603050405020304" pitchFamily="18" charset="0"/>
              </a:rPr>
              <a:t>Katie Bax</a:t>
            </a:r>
            <a:endParaRPr lang="en-GB" dirty="0"/>
          </a:p>
        </p:txBody>
      </p:sp>
    </p:spTree>
    <p:extLst>
      <p:ext uri="{BB962C8B-B14F-4D97-AF65-F5344CB8AC3E}">
        <p14:creationId xmlns:p14="http://schemas.microsoft.com/office/powerpoint/2010/main" val="4439680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85593-A070-8A52-96DF-FFDD7CAED600}"/>
              </a:ext>
            </a:extLst>
          </p:cNvPr>
          <p:cNvSpPr>
            <a:spLocks noGrp="1"/>
          </p:cNvSpPr>
          <p:nvPr>
            <p:ph type="title"/>
          </p:nvPr>
        </p:nvSpPr>
        <p:spPr>
          <a:xfrm>
            <a:off x="6060581" y="5112486"/>
            <a:ext cx="12261250" cy="2285851"/>
          </a:xfrm>
        </p:spPr>
        <p:txBody>
          <a:bodyPr/>
          <a:lstStyle/>
          <a:p>
            <a:pPr algn="ctr"/>
            <a:r>
              <a:rPr lang="en-GB" dirty="0">
                <a:latin typeface="+mn-lt"/>
                <a:ea typeface="Calibri" panose="020F0502020204030204" pitchFamily="34" charset="0"/>
                <a:cs typeface="Times New Roman" panose="02020603050405020304" pitchFamily="18" charset="0"/>
              </a:rPr>
              <a:t>Successfully rolling out a software package</a:t>
            </a:r>
            <a:br>
              <a:rPr lang="en-GB" dirty="0">
                <a:latin typeface="+mn-lt"/>
                <a:ea typeface="Calibri" panose="020F0502020204030204" pitchFamily="34" charset="0"/>
                <a:cs typeface="Times New Roman" panose="02020603050405020304" pitchFamily="18" charset="0"/>
              </a:rPr>
            </a:br>
            <a:br>
              <a:rPr lang="en-GB" dirty="0">
                <a:latin typeface="+mn-lt"/>
                <a:ea typeface="Calibri" panose="020F0502020204030204" pitchFamily="34" charset="0"/>
                <a:cs typeface="Times New Roman" panose="02020603050405020304" pitchFamily="18" charset="0"/>
              </a:rPr>
            </a:br>
            <a:r>
              <a:rPr lang="en-GB" dirty="0">
                <a:latin typeface="+mn-lt"/>
                <a:ea typeface="Calibri" panose="020F0502020204030204" pitchFamily="34" charset="0"/>
                <a:cs typeface="Times New Roman" panose="02020603050405020304" pitchFamily="18" charset="0"/>
              </a:rPr>
              <a:t>Sonia Atkins</a:t>
            </a:r>
            <a:endParaRPr lang="en-GB" dirty="0"/>
          </a:p>
        </p:txBody>
      </p:sp>
    </p:spTree>
    <p:extLst>
      <p:ext uri="{BB962C8B-B14F-4D97-AF65-F5344CB8AC3E}">
        <p14:creationId xmlns:p14="http://schemas.microsoft.com/office/powerpoint/2010/main" val="18235639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20042-6DC4-2B5F-DAB6-DF3827AEF53E}"/>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E9E9FF08-B566-1D87-1D21-1A690C34E18B}"/>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DCA7BB93-9BA3-166C-8F3B-650906894A6F}"/>
              </a:ext>
            </a:extLst>
          </p:cNvPr>
          <p:cNvPicPr>
            <a:picLocks noChangeAspect="1"/>
          </p:cNvPicPr>
          <p:nvPr/>
        </p:nvPicPr>
        <p:blipFill>
          <a:blip r:embed="rId2"/>
          <a:stretch>
            <a:fillRect/>
          </a:stretch>
        </p:blipFill>
        <p:spPr>
          <a:xfrm>
            <a:off x="750103" y="267387"/>
            <a:ext cx="7870820" cy="6768143"/>
          </a:xfrm>
          <a:prstGeom prst="rect">
            <a:avLst/>
          </a:prstGeom>
        </p:spPr>
      </p:pic>
      <p:pic>
        <p:nvPicPr>
          <p:cNvPr id="5" name="Picture 4">
            <a:extLst>
              <a:ext uri="{FF2B5EF4-FFF2-40B4-BE49-F238E27FC236}">
                <a16:creationId xmlns:a16="http://schemas.microsoft.com/office/drawing/2014/main" id="{3D40C0B1-B25F-5DEC-47F6-9A7B9A90E99A}"/>
              </a:ext>
            </a:extLst>
          </p:cNvPr>
          <p:cNvPicPr>
            <a:picLocks noChangeAspect="1"/>
          </p:cNvPicPr>
          <p:nvPr/>
        </p:nvPicPr>
        <p:blipFill>
          <a:blip r:embed="rId3"/>
          <a:stretch>
            <a:fillRect/>
          </a:stretch>
        </p:blipFill>
        <p:spPr>
          <a:xfrm rot="20808141">
            <a:off x="7706575" y="358193"/>
            <a:ext cx="4430722" cy="6254137"/>
          </a:xfrm>
          <a:prstGeom prst="rect">
            <a:avLst/>
          </a:prstGeom>
        </p:spPr>
      </p:pic>
      <p:pic>
        <p:nvPicPr>
          <p:cNvPr id="6" name="Picture 5">
            <a:extLst>
              <a:ext uri="{FF2B5EF4-FFF2-40B4-BE49-F238E27FC236}">
                <a16:creationId xmlns:a16="http://schemas.microsoft.com/office/drawing/2014/main" id="{0356F8D7-FB15-745D-0E38-ECE51F3BAB50}"/>
              </a:ext>
            </a:extLst>
          </p:cNvPr>
          <p:cNvPicPr>
            <a:picLocks noChangeAspect="1"/>
          </p:cNvPicPr>
          <p:nvPr/>
        </p:nvPicPr>
        <p:blipFill>
          <a:blip r:embed="rId4"/>
          <a:stretch>
            <a:fillRect/>
          </a:stretch>
        </p:blipFill>
        <p:spPr>
          <a:xfrm>
            <a:off x="7546854" y="7831187"/>
            <a:ext cx="13657135" cy="3414284"/>
          </a:xfrm>
          <a:prstGeom prst="rect">
            <a:avLst/>
          </a:prstGeom>
        </p:spPr>
      </p:pic>
    </p:spTree>
    <p:extLst>
      <p:ext uri="{BB962C8B-B14F-4D97-AF65-F5344CB8AC3E}">
        <p14:creationId xmlns:p14="http://schemas.microsoft.com/office/powerpoint/2010/main" val="2490000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68C80D-DE85-5922-FEDF-D7B3CB54A2A7}"/>
              </a:ext>
            </a:extLst>
          </p:cNvPr>
          <p:cNvPicPr>
            <a:picLocks noChangeAspect="1"/>
          </p:cNvPicPr>
          <p:nvPr/>
        </p:nvPicPr>
        <p:blipFill rotWithShape="1">
          <a:blip r:embed="rId2"/>
          <a:srcRect b="31818"/>
          <a:stretch/>
        </p:blipFill>
        <p:spPr>
          <a:xfrm>
            <a:off x="39" y="466"/>
            <a:ext cx="24382373" cy="13715087"/>
          </a:xfrm>
          <a:prstGeom prst="rect">
            <a:avLst/>
          </a:prstGeom>
        </p:spPr>
      </p:pic>
      <p:pic>
        <p:nvPicPr>
          <p:cNvPr id="7" name="Picture 6">
            <a:extLst>
              <a:ext uri="{FF2B5EF4-FFF2-40B4-BE49-F238E27FC236}">
                <a16:creationId xmlns:a16="http://schemas.microsoft.com/office/drawing/2014/main" id="{FEE5EEF7-16A8-AABE-BB20-B97D90EA3F70}"/>
              </a:ext>
            </a:extLst>
          </p:cNvPr>
          <p:cNvPicPr>
            <a:picLocks noChangeAspect="1"/>
          </p:cNvPicPr>
          <p:nvPr/>
        </p:nvPicPr>
        <p:blipFill>
          <a:blip r:embed="rId3"/>
          <a:stretch>
            <a:fillRect/>
          </a:stretch>
        </p:blipFill>
        <p:spPr>
          <a:xfrm>
            <a:off x="10725237" y="447"/>
            <a:ext cx="13657135" cy="3414284"/>
          </a:xfrm>
          <a:prstGeom prst="rect">
            <a:avLst/>
          </a:prstGeom>
        </p:spPr>
      </p:pic>
    </p:spTree>
    <p:extLst>
      <p:ext uri="{BB962C8B-B14F-4D97-AF65-F5344CB8AC3E}">
        <p14:creationId xmlns:p14="http://schemas.microsoft.com/office/powerpoint/2010/main" val="13093442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witter rebrands as X with &quot;art deco&quot; logo">
            <a:extLst>
              <a:ext uri="{FF2B5EF4-FFF2-40B4-BE49-F238E27FC236}">
                <a16:creationId xmlns:a16="http://schemas.microsoft.com/office/drawing/2014/main" id="{F31C0040-709F-1545-EB91-3ACC142727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623"/>
            <a:ext cx="24382413" cy="1370875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1A8E3E1-41A1-9D7D-13EE-C499F71685BC}"/>
              </a:ext>
            </a:extLst>
          </p:cNvPr>
          <p:cNvSpPr>
            <a:spLocks noGrp="1"/>
          </p:cNvSpPr>
          <p:nvPr>
            <p:ph type="title"/>
          </p:nvPr>
        </p:nvSpPr>
        <p:spPr/>
        <p:txBody>
          <a:bodyPr/>
          <a:lstStyle/>
          <a:p>
            <a:r>
              <a:rPr lang="en-GB" dirty="0">
                <a:solidFill>
                  <a:schemeClr val="bg1"/>
                </a:solidFill>
              </a:rPr>
              <a:t>HIAS on Twitter</a:t>
            </a:r>
          </a:p>
        </p:txBody>
      </p:sp>
      <p:sp>
        <p:nvSpPr>
          <p:cNvPr id="3" name="Text Placeholder 2">
            <a:extLst>
              <a:ext uri="{FF2B5EF4-FFF2-40B4-BE49-F238E27FC236}">
                <a16:creationId xmlns:a16="http://schemas.microsoft.com/office/drawing/2014/main" id="{5A2E46DF-E919-AE8A-A6C3-DEDCAEC53BD6}"/>
              </a:ext>
            </a:extLst>
          </p:cNvPr>
          <p:cNvSpPr>
            <a:spLocks noGrp="1"/>
          </p:cNvSpPr>
          <p:nvPr>
            <p:ph type="body" idx="1"/>
          </p:nvPr>
        </p:nvSpPr>
        <p:spPr>
          <a:xfrm>
            <a:off x="670516" y="2635060"/>
            <a:ext cx="21944171" cy="8064373"/>
          </a:xfrm>
        </p:spPr>
        <p:txBody>
          <a:bodyPr/>
          <a:lstStyle/>
          <a:p>
            <a:r>
              <a:rPr lang="en-GB" dirty="0">
                <a:solidFill>
                  <a:schemeClr val="bg1"/>
                </a:solidFill>
              </a:rPr>
              <a:t>@HIAS_today</a:t>
            </a:r>
          </a:p>
          <a:p>
            <a:r>
              <a:rPr lang="en-GB" dirty="0">
                <a:solidFill>
                  <a:schemeClr val="bg1"/>
                </a:solidFill>
              </a:rPr>
              <a:t>@Mrneil1859</a:t>
            </a:r>
          </a:p>
          <a:p>
            <a:r>
              <a:rPr lang="en-GB" dirty="0">
                <a:solidFill>
                  <a:schemeClr val="bg1"/>
                </a:solidFill>
              </a:rPr>
              <a:t>@emmahantsprisci</a:t>
            </a:r>
          </a:p>
          <a:p>
            <a:endParaRPr lang="en-GB" dirty="0"/>
          </a:p>
        </p:txBody>
      </p:sp>
    </p:spTree>
    <p:extLst>
      <p:ext uri="{BB962C8B-B14F-4D97-AF65-F5344CB8AC3E}">
        <p14:creationId xmlns:p14="http://schemas.microsoft.com/office/powerpoint/2010/main" val="38310689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EC260-5D6B-6BDB-EB4A-A93E406392AD}"/>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A4C05008-0E1F-1C25-B46B-BE0D9C0BE43F}"/>
              </a:ext>
            </a:extLst>
          </p:cNvPr>
          <p:cNvSpPr>
            <a:spLocks noGrp="1"/>
          </p:cNvSpPr>
          <p:nvPr>
            <p:ph idx="1"/>
          </p:nvPr>
        </p:nvSpPr>
        <p:spPr/>
        <p:txBody>
          <a:bodyPr/>
          <a:lstStyle/>
          <a:p>
            <a:endParaRPr lang="en-GB" dirty="0"/>
          </a:p>
        </p:txBody>
      </p:sp>
      <p:pic>
        <p:nvPicPr>
          <p:cNvPr id="6" name="Picture 5">
            <a:extLst>
              <a:ext uri="{FF2B5EF4-FFF2-40B4-BE49-F238E27FC236}">
                <a16:creationId xmlns:a16="http://schemas.microsoft.com/office/drawing/2014/main" id="{2C853396-1170-5DC9-5D37-F56CBC7EF602}"/>
              </a:ext>
            </a:extLst>
          </p:cNvPr>
          <p:cNvPicPr>
            <a:picLocks noChangeAspect="1"/>
          </p:cNvPicPr>
          <p:nvPr/>
        </p:nvPicPr>
        <p:blipFill rotWithShape="1">
          <a:blip r:embed="rId2"/>
          <a:srcRect b="31818"/>
          <a:stretch/>
        </p:blipFill>
        <p:spPr>
          <a:xfrm>
            <a:off x="18371506" y="10334418"/>
            <a:ext cx="6010907" cy="3381136"/>
          </a:xfrm>
          <a:prstGeom prst="rect">
            <a:avLst/>
          </a:prstGeom>
        </p:spPr>
      </p:pic>
      <p:pic>
        <p:nvPicPr>
          <p:cNvPr id="8" name="Picture 7">
            <a:extLst>
              <a:ext uri="{FF2B5EF4-FFF2-40B4-BE49-F238E27FC236}">
                <a16:creationId xmlns:a16="http://schemas.microsoft.com/office/drawing/2014/main" id="{7F6544F7-60FF-A40A-AE50-99EAA9E3F99D}"/>
              </a:ext>
            </a:extLst>
          </p:cNvPr>
          <p:cNvPicPr>
            <a:picLocks noChangeAspect="1"/>
          </p:cNvPicPr>
          <p:nvPr/>
        </p:nvPicPr>
        <p:blipFill>
          <a:blip r:embed="rId3"/>
          <a:stretch>
            <a:fillRect/>
          </a:stretch>
        </p:blipFill>
        <p:spPr>
          <a:xfrm>
            <a:off x="14496353" y="174056"/>
            <a:ext cx="10001427" cy="8192241"/>
          </a:xfrm>
          <a:prstGeom prst="rect">
            <a:avLst/>
          </a:prstGeom>
        </p:spPr>
      </p:pic>
      <p:pic>
        <p:nvPicPr>
          <p:cNvPr id="10" name="Picture 9">
            <a:extLst>
              <a:ext uri="{FF2B5EF4-FFF2-40B4-BE49-F238E27FC236}">
                <a16:creationId xmlns:a16="http://schemas.microsoft.com/office/drawing/2014/main" id="{FB3908E2-C009-FCB8-88B8-F9196759BC13}"/>
              </a:ext>
            </a:extLst>
          </p:cNvPr>
          <p:cNvPicPr>
            <a:picLocks noChangeAspect="1"/>
          </p:cNvPicPr>
          <p:nvPr/>
        </p:nvPicPr>
        <p:blipFill>
          <a:blip r:embed="rId4"/>
          <a:stretch>
            <a:fillRect/>
          </a:stretch>
        </p:blipFill>
        <p:spPr>
          <a:xfrm>
            <a:off x="1316125" y="392116"/>
            <a:ext cx="5787509" cy="4976698"/>
          </a:xfrm>
          <a:prstGeom prst="rect">
            <a:avLst/>
          </a:prstGeom>
        </p:spPr>
      </p:pic>
      <p:pic>
        <p:nvPicPr>
          <p:cNvPr id="12" name="Picture 11">
            <a:extLst>
              <a:ext uri="{FF2B5EF4-FFF2-40B4-BE49-F238E27FC236}">
                <a16:creationId xmlns:a16="http://schemas.microsoft.com/office/drawing/2014/main" id="{D4BC5F99-578E-02D9-5F79-F0DDB321042C}"/>
              </a:ext>
            </a:extLst>
          </p:cNvPr>
          <p:cNvPicPr>
            <a:picLocks noChangeAspect="1"/>
          </p:cNvPicPr>
          <p:nvPr/>
        </p:nvPicPr>
        <p:blipFill>
          <a:blip r:embed="rId5"/>
          <a:stretch>
            <a:fillRect/>
          </a:stretch>
        </p:blipFill>
        <p:spPr>
          <a:xfrm rot="20808141">
            <a:off x="7295331" y="295001"/>
            <a:ext cx="2637712" cy="3723234"/>
          </a:xfrm>
          <a:prstGeom prst="rect">
            <a:avLst/>
          </a:prstGeom>
        </p:spPr>
      </p:pic>
      <p:pic>
        <p:nvPicPr>
          <p:cNvPr id="5" name="Picture 4">
            <a:extLst>
              <a:ext uri="{FF2B5EF4-FFF2-40B4-BE49-F238E27FC236}">
                <a16:creationId xmlns:a16="http://schemas.microsoft.com/office/drawing/2014/main" id="{DC97422C-2AE5-D71B-6C4A-AAEC8940C484}"/>
              </a:ext>
            </a:extLst>
          </p:cNvPr>
          <p:cNvPicPr>
            <a:picLocks noChangeAspect="1"/>
          </p:cNvPicPr>
          <p:nvPr/>
        </p:nvPicPr>
        <p:blipFill>
          <a:blip r:embed="rId6"/>
          <a:stretch>
            <a:fillRect/>
          </a:stretch>
        </p:blipFill>
        <p:spPr>
          <a:xfrm>
            <a:off x="299211" y="5858840"/>
            <a:ext cx="13608844" cy="4976698"/>
          </a:xfrm>
          <a:prstGeom prst="rect">
            <a:avLst/>
          </a:prstGeom>
        </p:spPr>
      </p:pic>
    </p:spTree>
    <p:extLst>
      <p:ext uri="{BB962C8B-B14F-4D97-AF65-F5344CB8AC3E}">
        <p14:creationId xmlns:p14="http://schemas.microsoft.com/office/powerpoint/2010/main" val="796365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9E2EA-2358-6CF6-6E19-110A22F72278}"/>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11E6962E-45A7-9FEF-D1BD-821842022C01}"/>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A389BB6D-5E75-253A-54D3-D8E918CB1EAA}"/>
              </a:ext>
            </a:extLst>
          </p:cNvPr>
          <p:cNvPicPr>
            <a:picLocks noChangeAspect="1"/>
          </p:cNvPicPr>
          <p:nvPr/>
        </p:nvPicPr>
        <p:blipFill>
          <a:blip r:embed="rId2"/>
          <a:stretch>
            <a:fillRect/>
          </a:stretch>
        </p:blipFill>
        <p:spPr>
          <a:xfrm>
            <a:off x="217756" y="432703"/>
            <a:ext cx="23469856" cy="6304312"/>
          </a:xfrm>
          <a:prstGeom prst="rect">
            <a:avLst/>
          </a:prstGeom>
        </p:spPr>
      </p:pic>
      <p:pic>
        <p:nvPicPr>
          <p:cNvPr id="6" name="Picture 5">
            <a:extLst>
              <a:ext uri="{FF2B5EF4-FFF2-40B4-BE49-F238E27FC236}">
                <a16:creationId xmlns:a16="http://schemas.microsoft.com/office/drawing/2014/main" id="{2161D9EA-9659-9F4E-827D-C39C2B5EFBAF}"/>
              </a:ext>
            </a:extLst>
          </p:cNvPr>
          <p:cNvPicPr>
            <a:picLocks noChangeAspect="1"/>
          </p:cNvPicPr>
          <p:nvPr/>
        </p:nvPicPr>
        <p:blipFill rotWithShape="1">
          <a:blip r:embed="rId3"/>
          <a:srcRect b="31818"/>
          <a:stretch/>
        </p:blipFill>
        <p:spPr>
          <a:xfrm>
            <a:off x="18371506" y="10334418"/>
            <a:ext cx="6010907" cy="3381136"/>
          </a:xfrm>
          <a:prstGeom prst="rect">
            <a:avLst/>
          </a:prstGeom>
        </p:spPr>
      </p:pic>
      <p:pic>
        <p:nvPicPr>
          <p:cNvPr id="8" name="Picture 7">
            <a:extLst>
              <a:ext uri="{FF2B5EF4-FFF2-40B4-BE49-F238E27FC236}">
                <a16:creationId xmlns:a16="http://schemas.microsoft.com/office/drawing/2014/main" id="{BCD470C5-3A7C-763D-C6E9-EC0892D2EDCE}"/>
              </a:ext>
            </a:extLst>
          </p:cNvPr>
          <p:cNvPicPr>
            <a:picLocks noChangeAspect="1"/>
          </p:cNvPicPr>
          <p:nvPr/>
        </p:nvPicPr>
        <p:blipFill>
          <a:blip r:embed="rId4"/>
          <a:stretch>
            <a:fillRect/>
          </a:stretch>
        </p:blipFill>
        <p:spPr>
          <a:xfrm>
            <a:off x="350756" y="7173980"/>
            <a:ext cx="23680900" cy="3160438"/>
          </a:xfrm>
          <a:prstGeom prst="rect">
            <a:avLst/>
          </a:prstGeom>
          <a:effectLst>
            <a:innerShdw blurRad="114300">
              <a:prstClr val="black"/>
            </a:innerShdw>
          </a:effectLst>
        </p:spPr>
      </p:pic>
    </p:spTree>
    <p:extLst>
      <p:ext uri="{BB962C8B-B14F-4D97-AF65-F5344CB8AC3E}">
        <p14:creationId xmlns:p14="http://schemas.microsoft.com/office/powerpoint/2010/main" val="1922891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248E6-31FD-4C83-EFC1-DDE9DE80C852}"/>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5F84589D-E018-4B97-1C7F-62DFDDD71199}"/>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C06FCD1A-AF49-3ECA-0A5F-A26BF6DD5464}"/>
              </a:ext>
            </a:extLst>
          </p:cNvPr>
          <p:cNvPicPr>
            <a:picLocks noChangeAspect="1"/>
          </p:cNvPicPr>
          <p:nvPr/>
        </p:nvPicPr>
        <p:blipFill>
          <a:blip r:embed="rId2"/>
          <a:stretch>
            <a:fillRect/>
          </a:stretch>
        </p:blipFill>
        <p:spPr>
          <a:xfrm>
            <a:off x="1470065" y="210812"/>
            <a:ext cx="22385289" cy="12774538"/>
          </a:xfrm>
          <a:prstGeom prst="rect">
            <a:avLst/>
          </a:prstGeom>
        </p:spPr>
      </p:pic>
    </p:spTree>
    <p:extLst>
      <p:ext uri="{BB962C8B-B14F-4D97-AF65-F5344CB8AC3E}">
        <p14:creationId xmlns:p14="http://schemas.microsoft.com/office/powerpoint/2010/main" val="37084054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85593-A070-8A52-96DF-FFDD7CAED600}"/>
              </a:ext>
            </a:extLst>
          </p:cNvPr>
          <p:cNvSpPr>
            <a:spLocks noGrp="1"/>
          </p:cNvSpPr>
          <p:nvPr>
            <p:ph type="title"/>
          </p:nvPr>
        </p:nvSpPr>
        <p:spPr>
          <a:xfrm>
            <a:off x="6060581" y="5112486"/>
            <a:ext cx="12261250" cy="2285851"/>
          </a:xfrm>
        </p:spPr>
        <p:txBody>
          <a:bodyPr/>
          <a:lstStyle/>
          <a:p>
            <a:pPr algn="ctr"/>
            <a:r>
              <a:rPr lang="en-GB" dirty="0">
                <a:latin typeface="+mn-lt"/>
                <a:ea typeface="Calibri" panose="020F0502020204030204" pitchFamily="34" charset="0"/>
                <a:cs typeface="Times New Roman" panose="02020603050405020304" pitchFamily="18" charset="0"/>
              </a:rPr>
              <a:t>What does excellence in science look like?</a:t>
            </a:r>
            <a:endParaRPr lang="en-GB" dirty="0"/>
          </a:p>
        </p:txBody>
      </p:sp>
    </p:spTree>
    <p:extLst>
      <p:ext uri="{BB962C8B-B14F-4D97-AF65-F5344CB8AC3E}">
        <p14:creationId xmlns:p14="http://schemas.microsoft.com/office/powerpoint/2010/main" val="42841124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F46C9-CA8C-5863-8BE6-31ED0157E774}"/>
              </a:ext>
            </a:extLst>
          </p:cNvPr>
          <p:cNvSpPr>
            <a:spLocks noGrp="1"/>
          </p:cNvSpPr>
          <p:nvPr>
            <p:ph type="title"/>
          </p:nvPr>
        </p:nvSpPr>
        <p:spPr/>
        <p:txBody>
          <a:bodyPr/>
          <a:lstStyle/>
          <a:p>
            <a:r>
              <a:rPr lang="en-GB" dirty="0"/>
              <a:t>Excellence in KS3</a:t>
            </a:r>
          </a:p>
        </p:txBody>
      </p:sp>
      <p:sp>
        <p:nvSpPr>
          <p:cNvPr id="3" name="Text Placeholder 2">
            <a:extLst>
              <a:ext uri="{FF2B5EF4-FFF2-40B4-BE49-F238E27FC236}">
                <a16:creationId xmlns:a16="http://schemas.microsoft.com/office/drawing/2014/main" id="{08D11A58-2A34-870E-06EC-47E9F03ECB28}"/>
              </a:ext>
            </a:extLst>
          </p:cNvPr>
          <p:cNvSpPr>
            <a:spLocks noGrp="1"/>
          </p:cNvSpPr>
          <p:nvPr>
            <p:ph type="body" idx="1"/>
          </p:nvPr>
        </p:nvSpPr>
        <p:spPr/>
        <p:txBody>
          <a:bodyPr>
            <a:normAutofit lnSpcReduction="10000"/>
          </a:bodyPr>
          <a:lstStyle/>
          <a:p>
            <a:r>
              <a:rPr lang="en-GB" dirty="0"/>
              <a:t>Spring 1 Assessment discussion</a:t>
            </a:r>
          </a:p>
          <a:p>
            <a:r>
              <a:rPr lang="en-GB" dirty="0"/>
              <a:t>End points being clear</a:t>
            </a:r>
          </a:p>
          <a:p>
            <a:endParaRPr lang="en-GB" dirty="0"/>
          </a:p>
          <a:p>
            <a:r>
              <a:rPr lang="en-GB" dirty="0"/>
              <a:t>Are we all clear about what our end points are at Year 7 and Year 8? </a:t>
            </a:r>
          </a:p>
          <a:p>
            <a:r>
              <a:rPr lang="en-GB" dirty="0"/>
              <a:t>What does excellence look like? </a:t>
            </a:r>
          </a:p>
          <a:p>
            <a:r>
              <a:rPr lang="en-GB" dirty="0"/>
              <a:t>Can you define it? </a:t>
            </a:r>
          </a:p>
          <a:p>
            <a:r>
              <a:rPr lang="en-GB" dirty="0"/>
              <a:t>Could you show examples or identify individual pupils who have achieved that excellence?</a:t>
            </a:r>
          </a:p>
        </p:txBody>
      </p:sp>
    </p:spTree>
    <p:extLst>
      <p:ext uri="{BB962C8B-B14F-4D97-AF65-F5344CB8AC3E}">
        <p14:creationId xmlns:p14="http://schemas.microsoft.com/office/powerpoint/2010/main" val="1636206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fade">
                                      <p:cBhvr>
                                        <p:cTn id="1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85593-A070-8A52-96DF-FFDD7CAED600}"/>
              </a:ext>
            </a:extLst>
          </p:cNvPr>
          <p:cNvSpPr>
            <a:spLocks noGrp="1"/>
          </p:cNvSpPr>
          <p:nvPr>
            <p:ph type="title"/>
          </p:nvPr>
        </p:nvSpPr>
        <p:spPr>
          <a:xfrm>
            <a:off x="6060581" y="5112486"/>
            <a:ext cx="12261250" cy="2285851"/>
          </a:xfrm>
        </p:spPr>
        <p:txBody>
          <a:bodyPr/>
          <a:lstStyle/>
          <a:p>
            <a:pPr algn="ctr"/>
            <a:r>
              <a:rPr lang="en-GB" dirty="0">
                <a:latin typeface="+mn-lt"/>
                <a:ea typeface="Calibri" panose="020F0502020204030204" pitchFamily="34" charset="0"/>
                <a:cs typeface="Times New Roman" panose="02020603050405020304" pitchFamily="18" charset="0"/>
              </a:rPr>
              <a:t>Steering Group Focus</a:t>
            </a:r>
            <a:endParaRPr lang="en-GB" dirty="0"/>
          </a:p>
        </p:txBody>
      </p:sp>
    </p:spTree>
    <p:extLst>
      <p:ext uri="{BB962C8B-B14F-4D97-AF65-F5344CB8AC3E}">
        <p14:creationId xmlns:p14="http://schemas.microsoft.com/office/powerpoint/2010/main" val="33483608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CF876-7661-658C-E234-7F7400C3DCB2}"/>
              </a:ext>
            </a:extLst>
          </p:cNvPr>
          <p:cNvSpPr>
            <a:spLocks noGrp="1"/>
          </p:cNvSpPr>
          <p:nvPr>
            <p:ph type="title"/>
          </p:nvPr>
        </p:nvSpPr>
        <p:spPr>
          <a:xfrm>
            <a:off x="1417903" y="1642580"/>
            <a:ext cx="16348334" cy="2286000"/>
          </a:xfrm>
        </p:spPr>
        <p:txBody>
          <a:bodyPr/>
          <a:lstStyle/>
          <a:p>
            <a:r>
              <a:rPr lang="en-GB" dirty="0"/>
              <a:t>Steering Group Focus: Dual coding and blank canvas modelling</a:t>
            </a:r>
          </a:p>
        </p:txBody>
      </p:sp>
      <p:sp>
        <p:nvSpPr>
          <p:cNvPr id="3" name="Text Placeholder 2">
            <a:extLst>
              <a:ext uri="{FF2B5EF4-FFF2-40B4-BE49-F238E27FC236}">
                <a16:creationId xmlns:a16="http://schemas.microsoft.com/office/drawing/2014/main" id="{54A96DFB-E994-C85B-E479-32D4CC6F07E9}"/>
              </a:ext>
            </a:extLst>
          </p:cNvPr>
          <p:cNvSpPr>
            <a:spLocks noGrp="1"/>
          </p:cNvSpPr>
          <p:nvPr>
            <p:ph type="body" idx="1"/>
          </p:nvPr>
        </p:nvSpPr>
        <p:spPr>
          <a:xfrm>
            <a:off x="1417903" y="5284778"/>
            <a:ext cx="21944172" cy="8064898"/>
          </a:xfrm>
        </p:spPr>
        <p:txBody>
          <a:bodyPr/>
          <a:lstStyle/>
          <a:p>
            <a:r>
              <a:rPr lang="en-GB" dirty="0"/>
              <a:t>HIAS Science Steering group </a:t>
            </a:r>
          </a:p>
          <a:p>
            <a:r>
              <a:rPr lang="en-GB" dirty="0"/>
              <a:t>Wanted to have one area which was a repeated focus for a period.</a:t>
            </a:r>
          </a:p>
          <a:p>
            <a:r>
              <a:rPr lang="en-GB" dirty="0"/>
              <a:t>Dual coding and blank canvas modelling was requested to be the first. </a:t>
            </a:r>
          </a:p>
          <a:p>
            <a:endParaRPr lang="en-GB" dirty="0"/>
          </a:p>
        </p:txBody>
      </p:sp>
    </p:spTree>
    <p:extLst>
      <p:ext uri="{BB962C8B-B14F-4D97-AF65-F5344CB8AC3E}">
        <p14:creationId xmlns:p14="http://schemas.microsoft.com/office/powerpoint/2010/main" val="4118335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CF876-7661-658C-E234-7F7400C3DCB2}"/>
              </a:ext>
            </a:extLst>
          </p:cNvPr>
          <p:cNvSpPr>
            <a:spLocks noGrp="1"/>
          </p:cNvSpPr>
          <p:nvPr>
            <p:ph type="title"/>
          </p:nvPr>
        </p:nvSpPr>
        <p:spPr>
          <a:xfrm>
            <a:off x="612780" y="1344407"/>
            <a:ext cx="16348334" cy="2286000"/>
          </a:xfrm>
        </p:spPr>
        <p:txBody>
          <a:bodyPr/>
          <a:lstStyle/>
          <a:p>
            <a:r>
              <a:rPr lang="en-GB" dirty="0"/>
              <a:t>Steering Group Focus: Dual coding and blank canvas modelling</a:t>
            </a:r>
          </a:p>
        </p:txBody>
      </p:sp>
      <p:sp>
        <p:nvSpPr>
          <p:cNvPr id="3" name="Text Placeholder 2">
            <a:extLst>
              <a:ext uri="{FF2B5EF4-FFF2-40B4-BE49-F238E27FC236}">
                <a16:creationId xmlns:a16="http://schemas.microsoft.com/office/drawing/2014/main" id="{54A96DFB-E994-C85B-E479-32D4CC6F07E9}"/>
              </a:ext>
            </a:extLst>
          </p:cNvPr>
          <p:cNvSpPr>
            <a:spLocks noGrp="1"/>
          </p:cNvSpPr>
          <p:nvPr>
            <p:ph type="body" idx="1"/>
          </p:nvPr>
        </p:nvSpPr>
        <p:spPr>
          <a:xfrm>
            <a:off x="546842" y="4299420"/>
            <a:ext cx="21944171" cy="8789030"/>
          </a:xfrm>
        </p:spPr>
        <p:txBody>
          <a:bodyPr>
            <a:normAutofit/>
          </a:bodyPr>
          <a:lstStyle/>
          <a:p>
            <a:pPr marL="101595" indent="0">
              <a:buNone/>
            </a:pPr>
            <a:r>
              <a:rPr lang="en-GB" dirty="0"/>
              <a:t>Discuss, try, review</a:t>
            </a:r>
          </a:p>
          <a:p>
            <a:pPr marL="101595" indent="0">
              <a:buNone/>
            </a:pPr>
            <a:endParaRPr lang="en-GB" dirty="0"/>
          </a:p>
          <a:p>
            <a:pPr marL="101595" indent="0">
              <a:buNone/>
            </a:pPr>
            <a:r>
              <a:rPr lang="en-GB" dirty="0"/>
              <a:t>HIAS Science Moodle</a:t>
            </a:r>
          </a:p>
          <a:p>
            <a:pPr marL="101595" indent="0">
              <a:buNone/>
            </a:pPr>
            <a:r>
              <a:rPr lang="en-GB" dirty="0"/>
              <a:t>Course Materials</a:t>
            </a:r>
          </a:p>
          <a:p>
            <a:pPr marL="101595" indent="0">
              <a:buNone/>
            </a:pPr>
            <a:r>
              <a:rPr lang="en-GB" dirty="0"/>
              <a:t>Secondary</a:t>
            </a:r>
          </a:p>
          <a:p>
            <a:pPr marL="101595" indent="0">
              <a:buNone/>
            </a:pPr>
            <a:r>
              <a:rPr lang="en-GB" dirty="0"/>
              <a:t>HODs Network 2023-2024</a:t>
            </a:r>
          </a:p>
          <a:p>
            <a:pPr marL="101595" indent="0">
              <a:buNone/>
            </a:pPr>
            <a:endParaRPr lang="en-GB" dirty="0"/>
          </a:p>
          <a:p>
            <a:pPr marL="101595" indent="0">
              <a:buNone/>
            </a:pPr>
            <a:r>
              <a:rPr lang="en-GB" dirty="0"/>
              <a:t>Section of the chapter on Dual Coding and BCM</a:t>
            </a:r>
          </a:p>
          <a:p>
            <a:pPr marL="101595" indent="0">
              <a:buNone/>
            </a:pPr>
            <a:endParaRPr lang="en-GB" dirty="0"/>
          </a:p>
          <a:p>
            <a:pPr marL="101595" indent="0">
              <a:buNone/>
            </a:pPr>
            <a:endParaRPr lang="en-GB" dirty="0"/>
          </a:p>
          <a:p>
            <a:pPr marL="101595" indent="0">
              <a:buNone/>
            </a:pPr>
            <a:endParaRPr lang="en-GB" dirty="0"/>
          </a:p>
          <a:p>
            <a:pPr marL="101595" indent="0">
              <a:buNone/>
            </a:pPr>
            <a:endParaRPr lang="en-GB" dirty="0"/>
          </a:p>
          <a:p>
            <a:pPr marL="101595" indent="0">
              <a:buNone/>
            </a:pPr>
            <a:endParaRPr lang="en-GB" dirty="0"/>
          </a:p>
          <a:p>
            <a:pPr marL="101595" indent="0">
              <a:buNone/>
            </a:pPr>
            <a:endParaRPr lang="en-GB" dirty="0"/>
          </a:p>
        </p:txBody>
      </p:sp>
      <p:pic>
        <p:nvPicPr>
          <p:cNvPr id="4" name="Picture 3" descr="A cover of a book&#10;&#10;Description automatically generated">
            <a:extLst>
              <a:ext uri="{FF2B5EF4-FFF2-40B4-BE49-F238E27FC236}">
                <a16:creationId xmlns:a16="http://schemas.microsoft.com/office/drawing/2014/main" id="{4735A6C3-4477-5FA0-E743-BCDC01E4A82B}"/>
              </a:ext>
            </a:extLst>
          </p:cNvPr>
          <p:cNvPicPr>
            <a:picLocks noChangeAspect="1"/>
          </p:cNvPicPr>
          <p:nvPr/>
        </p:nvPicPr>
        <p:blipFill>
          <a:blip r:embed="rId2"/>
          <a:stretch>
            <a:fillRect/>
          </a:stretch>
        </p:blipFill>
        <p:spPr>
          <a:xfrm>
            <a:off x="17027051" y="1692612"/>
            <a:ext cx="7355361" cy="114230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818977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CF876-7661-658C-E234-7F7400C3DCB2}"/>
              </a:ext>
            </a:extLst>
          </p:cNvPr>
          <p:cNvSpPr>
            <a:spLocks noGrp="1"/>
          </p:cNvSpPr>
          <p:nvPr>
            <p:ph type="title"/>
          </p:nvPr>
        </p:nvSpPr>
        <p:spPr>
          <a:xfrm>
            <a:off x="1219121" y="1066111"/>
            <a:ext cx="21944170" cy="2286000"/>
          </a:xfrm>
        </p:spPr>
        <p:txBody>
          <a:bodyPr/>
          <a:lstStyle/>
          <a:p>
            <a:r>
              <a:rPr lang="en-GB" dirty="0"/>
              <a:t>Steering Group Focus: Dual coding and blank canvas modelling</a:t>
            </a:r>
          </a:p>
        </p:txBody>
      </p:sp>
      <p:sp>
        <p:nvSpPr>
          <p:cNvPr id="3" name="Text Placeholder 2">
            <a:extLst>
              <a:ext uri="{FF2B5EF4-FFF2-40B4-BE49-F238E27FC236}">
                <a16:creationId xmlns:a16="http://schemas.microsoft.com/office/drawing/2014/main" id="{54A96DFB-E994-C85B-E479-32D4CC6F07E9}"/>
              </a:ext>
            </a:extLst>
          </p:cNvPr>
          <p:cNvSpPr>
            <a:spLocks noGrp="1"/>
          </p:cNvSpPr>
          <p:nvPr>
            <p:ph type="body" idx="1"/>
          </p:nvPr>
        </p:nvSpPr>
        <p:spPr>
          <a:xfrm>
            <a:off x="881190" y="3610791"/>
            <a:ext cx="21944171" cy="8789030"/>
          </a:xfrm>
        </p:spPr>
        <p:txBody>
          <a:bodyPr>
            <a:normAutofit/>
          </a:bodyPr>
          <a:lstStyle/>
          <a:p>
            <a:pPr marL="101595" indent="0">
              <a:buNone/>
            </a:pPr>
            <a:r>
              <a:rPr lang="en-GB" dirty="0"/>
              <a:t>The Science Steering groups have been experimenting with aspects of BCM</a:t>
            </a:r>
          </a:p>
          <a:p>
            <a:pPr marL="101595" indent="0">
              <a:buNone/>
            </a:pPr>
            <a:endParaRPr lang="en-GB" dirty="0"/>
          </a:p>
          <a:p>
            <a:pPr marL="101595" indent="0" algn="ctr">
              <a:buNone/>
            </a:pPr>
            <a:r>
              <a:rPr lang="en-GB" dirty="0"/>
              <a:t>Specific examples of the use of Johnstone’s Triangle in AQA Chemistry Topic 4</a:t>
            </a:r>
          </a:p>
          <a:p>
            <a:pPr marL="101595" indent="0">
              <a:buNone/>
            </a:pPr>
            <a:endParaRPr lang="en-GB" dirty="0"/>
          </a:p>
          <a:p>
            <a:pPr marL="101595" indent="0" algn="ctr">
              <a:buNone/>
            </a:pPr>
            <a:r>
              <a:rPr lang="en-GB" dirty="0"/>
              <a:t>Brigette Drabble–Thornden</a:t>
            </a:r>
          </a:p>
          <a:p>
            <a:pPr marL="101595" indent="0" algn="ctr">
              <a:buNone/>
            </a:pPr>
            <a:r>
              <a:rPr lang="en-GB" dirty="0"/>
              <a:t>Amy Bateman- Hamble </a:t>
            </a:r>
          </a:p>
          <a:p>
            <a:pPr marL="101595" indent="0">
              <a:buNone/>
            </a:pPr>
            <a:endParaRPr lang="en-GB" dirty="0"/>
          </a:p>
        </p:txBody>
      </p:sp>
    </p:spTree>
    <p:extLst>
      <p:ext uri="{BB962C8B-B14F-4D97-AF65-F5344CB8AC3E}">
        <p14:creationId xmlns:p14="http://schemas.microsoft.com/office/powerpoint/2010/main" val="11086568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CF876-7661-658C-E234-7F7400C3DCB2}"/>
              </a:ext>
            </a:extLst>
          </p:cNvPr>
          <p:cNvSpPr>
            <a:spLocks noGrp="1"/>
          </p:cNvSpPr>
          <p:nvPr>
            <p:ph type="title"/>
          </p:nvPr>
        </p:nvSpPr>
        <p:spPr>
          <a:xfrm>
            <a:off x="1219124" y="1293555"/>
            <a:ext cx="16348334" cy="2286000"/>
          </a:xfrm>
        </p:spPr>
        <p:txBody>
          <a:bodyPr/>
          <a:lstStyle/>
          <a:p>
            <a:r>
              <a:rPr lang="en-GB" dirty="0"/>
              <a:t>Steering Group Focus: Dual coding and Blank canvas modelling</a:t>
            </a:r>
          </a:p>
        </p:txBody>
      </p:sp>
      <p:sp>
        <p:nvSpPr>
          <p:cNvPr id="3" name="Text Placeholder 2">
            <a:extLst>
              <a:ext uri="{FF2B5EF4-FFF2-40B4-BE49-F238E27FC236}">
                <a16:creationId xmlns:a16="http://schemas.microsoft.com/office/drawing/2014/main" id="{54A96DFB-E994-C85B-E479-32D4CC6F07E9}"/>
              </a:ext>
            </a:extLst>
          </p:cNvPr>
          <p:cNvSpPr>
            <a:spLocks noGrp="1"/>
          </p:cNvSpPr>
          <p:nvPr>
            <p:ph type="body" idx="1"/>
          </p:nvPr>
        </p:nvSpPr>
        <p:spPr>
          <a:xfrm>
            <a:off x="629879" y="4377283"/>
            <a:ext cx="15767293" cy="8789030"/>
          </a:xfrm>
        </p:spPr>
        <p:txBody>
          <a:bodyPr>
            <a:normAutofit/>
          </a:bodyPr>
          <a:lstStyle/>
          <a:p>
            <a:pPr marL="101595" indent="0">
              <a:buNone/>
            </a:pPr>
            <a:r>
              <a:rPr lang="en-GB" dirty="0"/>
              <a:t>Discuss, try, review</a:t>
            </a:r>
          </a:p>
          <a:p>
            <a:pPr marL="101595" indent="0">
              <a:buNone/>
            </a:pPr>
            <a:endParaRPr lang="en-GB" dirty="0"/>
          </a:p>
          <a:p>
            <a:pPr marL="101595" indent="0">
              <a:buNone/>
            </a:pPr>
            <a:r>
              <a:rPr lang="en-GB" dirty="0"/>
              <a:t>Have a go if you are interested.</a:t>
            </a:r>
            <a:br>
              <a:rPr lang="en-GB" dirty="0"/>
            </a:br>
            <a:r>
              <a:rPr lang="en-GB" dirty="0"/>
              <a:t> </a:t>
            </a:r>
          </a:p>
          <a:p>
            <a:pPr marL="101595" indent="0">
              <a:buNone/>
            </a:pPr>
            <a:r>
              <a:rPr lang="en-GB" dirty="0"/>
              <a:t>Members of the steering group will continue to be sharing at the next face to face meeting in July we will review and discuss some more. </a:t>
            </a:r>
          </a:p>
          <a:p>
            <a:pPr marL="101595" indent="0">
              <a:buNone/>
            </a:pPr>
            <a:endParaRPr lang="en-GB" dirty="0"/>
          </a:p>
        </p:txBody>
      </p:sp>
      <p:pic>
        <p:nvPicPr>
          <p:cNvPr id="4" name="Picture 3" descr="A cover of a book&#10;&#10;Description automatically generated">
            <a:extLst>
              <a:ext uri="{FF2B5EF4-FFF2-40B4-BE49-F238E27FC236}">
                <a16:creationId xmlns:a16="http://schemas.microsoft.com/office/drawing/2014/main" id="{4735A6C3-4477-5FA0-E743-BCDC01E4A82B}"/>
              </a:ext>
            </a:extLst>
          </p:cNvPr>
          <p:cNvPicPr>
            <a:picLocks noChangeAspect="1"/>
          </p:cNvPicPr>
          <p:nvPr/>
        </p:nvPicPr>
        <p:blipFill>
          <a:blip r:embed="rId2"/>
          <a:stretch>
            <a:fillRect/>
          </a:stretch>
        </p:blipFill>
        <p:spPr>
          <a:xfrm>
            <a:off x="16864502" y="1743281"/>
            <a:ext cx="7355361" cy="114230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480987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1A82F-672B-88FA-8293-8FC81C5F4DBA}"/>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619BA22E-9315-7EDA-0D9A-670B19405BA6}"/>
              </a:ext>
            </a:extLst>
          </p:cNvPr>
          <p:cNvSpPr>
            <a:spLocks noGrp="1"/>
          </p:cNvSpPr>
          <p:nvPr>
            <p:ph type="body" idx="1"/>
          </p:nvPr>
        </p:nvSpPr>
        <p:spPr/>
        <p:txBody>
          <a:bodyPr/>
          <a:lstStyle/>
          <a:p>
            <a:endParaRPr lang="en-GB" dirty="0"/>
          </a:p>
        </p:txBody>
      </p:sp>
      <p:pic>
        <p:nvPicPr>
          <p:cNvPr id="5" name="Picture 4">
            <a:extLst>
              <a:ext uri="{FF2B5EF4-FFF2-40B4-BE49-F238E27FC236}">
                <a16:creationId xmlns:a16="http://schemas.microsoft.com/office/drawing/2014/main" id="{1E2F03E6-9AAD-CE09-3DB8-37C2DCAD19E2}"/>
              </a:ext>
            </a:extLst>
          </p:cNvPr>
          <p:cNvPicPr>
            <a:picLocks noChangeAspect="1"/>
          </p:cNvPicPr>
          <p:nvPr/>
        </p:nvPicPr>
        <p:blipFill>
          <a:blip r:embed="rId2"/>
          <a:stretch>
            <a:fillRect/>
          </a:stretch>
        </p:blipFill>
        <p:spPr>
          <a:xfrm>
            <a:off x="551816" y="1143078"/>
            <a:ext cx="23278780" cy="11429844"/>
          </a:xfrm>
          <a:prstGeom prst="rect">
            <a:avLst/>
          </a:prstGeom>
        </p:spPr>
      </p:pic>
      <p:sp>
        <p:nvSpPr>
          <p:cNvPr id="4" name="Arrow: Up 3">
            <a:extLst>
              <a:ext uri="{FF2B5EF4-FFF2-40B4-BE49-F238E27FC236}">
                <a16:creationId xmlns:a16="http://schemas.microsoft.com/office/drawing/2014/main" id="{A3C7FD44-DDF9-752C-3CB9-27CCABA52D57}"/>
              </a:ext>
            </a:extLst>
          </p:cNvPr>
          <p:cNvSpPr/>
          <p:nvPr/>
        </p:nvSpPr>
        <p:spPr>
          <a:xfrm>
            <a:off x="4145010" y="4287687"/>
            <a:ext cx="1483263" cy="3535450"/>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600"/>
          </a:p>
        </p:txBody>
      </p:sp>
    </p:spTree>
    <p:extLst>
      <p:ext uri="{BB962C8B-B14F-4D97-AF65-F5344CB8AC3E}">
        <p14:creationId xmlns:p14="http://schemas.microsoft.com/office/powerpoint/2010/main" val="24138955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14AFC-883F-3F97-5C10-C767E2A2B959}"/>
              </a:ext>
            </a:extLst>
          </p:cNvPr>
          <p:cNvSpPr>
            <a:spLocks noGrp="1"/>
          </p:cNvSpPr>
          <p:nvPr>
            <p:ph type="title"/>
          </p:nvPr>
        </p:nvSpPr>
        <p:spPr/>
        <p:txBody>
          <a:bodyPr/>
          <a:lstStyle/>
          <a:p>
            <a:r>
              <a:rPr lang="en-GB" dirty="0"/>
              <a:t>Book of the Term</a:t>
            </a:r>
          </a:p>
        </p:txBody>
      </p:sp>
      <p:sp>
        <p:nvSpPr>
          <p:cNvPr id="3" name="Text Placeholder 2">
            <a:extLst>
              <a:ext uri="{FF2B5EF4-FFF2-40B4-BE49-F238E27FC236}">
                <a16:creationId xmlns:a16="http://schemas.microsoft.com/office/drawing/2014/main" id="{D0D2946E-04D5-9708-637E-5740AE23DF7E}"/>
              </a:ext>
            </a:extLst>
          </p:cNvPr>
          <p:cNvSpPr>
            <a:spLocks noGrp="1"/>
          </p:cNvSpPr>
          <p:nvPr>
            <p:ph type="body" idx="1"/>
          </p:nvPr>
        </p:nvSpPr>
        <p:spPr/>
        <p:txBody>
          <a:bodyPr/>
          <a:lstStyle/>
          <a:p>
            <a:endParaRPr lang="en-GB" dirty="0"/>
          </a:p>
        </p:txBody>
      </p:sp>
      <p:pic>
        <p:nvPicPr>
          <p:cNvPr id="6" name="Picture 5">
            <a:extLst>
              <a:ext uri="{FF2B5EF4-FFF2-40B4-BE49-F238E27FC236}">
                <a16:creationId xmlns:a16="http://schemas.microsoft.com/office/drawing/2014/main" id="{5C870F0B-BB43-0701-895F-642DD86889B5}"/>
              </a:ext>
            </a:extLst>
          </p:cNvPr>
          <p:cNvPicPr>
            <a:picLocks noChangeAspect="1"/>
          </p:cNvPicPr>
          <p:nvPr/>
        </p:nvPicPr>
        <p:blipFill>
          <a:blip r:embed="rId2"/>
          <a:stretch>
            <a:fillRect/>
          </a:stretch>
        </p:blipFill>
        <p:spPr>
          <a:xfrm>
            <a:off x="4165329" y="2835538"/>
            <a:ext cx="15726656" cy="10670945"/>
          </a:xfrm>
          <a:prstGeom prst="rect">
            <a:avLst/>
          </a:prstGeom>
        </p:spPr>
      </p:pic>
    </p:spTree>
    <p:extLst>
      <p:ext uri="{BB962C8B-B14F-4D97-AF65-F5344CB8AC3E}">
        <p14:creationId xmlns:p14="http://schemas.microsoft.com/office/powerpoint/2010/main" val="42235571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08F3E-9F1F-EDA4-E596-1D575DD2E593}"/>
              </a:ext>
            </a:extLst>
          </p:cNvPr>
          <p:cNvSpPr>
            <a:spLocks noGrp="1"/>
          </p:cNvSpPr>
          <p:nvPr>
            <p:ph type="title"/>
          </p:nvPr>
        </p:nvSpPr>
        <p:spPr/>
        <p:txBody>
          <a:bodyPr/>
          <a:lstStyle/>
          <a:p>
            <a:r>
              <a:rPr lang="en-GB" dirty="0"/>
              <a:t>Subject knowledge enhancement course </a:t>
            </a:r>
          </a:p>
        </p:txBody>
      </p:sp>
      <p:sp>
        <p:nvSpPr>
          <p:cNvPr id="7" name="TextBox 6">
            <a:extLst>
              <a:ext uri="{FF2B5EF4-FFF2-40B4-BE49-F238E27FC236}">
                <a16:creationId xmlns:a16="http://schemas.microsoft.com/office/drawing/2014/main" id="{53CD4BB6-07C8-281E-6B71-FF4BE46D9812}"/>
              </a:ext>
            </a:extLst>
          </p:cNvPr>
          <p:cNvSpPr txBox="1"/>
          <p:nvPr/>
        </p:nvSpPr>
        <p:spPr>
          <a:xfrm>
            <a:off x="1616149" y="3232298"/>
            <a:ext cx="20414511" cy="9694962"/>
          </a:xfrm>
          <a:prstGeom prst="rect">
            <a:avLst/>
          </a:prstGeom>
          <a:noFill/>
        </p:spPr>
        <p:txBody>
          <a:bodyPr wrap="square">
            <a:spAutoFit/>
          </a:bodyPr>
          <a:lstStyle/>
          <a:p>
            <a:r>
              <a:rPr lang="en-GB" sz="4800" dirty="0"/>
              <a:t>Six half-day sessions taking place half-termly, commencing Spring Term 2 - 2023/24 </a:t>
            </a:r>
            <a:br>
              <a:rPr lang="en-GB" sz="4800" dirty="0"/>
            </a:br>
            <a:endParaRPr lang="en-GB" sz="4800" dirty="0"/>
          </a:p>
          <a:p>
            <a:r>
              <a:rPr lang="en-GB" sz="4800" dirty="0"/>
              <a:t>•	Short, helpful intersessional tasks for participants to put their theoretical learning into practice and to facilitate learning from colleagues on the course.</a:t>
            </a:r>
            <a:br>
              <a:rPr lang="en-GB" sz="4800" dirty="0"/>
            </a:br>
            <a:endParaRPr lang="en-GB" sz="4800" dirty="0"/>
          </a:p>
          <a:p>
            <a:r>
              <a:rPr lang="en-GB" sz="4800" dirty="0"/>
              <a:t>•	A webinar with the facilitator between sessions, to discuss learning, ask questions and seek advice.</a:t>
            </a:r>
            <a:br>
              <a:rPr lang="en-GB" sz="4800" dirty="0"/>
            </a:br>
            <a:r>
              <a:rPr lang="en-GB" sz="4800" dirty="0"/>
              <a:t>  </a:t>
            </a:r>
          </a:p>
          <a:p>
            <a:r>
              <a:rPr lang="en-GB" sz="4800" dirty="0"/>
              <a:t>•	An opportunity to visit high-performing subject departments.</a:t>
            </a:r>
            <a:br>
              <a:rPr lang="en-GB" sz="4800" dirty="0"/>
            </a:br>
            <a:endParaRPr lang="en-GB" sz="4800" dirty="0"/>
          </a:p>
          <a:p>
            <a:r>
              <a:rPr lang="en-GB" sz="4800" dirty="0"/>
              <a:t>•	Moodle area providing practical teaching resources and sources of further support. </a:t>
            </a:r>
          </a:p>
        </p:txBody>
      </p:sp>
    </p:spTree>
    <p:extLst>
      <p:ext uri="{BB962C8B-B14F-4D97-AF65-F5344CB8AC3E}">
        <p14:creationId xmlns:p14="http://schemas.microsoft.com/office/powerpoint/2010/main" val="10976819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0609F-FDF7-BF8D-C503-667D55FFD715}"/>
              </a:ext>
            </a:extLst>
          </p:cNvPr>
          <p:cNvSpPr>
            <a:spLocks noGrp="1"/>
          </p:cNvSpPr>
          <p:nvPr>
            <p:ph type="title"/>
          </p:nvPr>
        </p:nvSpPr>
        <p:spPr/>
        <p:txBody>
          <a:bodyPr/>
          <a:lstStyle/>
          <a:p>
            <a:endParaRPr lang="en-GB" dirty="0"/>
          </a:p>
        </p:txBody>
      </p:sp>
      <p:sp>
        <p:nvSpPr>
          <p:cNvPr id="3" name="Text Placeholder 2">
            <a:extLst>
              <a:ext uri="{FF2B5EF4-FFF2-40B4-BE49-F238E27FC236}">
                <a16:creationId xmlns:a16="http://schemas.microsoft.com/office/drawing/2014/main" id="{D38A5531-9A39-1BD9-DD6C-8B991D4E77D3}"/>
              </a:ext>
            </a:extLst>
          </p:cNvPr>
          <p:cNvSpPr>
            <a:spLocks noGrp="1"/>
          </p:cNvSpPr>
          <p:nvPr>
            <p:ph type="body" idx="1"/>
          </p:nvPr>
        </p:nvSpPr>
        <p:spPr>
          <a:xfrm>
            <a:off x="1219120" y="2835276"/>
            <a:ext cx="21944172" cy="8064898"/>
          </a:xfrm>
        </p:spPr>
        <p:txBody>
          <a:bodyPr>
            <a:normAutofit fontScale="92500" lnSpcReduction="20000"/>
          </a:bodyPr>
          <a:lstStyle/>
          <a:p>
            <a:r>
              <a:rPr lang="en-GB" dirty="0"/>
              <a:t>In School CPD offer</a:t>
            </a:r>
          </a:p>
          <a:p>
            <a:endParaRPr lang="en-GB" dirty="0"/>
          </a:p>
          <a:p>
            <a:r>
              <a:rPr lang="en-GB" dirty="0"/>
              <a:t>Delivered in your own school</a:t>
            </a:r>
          </a:p>
          <a:p>
            <a:r>
              <a:rPr lang="en-GB" dirty="0"/>
              <a:t>Bespoke to your needs</a:t>
            </a:r>
          </a:p>
          <a:p>
            <a:r>
              <a:rPr lang="en-GB" dirty="0"/>
              <a:t>Flexible timings-afterschool, </a:t>
            </a:r>
            <a:br>
              <a:rPr lang="en-GB" dirty="0"/>
            </a:br>
            <a:r>
              <a:rPr lang="en-GB" dirty="0"/>
              <a:t>inset days, etc.</a:t>
            </a:r>
          </a:p>
          <a:p>
            <a:r>
              <a:rPr lang="en-GB" dirty="0"/>
              <a:t>Coaching model also available.</a:t>
            </a:r>
          </a:p>
          <a:p>
            <a:endParaRPr lang="en-GB" dirty="0"/>
          </a:p>
          <a:p>
            <a:r>
              <a:rPr lang="en-GB" dirty="0"/>
              <a:t>Email me directly to enquire </a:t>
            </a:r>
          </a:p>
          <a:p>
            <a:r>
              <a:rPr lang="en-GB" dirty="0"/>
              <a:t>further about these or to book.</a:t>
            </a:r>
          </a:p>
        </p:txBody>
      </p:sp>
      <p:pic>
        <p:nvPicPr>
          <p:cNvPr id="5" name="Picture 4">
            <a:extLst>
              <a:ext uri="{FF2B5EF4-FFF2-40B4-BE49-F238E27FC236}">
                <a16:creationId xmlns:a16="http://schemas.microsoft.com/office/drawing/2014/main" id="{3291478D-6C0E-5CD0-977E-0512FB00C4CC}"/>
              </a:ext>
            </a:extLst>
          </p:cNvPr>
          <p:cNvPicPr>
            <a:picLocks noChangeAspect="1"/>
          </p:cNvPicPr>
          <p:nvPr/>
        </p:nvPicPr>
        <p:blipFill>
          <a:blip r:embed="rId2"/>
          <a:stretch>
            <a:fillRect/>
          </a:stretch>
        </p:blipFill>
        <p:spPr>
          <a:xfrm>
            <a:off x="13207140" y="49900"/>
            <a:ext cx="9744766" cy="136162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549073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E5539-4211-C2E4-2113-3574040C499B}"/>
              </a:ext>
            </a:extLst>
          </p:cNvPr>
          <p:cNvSpPr>
            <a:spLocks noGrp="1"/>
          </p:cNvSpPr>
          <p:nvPr>
            <p:ph type="title"/>
          </p:nvPr>
        </p:nvSpPr>
        <p:spPr>
          <a:xfrm>
            <a:off x="9831496" y="6163267"/>
            <a:ext cx="16348334" cy="2286000"/>
          </a:xfrm>
        </p:spPr>
        <p:txBody>
          <a:bodyPr/>
          <a:lstStyle/>
          <a:p>
            <a:r>
              <a:rPr lang="en-GB" dirty="0"/>
              <a:t>AOB</a:t>
            </a:r>
          </a:p>
        </p:txBody>
      </p:sp>
      <p:sp>
        <p:nvSpPr>
          <p:cNvPr id="3" name="Text Placeholder 2">
            <a:extLst>
              <a:ext uri="{FF2B5EF4-FFF2-40B4-BE49-F238E27FC236}">
                <a16:creationId xmlns:a16="http://schemas.microsoft.com/office/drawing/2014/main" id="{0486D261-7BB9-1E79-18CF-BFBD614AD645}"/>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11399913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64;gf5e7434798_0_1">
            <a:extLst>
              <a:ext uri="{FF2B5EF4-FFF2-40B4-BE49-F238E27FC236}">
                <a16:creationId xmlns:a16="http://schemas.microsoft.com/office/drawing/2014/main" id="{7D4D40D6-FCF4-CC6B-30AE-A045C34D85CA}"/>
              </a:ext>
            </a:extLst>
          </p:cNvPr>
          <p:cNvSpPr txBox="1">
            <a:spLocks/>
          </p:cNvSpPr>
          <p:nvPr/>
        </p:nvSpPr>
        <p:spPr>
          <a:xfrm>
            <a:off x="1505160" y="130450"/>
            <a:ext cx="12261402" cy="2285851"/>
          </a:xfrm>
          <a:prstGeom prst="rect">
            <a:avLst/>
          </a:prstGeom>
          <a:noFill/>
          <a:ln>
            <a:noFill/>
          </a:ln>
        </p:spPr>
        <p:txBody>
          <a:bodyPr spcFirstLastPara="1" wrap="square" lIns="182838" tIns="91394" rIns="182838" bIns="91394"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6400" kern="0" dirty="0"/>
              <a:t>Thank you</a:t>
            </a:r>
          </a:p>
        </p:txBody>
      </p:sp>
      <p:sp>
        <p:nvSpPr>
          <p:cNvPr id="4" name="Google Shape;65;gf5e7434798_0_1">
            <a:extLst>
              <a:ext uri="{FF2B5EF4-FFF2-40B4-BE49-F238E27FC236}">
                <a16:creationId xmlns:a16="http://schemas.microsoft.com/office/drawing/2014/main" id="{6366E392-4BD5-60FE-A73C-ECC829F36B73}"/>
              </a:ext>
            </a:extLst>
          </p:cNvPr>
          <p:cNvSpPr txBox="1">
            <a:spLocks/>
          </p:cNvSpPr>
          <p:nvPr/>
        </p:nvSpPr>
        <p:spPr>
          <a:xfrm>
            <a:off x="384039" y="2133948"/>
            <a:ext cx="12440630" cy="9077803"/>
          </a:xfrm>
          <a:prstGeom prst="rect">
            <a:avLst/>
          </a:prstGeom>
          <a:noFill/>
          <a:ln>
            <a:noFill/>
          </a:ln>
        </p:spPr>
        <p:txBody>
          <a:bodyPr spcFirstLastPara="1" wrap="square" lIns="182838" tIns="91394" rIns="182838" bIns="91394" anchor="t" anchorCtr="0">
            <a:normAutofit/>
          </a:bodyPr>
          <a:lstStyle>
            <a:defPPr marR="0" lvl="0" algn="l" rtl="0">
              <a:lnSpc>
                <a:spcPct val="100000"/>
              </a:lnSpc>
              <a:spcBef>
                <a:spcPts val="0"/>
              </a:spcBef>
              <a:spcAft>
                <a:spcPts val="0"/>
              </a:spcAft>
            </a:defPPr>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6pPr>
            <a:lvl7pPr marL="3200400" marR="0" lvl="6"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7pPr>
            <a:lvl8pPr marL="3657600" marR="0" lvl="7"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8pPr>
            <a:lvl9pPr marL="4114800" marR="0" lvl="8" indent="-342900" algn="l" rtl="0">
              <a:lnSpc>
                <a:spcPct val="100000"/>
              </a:lnSpc>
              <a:spcBef>
                <a:spcPts val="36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9pPr>
          </a:lstStyle>
          <a:p>
            <a:pPr marL="0" indent="0">
              <a:lnSpc>
                <a:spcPct val="70000"/>
              </a:lnSpc>
              <a:spcBef>
                <a:spcPts val="1400"/>
              </a:spcBef>
              <a:buSzPts val="1100"/>
              <a:buNone/>
            </a:pPr>
            <a:r>
              <a:rPr lang="en-GB" sz="5200" kern="0" dirty="0"/>
              <a:t>Have a relaxing and enjoyable Easter break.  </a:t>
            </a:r>
          </a:p>
          <a:p>
            <a:pPr marL="0" indent="0">
              <a:lnSpc>
                <a:spcPct val="70000"/>
              </a:lnSpc>
              <a:spcBef>
                <a:spcPts val="1400"/>
              </a:spcBef>
              <a:buSzPts val="1100"/>
              <a:buNone/>
            </a:pPr>
            <a:r>
              <a:rPr lang="en-GB" sz="5200" kern="0" dirty="0"/>
              <a:t>See you online in May and face to face in July. </a:t>
            </a:r>
          </a:p>
          <a:p>
            <a:pPr marL="0" indent="0">
              <a:lnSpc>
                <a:spcPct val="70000"/>
              </a:lnSpc>
              <a:spcBef>
                <a:spcPts val="1400"/>
              </a:spcBef>
              <a:buSzPts val="1100"/>
              <a:buNone/>
            </a:pPr>
            <a:endParaRPr lang="en-GB" sz="5200" kern="0" dirty="0"/>
          </a:p>
          <a:p>
            <a:pPr marL="0" indent="0">
              <a:lnSpc>
                <a:spcPct val="70000"/>
              </a:lnSpc>
              <a:spcBef>
                <a:spcPts val="1400"/>
              </a:spcBef>
              <a:buSzPts val="1100"/>
              <a:buNone/>
            </a:pPr>
            <a:br>
              <a:rPr lang="en-GB" sz="5200" kern="0" dirty="0"/>
            </a:br>
            <a:r>
              <a:rPr lang="en-GB" sz="5200" kern="0" dirty="0"/>
              <a:t>Please complete the feedback form for this session</a:t>
            </a:r>
          </a:p>
          <a:p>
            <a:pPr indent="-787361">
              <a:lnSpc>
                <a:spcPct val="70000"/>
              </a:lnSpc>
              <a:spcBef>
                <a:spcPts val="0"/>
              </a:spcBef>
              <a:buSzPts val="2600"/>
              <a:buFont typeface="Arial"/>
              <a:buChar char="●"/>
            </a:pPr>
            <a:endParaRPr lang="en-GB" sz="5200" kern="0" dirty="0"/>
          </a:p>
          <a:p>
            <a:pPr indent="-787361">
              <a:lnSpc>
                <a:spcPct val="70000"/>
              </a:lnSpc>
              <a:spcBef>
                <a:spcPts val="0"/>
              </a:spcBef>
              <a:buSzPts val="2600"/>
              <a:buFont typeface="Arial"/>
              <a:buChar char="●"/>
            </a:pPr>
            <a:endParaRPr lang="en-GB" sz="5200" kern="0" dirty="0"/>
          </a:p>
          <a:p>
            <a:pPr indent="-787361">
              <a:lnSpc>
                <a:spcPct val="70000"/>
              </a:lnSpc>
              <a:spcBef>
                <a:spcPts val="0"/>
              </a:spcBef>
              <a:buSzPts val="2600"/>
              <a:buFont typeface="Arial"/>
              <a:buChar char="●"/>
            </a:pPr>
            <a:endParaRPr lang="en-GB" sz="5200" kern="0" dirty="0"/>
          </a:p>
          <a:p>
            <a:pPr indent="-787361">
              <a:lnSpc>
                <a:spcPct val="70000"/>
              </a:lnSpc>
              <a:spcBef>
                <a:spcPts val="0"/>
              </a:spcBef>
              <a:buSzPts val="2600"/>
              <a:buFont typeface="Arial"/>
              <a:buChar char="●"/>
            </a:pPr>
            <a:endParaRPr lang="en-GB" sz="5200" kern="0" dirty="0"/>
          </a:p>
          <a:p>
            <a:pPr indent="-787361">
              <a:lnSpc>
                <a:spcPct val="70000"/>
              </a:lnSpc>
              <a:spcBef>
                <a:spcPts val="0"/>
              </a:spcBef>
              <a:buSzPts val="2600"/>
              <a:buFont typeface="Arial"/>
              <a:buChar char="●"/>
            </a:pPr>
            <a:endParaRPr lang="en-GB" sz="5200" kern="0" dirty="0"/>
          </a:p>
          <a:p>
            <a:pPr indent="-787361">
              <a:lnSpc>
                <a:spcPct val="70000"/>
              </a:lnSpc>
              <a:spcBef>
                <a:spcPts val="0"/>
              </a:spcBef>
              <a:buSzPts val="2600"/>
              <a:buFont typeface="Arial"/>
              <a:buChar char="●"/>
            </a:pPr>
            <a:endParaRPr lang="en-GB" sz="5200" b="1" kern="0" dirty="0"/>
          </a:p>
          <a:p>
            <a:pPr indent="-787361">
              <a:lnSpc>
                <a:spcPct val="70000"/>
              </a:lnSpc>
              <a:spcBef>
                <a:spcPts val="0"/>
              </a:spcBef>
              <a:buSzPts val="2600"/>
              <a:buFont typeface="Arial"/>
              <a:buChar char="●"/>
            </a:pPr>
            <a:endParaRPr lang="en-GB" sz="5200" kern="0" dirty="0"/>
          </a:p>
          <a:p>
            <a:pPr marL="0" indent="0">
              <a:lnSpc>
                <a:spcPct val="70000"/>
              </a:lnSpc>
              <a:spcBef>
                <a:spcPts val="0"/>
              </a:spcBef>
              <a:buSzPts val="1100"/>
              <a:buNone/>
            </a:pPr>
            <a:endParaRPr lang="en-GB" sz="5200" kern="0" dirty="0"/>
          </a:p>
          <a:p>
            <a:pPr indent="0">
              <a:lnSpc>
                <a:spcPct val="70000"/>
              </a:lnSpc>
              <a:spcBef>
                <a:spcPts val="0"/>
              </a:spcBef>
              <a:buNone/>
            </a:pPr>
            <a:endParaRPr lang="en-GB" sz="5200" kern="0" dirty="0"/>
          </a:p>
          <a:p>
            <a:pPr marL="0" indent="0">
              <a:lnSpc>
                <a:spcPct val="70000"/>
              </a:lnSpc>
              <a:spcBef>
                <a:spcPts val="0"/>
              </a:spcBef>
              <a:buSzPts val="1100"/>
              <a:buNone/>
            </a:pPr>
            <a:endParaRPr lang="en-GB" sz="5200" kern="0" dirty="0"/>
          </a:p>
          <a:p>
            <a:pPr indent="0">
              <a:lnSpc>
                <a:spcPct val="70000"/>
              </a:lnSpc>
              <a:spcBef>
                <a:spcPts val="0"/>
              </a:spcBef>
              <a:buNone/>
            </a:pPr>
            <a:endParaRPr lang="en-GB" sz="5200" kern="0" dirty="0"/>
          </a:p>
        </p:txBody>
      </p:sp>
      <p:pic>
        <p:nvPicPr>
          <p:cNvPr id="7" name="Picture 2" descr="See the source image">
            <a:extLst>
              <a:ext uri="{FF2B5EF4-FFF2-40B4-BE49-F238E27FC236}">
                <a16:creationId xmlns:a16="http://schemas.microsoft.com/office/drawing/2014/main" id="{DBD17777-EC8A-7D3C-E0EE-07B25ECFA4F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617"/>
          <a:stretch/>
        </p:blipFill>
        <p:spPr bwMode="auto">
          <a:xfrm>
            <a:off x="11222481" y="9434622"/>
            <a:ext cx="3899068" cy="411123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9D84E53-EC38-1F00-6677-63C352FC9D91}"/>
              </a:ext>
            </a:extLst>
          </p:cNvPr>
          <p:cNvPicPr>
            <a:picLocks noChangeAspect="1"/>
          </p:cNvPicPr>
          <p:nvPr/>
        </p:nvPicPr>
        <p:blipFill>
          <a:blip r:embed="rId3"/>
          <a:stretch>
            <a:fillRect/>
          </a:stretch>
        </p:blipFill>
        <p:spPr>
          <a:xfrm>
            <a:off x="14806197" y="2979332"/>
            <a:ext cx="9025674" cy="9048907"/>
          </a:xfrm>
          <a:prstGeom prst="rect">
            <a:avLst/>
          </a:prstGeom>
        </p:spPr>
      </p:pic>
      <p:sp>
        <p:nvSpPr>
          <p:cNvPr id="5" name="TextBox 4">
            <a:extLst>
              <a:ext uri="{FF2B5EF4-FFF2-40B4-BE49-F238E27FC236}">
                <a16:creationId xmlns:a16="http://schemas.microsoft.com/office/drawing/2014/main" id="{AB4F8D2A-49CC-3DFB-1D62-4208C43337C4}"/>
              </a:ext>
            </a:extLst>
          </p:cNvPr>
          <p:cNvSpPr txBox="1"/>
          <p:nvPr/>
        </p:nvSpPr>
        <p:spPr>
          <a:xfrm>
            <a:off x="7589327" y="170144"/>
            <a:ext cx="8884163" cy="1200329"/>
          </a:xfrm>
          <a:prstGeom prst="rect">
            <a:avLst/>
          </a:prstGeom>
          <a:noFill/>
        </p:spPr>
        <p:txBody>
          <a:bodyPr wrap="none" rtlCol="0">
            <a:spAutoFit/>
          </a:bodyPr>
          <a:lstStyle/>
          <a:p>
            <a:pPr algn="ctr"/>
            <a:r>
              <a:rPr lang="en-GB" sz="3600" b="1" kern="0" dirty="0"/>
              <a:t>All 23/24 network sessions now bookable on </a:t>
            </a:r>
          </a:p>
          <a:p>
            <a:pPr algn="ctr"/>
            <a:r>
              <a:rPr lang="en-GB" sz="3600" b="1" kern="0" dirty="0"/>
              <a:t>Learning Zone</a:t>
            </a:r>
            <a:endParaRPr lang="en-GB" sz="3600" b="1" dirty="0"/>
          </a:p>
        </p:txBody>
      </p:sp>
      <p:pic>
        <p:nvPicPr>
          <p:cNvPr id="1026" name="Picture 2" descr="Easter Images - Free Download on Freepik">
            <a:extLst>
              <a:ext uri="{FF2B5EF4-FFF2-40B4-BE49-F238E27FC236}">
                <a16:creationId xmlns:a16="http://schemas.microsoft.com/office/drawing/2014/main" id="{19BD2AFD-B3B7-1815-CE4A-F9A57B2AFA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2159" y="8173571"/>
            <a:ext cx="8184391" cy="5451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15437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1A82F-672B-88FA-8293-8FC81C5F4DBA}"/>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619BA22E-9315-7EDA-0D9A-670B19405BA6}"/>
              </a:ext>
            </a:extLst>
          </p:cNvPr>
          <p:cNvSpPr>
            <a:spLocks noGrp="1"/>
          </p:cNvSpPr>
          <p:nvPr>
            <p:ph type="body" idx="1"/>
          </p:nvPr>
        </p:nvSpPr>
        <p:spPr/>
        <p:txBody>
          <a:bodyPr/>
          <a:lstStyle/>
          <a:p>
            <a:endParaRPr lang="en-GB" dirty="0"/>
          </a:p>
        </p:txBody>
      </p:sp>
      <p:pic>
        <p:nvPicPr>
          <p:cNvPr id="5" name="Picture 4">
            <a:extLst>
              <a:ext uri="{FF2B5EF4-FFF2-40B4-BE49-F238E27FC236}">
                <a16:creationId xmlns:a16="http://schemas.microsoft.com/office/drawing/2014/main" id="{492AD5E1-D103-2500-A41E-3005F9D28571}"/>
              </a:ext>
            </a:extLst>
          </p:cNvPr>
          <p:cNvPicPr>
            <a:picLocks noChangeAspect="1"/>
          </p:cNvPicPr>
          <p:nvPr/>
        </p:nvPicPr>
        <p:blipFill>
          <a:blip r:embed="rId2"/>
          <a:stretch>
            <a:fillRect/>
          </a:stretch>
        </p:blipFill>
        <p:spPr>
          <a:xfrm>
            <a:off x="368196" y="1138292"/>
            <a:ext cx="24862709" cy="12028021"/>
          </a:xfrm>
          <a:prstGeom prst="rect">
            <a:avLst/>
          </a:prstGeom>
        </p:spPr>
      </p:pic>
    </p:spTree>
    <p:extLst>
      <p:ext uri="{BB962C8B-B14F-4D97-AF65-F5344CB8AC3E}">
        <p14:creationId xmlns:p14="http://schemas.microsoft.com/office/powerpoint/2010/main" val="12443987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1" name="Google Shape;81;gedee9bb90c_1_0"/>
          <p:cNvSpPr txBox="1"/>
          <p:nvPr/>
        </p:nvSpPr>
        <p:spPr>
          <a:xfrm>
            <a:off x="10204435" y="10153236"/>
            <a:ext cx="4485308" cy="800134"/>
          </a:xfrm>
          <a:prstGeom prst="rect">
            <a:avLst/>
          </a:prstGeom>
          <a:noFill/>
          <a:ln>
            <a:noFill/>
          </a:ln>
        </p:spPr>
        <p:txBody>
          <a:bodyPr spcFirstLastPara="1" wrap="square" lIns="182838" tIns="182838" rIns="182838" bIns="182838" anchor="t" anchorCtr="0">
            <a:spAutoFit/>
          </a:bodyPr>
          <a:lstStyle/>
          <a:p>
            <a:pPr>
              <a:buClr>
                <a:srgbClr val="000000"/>
              </a:buClr>
              <a:buSzPts val="1400"/>
            </a:pPr>
            <a:endParaRPr sz="2800" kern="0">
              <a:solidFill>
                <a:srgbClr val="000000"/>
              </a:solidFill>
              <a:latin typeface="Calibri"/>
              <a:ea typeface="Calibri"/>
              <a:cs typeface="Calibri"/>
              <a:sym typeface="Calibri"/>
            </a:endParaRPr>
          </a:p>
        </p:txBody>
      </p:sp>
      <p:sp>
        <p:nvSpPr>
          <p:cNvPr id="82" name="Google Shape;82;gedee9bb90c_1_0"/>
          <p:cNvSpPr txBox="1"/>
          <p:nvPr/>
        </p:nvSpPr>
        <p:spPr>
          <a:xfrm>
            <a:off x="16593776" y="2549545"/>
            <a:ext cx="4903583" cy="1354132"/>
          </a:xfrm>
          <a:prstGeom prst="rect">
            <a:avLst/>
          </a:prstGeom>
          <a:noFill/>
          <a:ln>
            <a:noFill/>
          </a:ln>
        </p:spPr>
        <p:txBody>
          <a:bodyPr spcFirstLastPara="1" wrap="square" lIns="182838" tIns="182838" rIns="182838" bIns="182838" anchor="t" anchorCtr="0">
            <a:spAutoFit/>
          </a:bodyPr>
          <a:lstStyle/>
          <a:p>
            <a:pPr>
              <a:buClr>
                <a:srgbClr val="000000"/>
              </a:buClr>
              <a:buSzPts val="1600"/>
            </a:pPr>
            <a:r>
              <a:rPr lang="en-GB" sz="3200" kern="0" dirty="0">
                <a:solidFill>
                  <a:srgbClr val="000000"/>
                </a:solidFill>
                <a:latin typeface="Arial"/>
                <a:ea typeface="Arial"/>
                <a:cs typeface="Arial"/>
                <a:sym typeface="Arial"/>
              </a:rPr>
              <a:t>resources in the open access site. </a:t>
            </a:r>
            <a:endParaRPr sz="3200" kern="0"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636B95E1-2E79-A8F2-5673-ABE926A8E455}"/>
              </a:ext>
            </a:extLst>
          </p:cNvPr>
          <p:cNvPicPr>
            <a:picLocks noChangeAspect="1"/>
          </p:cNvPicPr>
          <p:nvPr/>
        </p:nvPicPr>
        <p:blipFill>
          <a:blip r:embed="rId3"/>
          <a:stretch>
            <a:fillRect/>
          </a:stretch>
        </p:blipFill>
        <p:spPr>
          <a:xfrm>
            <a:off x="3721361" y="891029"/>
            <a:ext cx="12587954" cy="12553225"/>
          </a:xfrm>
          <a:prstGeom prst="rect">
            <a:avLst/>
          </a:prstGeom>
        </p:spPr>
      </p:pic>
      <p:sp>
        <p:nvSpPr>
          <p:cNvPr id="2" name="Arrow: Left 1">
            <a:extLst>
              <a:ext uri="{FF2B5EF4-FFF2-40B4-BE49-F238E27FC236}">
                <a16:creationId xmlns:a16="http://schemas.microsoft.com/office/drawing/2014/main" id="{60F21D16-EB14-B248-8962-CA3499807918}"/>
              </a:ext>
            </a:extLst>
          </p:cNvPr>
          <p:cNvSpPr/>
          <p:nvPr/>
        </p:nvSpPr>
        <p:spPr>
          <a:xfrm>
            <a:off x="15767293" y="3007612"/>
            <a:ext cx="542021" cy="9143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36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8" name="Google Shape;98;gfc20988155_0_126"/>
          <p:cNvSpPr txBox="1"/>
          <p:nvPr/>
        </p:nvSpPr>
        <p:spPr>
          <a:xfrm>
            <a:off x="10204435" y="10153236"/>
            <a:ext cx="4485308" cy="800134"/>
          </a:xfrm>
          <a:prstGeom prst="rect">
            <a:avLst/>
          </a:prstGeom>
          <a:noFill/>
          <a:ln>
            <a:noFill/>
          </a:ln>
        </p:spPr>
        <p:txBody>
          <a:bodyPr spcFirstLastPara="1" wrap="square" lIns="182838" tIns="182838" rIns="182838" bIns="182838" anchor="t" anchorCtr="0">
            <a:spAutoFit/>
          </a:bodyPr>
          <a:lstStyle/>
          <a:p>
            <a:pPr>
              <a:buClr>
                <a:srgbClr val="000000"/>
              </a:buClr>
              <a:buSzPts val="1400"/>
            </a:pPr>
            <a:endParaRPr sz="2800" kern="0">
              <a:solidFill>
                <a:srgbClr val="000000"/>
              </a:solidFill>
              <a:latin typeface="Calibri"/>
              <a:ea typeface="Calibri"/>
              <a:cs typeface="Calibri"/>
              <a:sym typeface="Calibri"/>
            </a:endParaRPr>
          </a:p>
        </p:txBody>
      </p:sp>
      <p:pic>
        <p:nvPicPr>
          <p:cNvPr id="100" name="Google Shape;100;gfc20988155_0_126"/>
          <p:cNvPicPr preferRelativeResize="0"/>
          <p:nvPr/>
        </p:nvPicPr>
        <p:blipFill rotWithShape="1">
          <a:blip r:embed="rId3">
            <a:alphaModFix/>
          </a:blip>
          <a:srcRect/>
          <a:stretch/>
        </p:blipFill>
        <p:spPr>
          <a:xfrm>
            <a:off x="4444002" y="422472"/>
            <a:ext cx="14222178" cy="9006916"/>
          </a:xfrm>
          <a:prstGeom prst="rect">
            <a:avLst/>
          </a:prstGeom>
          <a:noFill/>
          <a:ln>
            <a:noFill/>
          </a:ln>
        </p:spPr>
      </p:pic>
      <p:pic>
        <p:nvPicPr>
          <p:cNvPr id="101" name="Google Shape;101;gfc20988155_0_126"/>
          <p:cNvPicPr preferRelativeResize="0"/>
          <p:nvPr/>
        </p:nvPicPr>
        <p:blipFill rotWithShape="1">
          <a:blip r:embed="rId4">
            <a:alphaModFix/>
          </a:blip>
          <a:srcRect/>
          <a:stretch/>
        </p:blipFill>
        <p:spPr>
          <a:xfrm>
            <a:off x="7343405" y="305227"/>
            <a:ext cx="10305171" cy="13715107"/>
          </a:xfrm>
          <a:prstGeom prst="rect">
            <a:avLst/>
          </a:prstGeom>
          <a:noFill/>
          <a:ln>
            <a:noFill/>
          </a:ln>
        </p:spPr>
      </p:pic>
      <p:pic>
        <p:nvPicPr>
          <p:cNvPr id="3" name="Picture 2">
            <a:extLst>
              <a:ext uri="{FF2B5EF4-FFF2-40B4-BE49-F238E27FC236}">
                <a16:creationId xmlns:a16="http://schemas.microsoft.com/office/drawing/2014/main" id="{7CFE5CE9-36A8-4F90-8F94-D69FFCDE5FFC}"/>
              </a:ext>
            </a:extLst>
          </p:cNvPr>
          <p:cNvPicPr>
            <a:picLocks noChangeAspect="1"/>
          </p:cNvPicPr>
          <p:nvPr/>
        </p:nvPicPr>
        <p:blipFill>
          <a:blip r:embed="rId5"/>
          <a:stretch>
            <a:fillRect/>
          </a:stretch>
        </p:blipFill>
        <p:spPr>
          <a:xfrm>
            <a:off x="7028954" y="133741"/>
            <a:ext cx="10324504" cy="134485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fade">
                                      <p:cBhvr>
                                        <p:cTn id="7" dur="500"/>
                                        <p:tgtEl>
                                          <p:spTgt spid="10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BA7C0-6122-4F55-88A9-8E0840CE54A7}"/>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048931CA-4756-4362-83B2-FEA3AEBA7355}"/>
              </a:ext>
            </a:extLst>
          </p:cNvPr>
          <p:cNvSpPr>
            <a:spLocks noGrp="1"/>
          </p:cNvSpPr>
          <p:nvPr>
            <p:ph type="body" idx="1"/>
          </p:nvPr>
        </p:nvSpPr>
        <p:spPr/>
        <p:txBody>
          <a:bodyPr/>
          <a:lstStyle/>
          <a:p>
            <a:endParaRPr lang="en-GB"/>
          </a:p>
        </p:txBody>
      </p:sp>
      <p:pic>
        <p:nvPicPr>
          <p:cNvPr id="5" name="Picture 4">
            <a:extLst>
              <a:ext uri="{FF2B5EF4-FFF2-40B4-BE49-F238E27FC236}">
                <a16:creationId xmlns:a16="http://schemas.microsoft.com/office/drawing/2014/main" id="{25E20ACD-94B7-4CAF-A01A-3C42688932F9}"/>
              </a:ext>
            </a:extLst>
          </p:cNvPr>
          <p:cNvPicPr>
            <a:picLocks noChangeAspect="1"/>
          </p:cNvPicPr>
          <p:nvPr/>
        </p:nvPicPr>
        <p:blipFill>
          <a:blip r:embed="rId2"/>
          <a:stretch>
            <a:fillRect/>
          </a:stretch>
        </p:blipFill>
        <p:spPr>
          <a:xfrm>
            <a:off x="3514433" y="714730"/>
            <a:ext cx="17353546" cy="12286540"/>
          </a:xfrm>
          <a:prstGeom prst="rect">
            <a:avLst/>
          </a:prstGeom>
        </p:spPr>
      </p:pic>
    </p:spTree>
    <p:extLst>
      <p:ext uri="{BB962C8B-B14F-4D97-AF65-F5344CB8AC3E}">
        <p14:creationId xmlns:p14="http://schemas.microsoft.com/office/powerpoint/2010/main" val="28021436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BA7C0-6122-4F55-88A9-8E0840CE54A7}"/>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048931CA-4756-4362-83B2-FEA3AEBA7355}"/>
              </a:ext>
            </a:extLst>
          </p:cNvPr>
          <p:cNvSpPr>
            <a:spLocks noGrp="1"/>
          </p:cNvSpPr>
          <p:nvPr>
            <p:ph type="body" idx="1"/>
          </p:nvPr>
        </p:nvSpPr>
        <p:spPr/>
        <p:txBody>
          <a:bodyPr/>
          <a:lstStyle/>
          <a:p>
            <a:endParaRPr lang="en-GB"/>
          </a:p>
        </p:txBody>
      </p:sp>
      <p:pic>
        <p:nvPicPr>
          <p:cNvPr id="5" name="Picture 4">
            <a:extLst>
              <a:ext uri="{FF2B5EF4-FFF2-40B4-BE49-F238E27FC236}">
                <a16:creationId xmlns:a16="http://schemas.microsoft.com/office/drawing/2014/main" id="{25E20ACD-94B7-4CAF-A01A-3C42688932F9}"/>
              </a:ext>
            </a:extLst>
          </p:cNvPr>
          <p:cNvPicPr>
            <a:picLocks noChangeAspect="1"/>
          </p:cNvPicPr>
          <p:nvPr/>
        </p:nvPicPr>
        <p:blipFill>
          <a:blip r:embed="rId2"/>
          <a:stretch>
            <a:fillRect/>
          </a:stretch>
        </p:blipFill>
        <p:spPr>
          <a:xfrm>
            <a:off x="3514433" y="714730"/>
            <a:ext cx="17353546" cy="12286540"/>
          </a:xfrm>
          <a:prstGeom prst="rect">
            <a:avLst/>
          </a:prstGeom>
        </p:spPr>
      </p:pic>
      <p:pic>
        <p:nvPicPr>
          <p:cNvPr id="6" name="Picture 5">
            <a:extLst>
              <a:ext uri="{FF2B5EF4-FFF2-40B4-BE49-F238E27FC236}">
                <a16:creationId xmlns:a16="http://schemas.microsoft.com/office/drawing/2014/main" id="{A38D48E6-A4CD-402F-88CE-400550FD796C}"/>
              </a:ext>
            </a:extLst>
          </p:cNvPr>
          <p:cNvPicPr>
            <a:picLocks noChangeAspect="1"/>
          </p:cNvPicPr>
          <p:nvPr/>
        </p:nvPicPr>
        <p:blipFill>
          <a:blip r:embed="rId3"/>
          <a:stretch>
            <a:fillRect/>
          </a:stretch>
        </p:blipFill>
        <p:spPr>
          <a:xfrm>
            <a:off x="3047802" y="677315"/>
            <a:ext cx="18286809" cy="12361371"/>
          </a:xfrm>
          <a:prstGeom prst="rect">
            <a:avLst/>
          </a:prstGeom>
        </p:spPr>
      </p:pic>
    </p:spTree>
    <p:extLst>
      <p:ext uri="{BB962C8B-B14F-4D97-AF65-F5344CB8AC3E}">
        <p14:creationId xmlns:p14="http://schemas.microsoft.com/office/powerpoint/2010/main" val="298461003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358799b-757b-4cf3-84a9-4985256bc027">
      <Terms xmlns="http://schemas.microsoft.com/office/infopath/2007/PartnerControls"/>
    </lcf76f155ced4ddcb4097134ff3c332f>
    <TaxCatchAll xmlns="c5dbf80e-f509-45f6-9fe5-406e3eefabbb" xsi:nil="true"/>
    <_dlc_DocId xmlns="4d4d7803-6ba1-487e-919f-9fff55e42e7c">CESCDOCID-621931877-1241</_dlc_DocId>
    <_dlc_DocIdUrl xmlns="4d4d7803-6ba1-487e-919f-9fff55e42e7c">
      <Url>https://hants.sharepoint.com/sites/CESC/_layouts/15/DocIdRedir.aspx?ID=CESCDOCID-621931877-1241</Url>
      <Description>CESCDOCID-621931877-1241</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AFBB0EBC339B4E45A8DC17D7349DD62D" ma:contentTypeVersion="14" ma:contentTypeDescription="Create a new document." ma:contentTypeScope="" ma:versionID="fac16eb9ad4c60e9b4da73ef24fd9f55">
  <xsd:schema xmlns:xsd="http://www.w3.org/2001/XMLSchema" xmlns:xs="http://www.w3.org/2001/XMLSchema" xmlns:p="http://schemas.microsoft.com/office/2006/metadata/properties" xmlns:ns2="4d4d7803-6ba1-487e-919f-9fff55e42e7c" xmlns:ns3="f358799b-757b-4cf3-84a9-4985256bc027" xmlns:ns4="c5dbf80e-f509-45f6-9fe5-406e3eefabbb" targetNamespace="http://schemas.microsoft.com/office/2006/metadata/properties" ma:root="true" ma:fieldsID="86bcff71b14fc291be6972ea4b217818" ns2:_="" ns3:_="" ns4:_="">
    <xsd:import namespace="4d4d7803-6ba1-487e-919f-9fff55e42e7c"/>
    <xsd:import namespace="f358799b-757b-4cf3-84a9-4985256bc027"/>
    <xsd:import namespace="c5dbf80e-f509-45f6-9fe5-406e3eefabbb"/>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GenerationTime" minOccurs="0"/>
                <xsd:element ref="ns3:MediaServiceEventHashCode" minOccurs="0"/>
                <xsd:element ref="ns3:lcf76f155ced4ddcb4097134ff3c332f" minOccurs="0"/>
                <xsd:element ref="ns4:TaxCatchAll" minOccurs="0"/>
                <xsd:element ref="ns3:MediaServiceObjectDetectorVersions" minOccurs="0"/>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4d7803-6ba1-487e-919f-9fff55e42e7c"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2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358799b-757b-4cf3-84a9-4985256bc027"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3c5dbf34-c73a-430c-9290-9174ad78773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5dbf80e-f509-45f6-9fe5-406e3eefabbb"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ef89ec84-2cb4-4509-912a-78db2a4cace3}" ma:internalName="TaxCatchAll" ma:showField="CatchAllData" ma:web="4d4d7803-6ba1-487e-919f-9fff55e42e7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D154B67-28CD-4416-A8CA-1B6E1B0FC999}">
  <ds:schemaRefs>
    <ds:schemaRef ds:uri="http://schemas.openxmlformats.org/package/2006/metadata/core-properties"/>
    <ds:schemaRef ds:uri="http://purl.org/dc/elements/1.1/"/>
    <ds:schemaRef ds:uri="4d4d7803-6ba1-487e-919f-9fff55e42e7c"/>
    <ds:schemaRef ds:uri="http://schemas.microsoft.com/office/infopath/2007/PartnerControls"/>
    <ds:schemaRef ds:uri="http://www.w3.org/XML/1998/namespace"/>
    <ds:schemaRef ds:uri="http://purl.org/dc/terms/"/>
    <ds:schemaRef ds:uri="c5dbf80e-f509-45f6-9fe5-406e3eefabbb"/>
    <ds:schemaRef ds:uri="f358799b-757b-4cf3-84a9-4985256bc027"/>
    <ds:schemaRef ds:uri="http://schemas.microsoft.com/office/2006/documentManagement/types"/>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EAC118E8-5797-4132-9939-863C75255866}">
  <ds:schemaRefs>
    <ds:schemaRef ds:uri="http://schemas.microsoft.com/sharepoint/v3/contenttype/forms"/>
  </ds:schemaRefs>
</ds:datastoreItem>
</file>

<file path=customXml/itemProps3.xml><?xml version="1.0" encoding="utf-8"?>
<ds:datastoreItem xmlns:ds="http://schemas.openxmlformats.org/officeDocument/2006/customXml" ds:itemID="{BB472F75-F4F4-44B0-8E05-4C84193C3F6E}">
  <ds:schemaRefs>
    <ds:schemaRef ds:uri="http://schemas.microsoft.com/sharepoint/events"/>
  </ds:schemaRefs>
</ds:datastoreItem>
</file>

<file path=customXml/itemProps4.xml><?xml version="1.0" encoding="utf-8"?>
<ds:datastoreItem xmlns:ds="http://schemas.openxmlformats.org/officeDocument/2006/customXml" ds:itemID="{CAA78E8C-6C73-482D-B965-5D4AB0EF7AD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d4d7803-6ba1-487e-919f-9fff55e42e7c"/>
    <ds:schemaRef ds:uri="f358799b-757b-4cf3-84a9-4985256bc027"/>
    <ds:schemaRef ds:uri="c5dbf80e-f509-45f6-9fe5-406e3eefabb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8264</TotalTime>
  <Words>1198</Words>
  <Application>Microsoft Office PowerPoint</Application>
  <PresentationFormat>Custom</PresentationFormat>
  <Paragraphs>207</Paragraphs>
  <Slides>44</Slides>
  <Notes>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44</vt:i4>
      </vt:variant>
    </vt:vector>
  </HeadingPairs>
  <TitlesOfParts>
    <vt:vector size="47" baseType="lpstr">
      <vt:lpstr>Arial</vt:lpstr>
      <vt:lpstr>Calibri</vt:lpstr>
      <vt:lpstr>Office Theme</vt:lpstr>
      <vt:lpstr>PowerPoint Presentation</vt:lpstr>
      <vt:lpstr>Welcome</vt:lpstr>
      <vt:lpstr>HIAS on Twitter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Tracking disciplinary knowledge instruction across KS3 &amp; 4</vt:lpstr>
      <vt:lpstr>5 Steps for Expert Science Teaching</vt:lpstr>
      <vt:lpstr>Updated Safety in Secondary Science documents </vt:lpstr>
      <vt:lpstr>Updated Essential Safety in Secondary Science documents </vt:lpstr>
      <vt:lpstr>Agenda for this afternoon</vt:lpstr>
      <vt:lpstr>Catch up</vt:lpstr>
      <vt:lpstr>AQA presentation</vt:lpstr>
      <vt:lpstr>Science updates</vt:lpstr>
      <vt:lpstr>Updates for RPS and Radioactive sources</vt:lpstr>
      <vt:lpstr>Incident with 2,4-DNP-H </vt:lpstr>
      <vt:lpstr>Adam will be back next year</vt:lpstr>
      <vt:lpstr>Powerful Science magazine</vt:lpstr>
      <vt:lpstr>Powerful Science magazine</vt:lpstr>
      <vt:lpstr>Year 11 Progress Review</vt:lpstr>
      <vt:lpstr>Year 11</vt:lpstr>
      <vt:lpstr>AI tools for Teachers  Katie Bax</vt:lpstr>
      <vt:lpstr>Successfully rolling out a software package  Sonia Atkins</vt:lpstr>
      <vt:lpstr>PowerPoint Presentation</vt:lpstr>
      <vt:lpstr>PowerPoint Presentation</vt:lpstr>
      <vt:lpstr>PowerPoint Presentation</vt:lpstr>
      <vt:lpstr>PowerPoint Presentation</vt:lpstr>
      <vt:lpstr>PowerPoint Presentation</vt:lpstr>
      <vt:lpstr>What does excellence in science look like?</vt:lpstr>
      <vt:lpstr>Excellence in KS3</vt:lpstr>
      <vt:lpstr>Steering Group Focus</vt:lpstr>
      <vt:lpstr>Steering Group Focus: Dual coding and blank canvas modelling</vt:lpstr>
      <vt:lpstr>Steering Group Focus: Dual coding and blank canvas modelling</vt:lpstr>
      <vt:lpstr>Steering Group Focus: Dual coding and blank canvas modelling</vt:lpstr>
      <vt:lpstr>Steering Group Focus: Dual coding and Blank canvas modelling</vt:lpstr>
      <vt:lpstr>Book of the Term</vt:lpstr>
      <vt:lpstr>Subject knowledge enhancement course </vt:lpstr>
      <vt:lpstr>PowerPoint Presentation</vt:lpstr>
      <vt:lpstr>AOB</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Holland, Nicholas</dc:creator>
  <cp:lastModifiedBy>Kev Neil</cp:lastModifiedBy>
  <cp:revision>40</cp:revision>
  <dcterms:created xsi:type="dcterms:W3CDTF">2023-04-27T13:13:25Z</dcterms:created>
  <dcterms:modified xsi:type="dcterms:W3CDTF">2024-03-22T09:16:45Z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0x010100AFBB0EBC339B4E45A8DC17D7349DD62D</vt:lpwstr>
  </property>
  <property fmtid="{D5CDD505-2E9C-101B-9397-08002B2CF9AE}" pid="3" name="_dlc_DocIdItemGuid">
    <vt:lpwstr>86fd668a-e389-428e-8d31-93a4b334825c</vt:lpwstr>
  </property>
</Properties>
</file>